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31" r:id="rId2"/>
    <p:sldMasterId id="2147483743" r:id="rId3"/>
  </p:sldMasterIdLst>
  <p:notesMasterIdLst>
    <p:notesMasterId r:id="rId19"/>
  </p:notesMasterIdLst>
  <p:sldIdLst>
    <p:sldId id="2147472659" r:id="rId4"/>
    <p:sldId id="265" r:id="rId5"/>
    <p:sldId id="256" r:id="rId6"/>
    <p:sldId id="2461" r:id="rId7"/>
    <p:sldId id="2147470423" r:id="rId8"/>
    <p:sldId id="2147470424" r:id="rId9"/>
    <p:sldId id="2147470427" r:id="rId10"/>
    <p:sldId id="6877" r:id="rId11"/>
    <p:sldId id="2145707360" r:id="rId12"/>
    <p:sldId id="2147470455" r:id="rId13"/>
    <p:sldId id="2147472652" r:id="rId14"/>
    <p:sldId id="2147472653" r:id="rId15"/>
    <p:sldId id="2147472656" r:id="rId16"/>
    <p:sldId id="214747265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646"/>
  </p:normalViewPr>
  <p:slideViewPr>
    <p:cSldViewPr snapToGrid="0">
      <p:cViewPr varScale="1">
        <p:scale>
          <a:sx n="98" d="100"/>
          <a:sy n="98" d="100"/>
        </p:scale>
        <p:origin x="20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u="sng"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1044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9E53B-E7C7-46CC-9A2F-E0BCE7633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0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12485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73398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98243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21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F0540-6A6C-4CC2-ADEC-2013B3C3D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86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2365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1169988"/>
            <a:ext cx="5619750" cy="3160712"/>
          </a:xfrm>
        </p:spPr>
      </p:sp>
      <p:sp>
        <p:nvSpPr>
          <p:cNvPr id="3" name="Notes Placeholder 2"/>
          <p:cNvSpPr>
            <a:spLocks noGrp="1"/>
          </p:cNvSpPr>
          <p:nvPr>
            <p:ph type="body" idx="1"/>
          </p:nvPr>
        </p:nvSpPr>
        <p:spPr/>
        <p:txBody>
          <a:bodyPr/>
          <a:lstStyle/>
          <a:p>
            <a:endParaRPr lang="en-US" b="1"/>
          </a:p>
          <a:p>
            <a:endParaRPr lang="en-US" b="1"/>
          </a:p>
          <a:p>
            <a:r>
              <a:rPr lang="en-US" b="1"/>
              <a:t>References</a:t>
            </a:r>
            <a:r>
              <a:rPr lang="en-US"/>
              <a:t> </a:t>
            </a:r>
          </a:p>
          <a:p>
            <a:pPr marL="234841" indent="-234841" fontAlgn="base">
              <a:spcAft>
                <a:spcPct val="0"/>
              </a:spcAft>
              <a:buFontTx/>
              <a:buAutoNum type="arabicPeriod"/>
              <a:defRPr/>
            </a:pPr>
            <a:r>
              <a:rPr lang="en-US"/>
              <a:t>Goldenberg DM, et al. </a:t>
            </a:r>
            <a:r>
              <a:rPr lang="en-US" i="1" err="1"/>
              <a:t>Oncotarget</a:t>
            </a:r>
            <a:r>
              <a:rPr lang="en-US"/>
              <a:t> 2015;6:22496-22512.</a:t>
            </a:r>
          </a:p>
          <a:p>
            <a:pPr marL="234841" indent="-234841" defTabSz="939363" fontAlgn="base">
              <a:spcAft>
                <a:spcPct val="0"/>
              </a:spcAft>
              <a:buFontTx/>
              <a:buAutoNum type="arabicPeriod"/>
              <a:defRPr/>
            </a:pPr>
            <a:r>
              <a:rPr lang="en-GB" err="1"/>
              <a:t>Ogitani</a:t>
            </a:r>
            <a:r>
              <a:rPr lang="en-GB"/>
              <a:t> Y, et al. </a:t>
            </a:r>
            <a:r>
              <a:rPr lang="en-GB" i="1"/>
              <a:t>Clin Cancer Res</a:t>
            </a:r>
            <a:r>
              <a:rPr lang="en-GB"/>
              <a:t> 2016;22(20):5097-5108.</a:t>
            </a:r>
          </a:p>
          <a:p>
            <a:pPr marL="234841" indent="-234841" defTabSz="939363" fontAlgn="base">
              <a:spcAft>
                <a:spcPct val="0"/>
              </a:spcAft>
              <a:buFontTx/>
              <a:buAutoNum type="arabicPeriod"/>
              <a:defRPr/>
            </a:pPr>
            <a:r>
              <a:rPr lang="en-US" i="0"/>
              <a:t>Ocean AJ, et al. </a:t>
            </a:r>
            <a:r>
              <a:rPr lang="en-US" i="1"/>
              <a:t>Cancer. </a:t>
            </a:r>
            <a:r>
              <a:rPr lang="en-US" i="0"/>
              <a:t>2017;123:3843-3854.</a:t>
            </a:r>
            <a:endParaRPr lang="en-US"/>
          </a:p>
          <a:p>
            <a:pPr marL="234841" indent="-234841" defTabSz="939363" fontAlgn="base">
              <a:spcAft>
                <a:spcPct val="0"/>
              </a:spcAft>
              <a:buFontTx/>
              <a:buAutoNum type="arabicPeriod"/>
              <a:defRPr/>
            </a:pPr>
            <a:r>
              <a:rPr lang="en-US"/>
              <a:t>Bardia A, et al. </a:t>
            </a:r>
            <a:r>
              <a:rPr lang="en-US" i="1"/>
              <a:t>J Clin Oncol </a:t>
            </a:r>
            <a:r>
              <a:rPr lang="en-US"/>
              <a:t>2017;35:2141–2148.</a:t>
            </a:r>
          </a:p>
          <a:p>
            <a:pPr marL="234841" indent="-234841" defTabSz="939363" fontAlgn="base">
              <a:spcAft>
                <a:spcPct val="0"/>
              </a:spcAft>
              <a:buFontTx/>
              <a:buAutoNum type="arabicPeriod"/>
              <a:defRPr/>
            </a:pPr>
            <a:r>
              <a:rPr lang="en-US" err="1"/>
              <a:t>Lisberg</a:t>
            </a:r>
            <a:r>
              <a:rPr lang="en-US"/>
              <a:t> AE, et al. Poster presented at: ASCO; May 29-31, 2020; Chicago, IL (abstract 9619).</a:t>
            </a:r>
          </a:p>
          <a:p>
            <a:pPr marL="234841" indent="-234841" defTabSz="939363" fontAlgn="base">
              <a:spcAft>
                <a:spcPct val="0"/>
              </a:spcAft>
              <a:buFontTx/>
              <a:buAutoNum type="arabicPeriod"/>
              <a:defRPr/>
            </a:pPr>
            <a:r>
              <a:rPr lang="en-US"/>
              <a:t>Heist RS, </a:t>
            </a:r>
            <a:r>
              <a:rPr lang="en-US" err="1"/>
              <a:t>etal</a:t>
            </a:r>
            <a:r>
              <a:rPr lang="en-US"/>
              <a:t>. Oral presentation at: WCLC; September 7-10, 2019; Barcelona, Spain.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95899-C66B-4961-A556-D73E635A7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6592CD90-4570-43D1-8C2D-DC1AAF1008A8}"/>
              </a:ext>
            </a:extLst>
          </p:cNvPr>
          <p:cNvCxnSpPr>
            <a:cxnSpLocks/>
          </p:cNvCxnSpPr>
          <p:nvPr/>
        </p:nvCxnSpPr>
        <p:spPr>
          <a:xfrm flipH="1">
            <a:off x="5374157" y="2868584"/>
            <a:ext cx="914435" cy="0"/>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8FE65C-4A16-4D2C-9751-E73BCD8E81E8}"/>
              </a:ext>
            </a:extLst>
          </p:cNvPr>
          <p:cNvSpPr txBox="1"/>
          <p:nvPr/>
        </p:nvSpPr>
        <p:spPr>
          <a:xfrm>
            <a:off x="674342" y="3123827"/>
            <a:ext cx="1315428" cy="236362"/>
          </a:xfrm>
          <a:prstGeom prst="rect">
            <a:avLst/>
          </a:prstGeom>
          <a:solidFill>
            <a:schemeClr val="accent1">
              <a:lumMod val="40000"/>
              <a:lumOff val="60000"/>
            </a:schemeClr>
          </a:solidFill>
        </p:spPr>
        <p:txBody>
          <a:bodyPr wrap="non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Ocean 2017/p3849/A</a:t>
            </a:r>
          </a:p>
        </p:txBody>
      </p:sp>
      <p:sp>
        <p:nvSpPr>
          <p:cNvPr id="7" name="TextBox 6">
            <a:extLst>
              <a:ext uri="{FF2B5EF4-FFF2-40B4-BE49-F238E27FC236}">
                <a16:creationId xmlns:a16="http://schemas.microsoft.com/office/drawing/2014/main" id="{BB11A1B3-D459-4A36-BC4F-9A61641A8170}"/>
              </a:ext>
            </a:extLst>
          </p:cNvPr>
          <p:cNvSpPr txBox="1"/>
          <p:nvPr/>
        </p:nvSpPr>
        <p:spPr>
          <a:xfrm>
            <a:off x="715054" y="3780369"/>
            <a:ext cx="1156624" cy="236362"/>
          </a:xfrm>
          <a:prstGeom prst="rect">
            <a:avLst/>
          </a:prstGeom>
          <a:solidFill>
            <a:schemeClr val="accent1">
              <a:lumMod val="40000"/>
              <a:lumOff val="60000"/>
            </a:schemeClr>
          </a:solidFill>
        </p:spPr>
        <p:txBody>
          <a:bodyPr wrap="non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Calibri"/>
                <a:ea typeface="+mn-ea"/>
                <a:cs typeface="+mn-cs"/>
              </a:rPr>
              <a:t>Lisberg</a:t>
            </a:r>
            <a:r>
              <a:rPr kumimoji="0" lang="en-US" sz="900" b="0" i="0" u="none" strike="noStrike" kern="1200" cap="none" spc="0" normalizeH="0" baseline="0" noProof="0">
                <a:ln>
                  <a:noFill/>
                </a:ln>
                <a:solidFill>
                  <a:prstClr val="black"/>
                </a:solidFill>
                <a:effectLst/>
                <a:uLnTx/>
                <a:uFillTx/>
                <a:latin typeface="Calibri"/>
                <a:ea typeface="+mn-ea"/>
                <a:cs typeface="+mn-cs"/>
              </a:rPr>
              <a:t> 2020/p1/A</a:t>
            </a:r>
          </a:p>
        </p:txBody>
      </p:sp>
      <p:sp>
        <p:nvSpPr>
          <p:cNvPr id="8" name="TextBox 7">
            <a:extLst>
              <a:ext uri="{FF2B5EF4-FFF2-40B4-BE49-F238E27FC236}">
                <a16:creationId xmlns:a16="http://schemas.microsoft.com/office/drawing/2014/main" id="{8BEEA886-B340-41F0-A7DC-8DA9D6A4E910}"/>
              </a:ext>
            </a:extLst>
          </p:cNvPr>
          <p:cNvSpPr txBox="1"/>
          <p:nvPr/>
        </p:nvSpPr>
        <p:spPr>
          <a:xfrm>
            <a:off x="834158" y="4074108"/>
            <a:ext cx="1037520" cy="236362"/>
          </a:xfrm>
          <a:prstGeom prst="rect">
            <a:avLst/>
          </a:prstGeom>
          <a:solidFill>
            <a:schemeClr val="accent1">
              <a:lumMod val="40000"/>
              <a:lumOff val="60000"/>
            </a:schemeClr>
          </a:solidFill>
        </p:spPr>
        <p:txBody>
          <a:bodyPr wrap="squar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Heist 2019/p5/A</a:t>
            </a:r>
          </a:p>
        </p:txBody>
      </p:sp>
      <p:cxnSp>
        <p:nvCxnSpPr>
          <p:cNvPr id="9" name="Straight Arrow Connector 8">
            <a:extLst>
              <a:ext uri="{FF2B5EF4-FFF2-40B4-BE49-F238E27FC236}">
                <a16:creationId xmlns:a16="http://schemas.microsoft.com/office/drawing/2014/main" id="{4D01149C-CBF3-46CD-927F-B11732A7C9E0}"/>
              </a:ext>
            </a:extLst>
          </p:cNvPr>
          <p:cNvCxnSpPr>
            <a:cxnSpLocks/>
          </p:cNvCxnSpPr>
          <p:nvPr/>
        </p:nvCxnSpPr>
        <p:spPr>
          <a:xfrm>
            <a:off x="1964314" y="3250641"/>
            <a:ext cx="566593" cy="0"/>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C48683-86B3-4CD8-808E-4737E5412038}"/>
              </a:ext>
            </a:extLst>
          </p:cNvPr>
          <p:cNvCxnSpPr>
            <a:cxnSpLocks/>
            <a:stCxn id="7" idx="3"/>
          </p:cNvCxnSpPr>
          <p:nvPr/>
        </p:nvCxnSpPr>
        <p:spPr>
          <a:xfrm flipV="1">
            <a:off x="1871679" y="3624908"/>
            <a:ext cx="679759" cy="273643"/>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54F847-CF9C-4920-8230-9809A0AE555B}"/>
              </a:ext>
            </a:extLst>
          </p:cNvPr>
          <p:cNvCxnSpPr>
            <a:cxnSpLocks/>
          </p:cNvCxnSpPr>
          <p:nvPr/>
        </p:nvCxnSpPr>
        <p:spPr>
          <a:xfrm flipV="1">
            <a:off x="1871678" y="3670823"/>
            <a:ext cx="752737" cy="521468"/>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402427-42BC-4477-8265-3BF7D86A708E}"/>
              </a:ext>
            </a:extLst>
          </p:cNvPr>
          <p:cNvSpPr txBox="1"/>
          <p:nvPr/>
        </p:nvSpPr>
        <p:spPr>
          <a:xfrm>
            <a:off x="6288593" y="2750403"/>
            <a:ext cx="1613173" cy="233353"/>
          </a:xfrm>
          <a:prstGeom prst="rect">
            <a:avLst/>
          </a:prstGeom>
          <a:solidFill>
            <a:schemeClr val="accent1">
              <a:lumMod val="40000"/>
              <a:lumOff val="60000"/>
            </a:schemeClr>
          </a:solidFill>
        </p:spPr>
        <p:txBody>
          <a:bodyPr wrap="non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Goldenberg 2015/p22506/D</a:t>
            </a:r>
          </a:p>
        </p:txBody>
      </p:sp>
      <p:sp>
        <p:nvSpPr>
          <p:cNvPr id="13" name="TextBox 12">
            <a:extLst>
              <a:ext uri="{FF2B5EF4-FFF2-40B4-BE49-F238E27FC236}">
                <a16:creationId xmlns:a16="http://schemas.microsoft.com/office/drawing/2014/main" id="{357FA6BB-CDE0-464D-9901-9D57F285E56D}"/>
              </a:ext>
            </a:extLst>
          </p:cNvPr>
          <p:cNvSpPr txBox="1"/>
          <p:nvPr/>
        </p:nvSpPr>
        <p:spPr>
          <a:xfrm>
            <a:off x="6813364" y="1337693"/>
            <a:ext cx="1652887" cy="378181"/>
          </a:xfrm>
          <a:prstGeom prst="rect">
            <a:avLst/>
          </a:prstGeom>
          <a:solidFill>
            <a:schemeClr val="accent1">
              <a:lumMod val="40000"/>
              <a:lumOff val="60000"/>
            </a:schemeClr>
          </a:solidFill>
        </p:spPr>
        <p:txBody>
          <a:bodyPr wrap="non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Goldenberg 2015/p22506/A</a:t>
            </a:r>
          </a:p>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p22507/B/E</a:t>
            </a:r>
          </a:p>
        </p:txBody>
      </p:sp>
      <p:cxnSp>
        <p:nvCxnSpPr>
          <p:cNvPr id="14" name="Straight Arrow Connector 13">
            <a:extLst>
              <a:ext uri="{FF2B5EF4-FFF2-40B4-BE49-F238E27FC236}">
                <a16:creationId xmlns:a16="http://schemas.microsoft.com/office/drawing/2014/main" id="{E8DB9C03-8952-4D4F-B0A1-82180DFEBBBE}"/>
              </a:ext>
            </a:extLst>
          </p:cNvPr>
          <p:cNvCxnSpPr>
            <a:cxnSpLocks/>
          </p:cNvCxnSpPr>
          <p:nvPr/>
        </p:nvCxnSpPr>
        <p:spPr>
          <a:xfrm flipH="1">
            <a:off x="6098695" y="1574056"/>
            <a:ext cx="714669" cy="376189"/>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E4D1B0-90AD-4427-A48D-D46E413AA886}"/>
              </a:ext>
            </a:extLst>
          </p:cNvPr>
          <p:cNvSpPr txBox="1"/>
          <p:nvPr/>
        </p:nvSpPr>
        <p:spPr>
          <a:xfrm>
            <a:off x="1142428" y="2202704"/>
            <a:ext cx="1348512" cy="236362"/>
          </a:xfrm>
          <a:prstGeom prst="rect">
            <a:avLst/>
          </a:prstGeom>
          <a:solidFill>
            <a:schemeClr val="accent1">
              <a:lumMod val="40000"/>
              <a:lumOff val="60000"/>
            </a:schemeClr>
          </a:solidFill>
        </p:spPr>
        <p:txBody>
          <a:bodyPr wrap="non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Calibri"/>
                <a:ea typeface="+mn-ea"/>
                <a:cs typeface="+mn-cs"/>
              </a:rPr>
              <a:t>Ogitani</a:t>
            </a:r>
            <a:r>
              <a:rPr kumimoji="0" lang="en-US" sz="900" b="0" i="0" u="none" strike="noStrike" kern="1200" cap="none" spc="0" normalizeH="0" baseline="0" noProof="0">
                <a:ln>
                  <a:noFill/>
                </a:ln>
                <a:solidFill>
                  <a:prstClr val="black"/>
                </a:solidFill>
                <a:effectLst/>
                <a:uLnTx/>
                <a:uFillTx/>
                <a:latin typeface="Calibri"/>
                <a:ea typeface="+mn-ea"/>
                <a:cs typeface="+mn-cs"/>
              </a:rPr>
              <a:t> 2016/p5099/C</a:t>
            </a:r>
          </a:p>
        </p:txBody>
      </p:sp>
      <p:cxnSp>
        <p:nvCxnSpPr>
          <p:cNvPr id="16" name="Straight Arrow Connector 15">
            <a:extLst>
              <a:ext uri="{FF2B5EF4-FFF2-40B4-BE49-F238E27FC236}">
                <a16:creationId xmlns:a16="http://schemas.microsoft.com/office/drawing/2014/main" id="{9C20D85F-6525-4E34-AA97-DD3247C0A56F}"/>
              </a:ext>
            </a:extLst>
          </p:cNvPr>
          <p:cNvCxnSpPr>
            <a:cxnSpLocks/>
          </p:cNvCxnSpPr>
          <p:nvPr/>
        </p:nvCxnSpPr>
        <p:spPr>
          <a:xfrm>
            <a:off x="2490939" y="2323980"/>
            <a:ext cx="291797" cy="115086"/>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5A42A8-ABCF-4AE6-9C10-7DFD4572FD30}"/>
              </a:ext>
            </a:extLst>
          </p:cNvPr>
          <p:cNvSpPr txBox="1"/>
          <p:nvPr/>
        </p:nvSpPr>
        <p:spPr>
          <a:xfrm>
            <a:off x="555314" y="3448205"/>
            <a:ext cx="1315428" cy="236362"/>
          </a:xfrm>
          <a:prstGeom prst="rect">
            <a:avLst/>
          </a:prstGeom>
          <a:solidFill>
            <a:schemeClr val="accent1">
              <a:lumMod val="40000"/>
              <a:lumOff val="60000"/>
            </a:schemeClr>
          </a:solidFill>
        </p:spPr>
        <p:txBody>
          <a:bodyPr wrap="square" lIns="93936" tIns="46968" rIns="93936" bIns="46968" rtlCol="0">
            <a:spAutoFit/>
          </a:bodyPr>
          <a:lstStyle/>
          <a:p>
            <a:pPr marL="0" marR="0" lvl="0" indent="0" algn="l" defTabSz="9393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Bardia 2017/p2147/A</a:t>
            </a:r>
          </a:p>
        </p:txBody>
      </p:sp>
      <p:cxnSp>
        <p:nvCxnSpPr>
          <p:cNvPr id="18" name="Straight Arrow Connector 17">
            <a:extLst>
              <a:ext uri="{FF2B5EF4-FFF2-40B4-BE49-F238E27FC236}">
                <a16:creationId xmlns:a16="http://schemas.microsoft.com/office/drawing/2014/main" id="{E173B737-D295-4F63-A000-82E8BEBE3761}"/>
              </a:ext>
            </a:extLst>
          </p:cNvPr>
          <p:cNvCxnSpPr>
            <a:cxnSpLocks/>
          </p:cNvCxnSpPr>
          <p:nvPr/>
        </p:nvCxnSpPr>
        <p:spPr>
          <a:xfrm>
            <a:off x="1871678" y="3561566"/>
            <a:ext cx="659229" cy="0"/>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38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245D6-08CE-4E42-8E10-D2409B523F20}" type="datetimeFigureOut">
              <a:rPr lang="en-US" smtClean="0"/>
              <a:pPr/>
              <a:t>7/18/23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20F4F-E6EE-4703-A9C1-0289BC55A5DA}" type="slidenum">
              <a:rPr lang="en-US" smtClean="0"/>
              <a:pPr/>
              <a:t>‹#›</a:t>
            </a:fld>
            <a:endParaRPr lang="en-US"/>
          </a:p>
        </p:txBody>
      </p:sp>
    </p:spTree>
    <p:extLst>
      <p:ext uri="{BB962C8B-B14F-4D97-AF65-F5344CB8AC3E}">
        <p14:creationId xmlns:p14="http://schemas.microsoft.com/office/powerpoint/2010/main" val="13922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AC7367-95B9-CC46-91F5-AB20BC183242}"/>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54CE6-B8CC-48FA-B64F-7AE27BFA6E49}"/>
              </a:ext>
            </a:extLst>
          </p:cNvPr>
          <p:cNvSpPr>
            <a:spLocks noGrp="1"/>
          </p:cNvSpPr>
          <p:nvPr>
            <p:ph type="ctrTitle" hasCustomPrompt="1"/>
          </p:nvPr>
        </p:nvSpPr>
        <p:spPr>
          <a:xfrm>
            <a:off x="322729" y="258185"/>
            <a:ext cx="11521440" cy="2693478"/>
          </a:xfrm>
        </p:spPr>
        <p:txBody>
          <a:bodyPr anchor="b">
            <a:normAutofit/>
          </a:bodyPr>
          <a:lstStyle>
            <a:lvl1pPr algn="ctr">
              <a:lnSpc>
                <a:spcPct val="100000"/>
              </a:lnSpc>
              <a:defRPr sz="3400" b="1">
                <a:solidFill>
                  <a:schemeClr val="bg1"/>
                </a:solidFill>
                <a:latin typeface="Arial" panose="020B0604020202020204" pitchFamily="34" charset="0"/>
                <a:cs typeface="Arial" panose="020B0604020202020204" pitchFamily="34" charset="0"/>
              </a:defRPr>
            </a:lvl1pPr>
          </a:lstStyle>
          <a:p>
            <a:r>
              <a:rPr lang="en-US" dirty="0"/>
              <a:t>Oral Presentation Title</a:t>
            </a:r>
          </a:p>
        </p:txBody>
      </p:sp>
      <p:sp>
        <p:nvSpPr>
          <p:cNvPr id="3" name="Subtitle 2">
            <a:extLst>
              <a:ext uri="{FF2B5EF4-FFF2-40B4-BE49-F238E27FC236}">
                <a16:creationId xmlns:a16="http://schemas.microsoft.com/office/drawing/2014/main" id="{0C613AC9-12F9-4A4F-8DE9-1F9E454D4425}"/>
              </a:ext>
            </a:extLst>
          </p:cNvPr>
          <p:cNvSpPr>
            <a:spLocks noGrp="1"/>
          </p:cNvSpPr>
          <p:nvPr>
            <p:ph type="subTitle" idx="1" hasCustomPrompt="1"/>
          </p:nvPr>
        </p:nvSpPr>
        <p:spPr>
          <a:xfrm>
            <a:off x="322728" y="2962418"/>
            <a:ext cx="11521439" cy="1155530"/>
          </a:xfrm>
        </p:spPr>
        <p:txBody>
          <a:bodyPr>
            <a:normAutofit/>
          </a:bodyPr>
          <a:lstStyle>
            <a:lvl1pPr marL="0" indent="0" algn="ctr">
              <a:lnSpc>
                <a:spcPct val="100000"/>
              </a:lnSpc>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6" name="Slide Number Placeholder 5">
            <a:extLst>
              <a:ext uri="{FF2B5EF4-FFF2-40B4-BE49-F238E27FC236}">
                <a16:creationId xmlns:a16="http://schemas.microsoft.com/office/drawing/2014/main" id="{2E00D6F3-F7A0-4570-877C-BC9CE21E28F3}"/>
              </a:ext>
            </a:extLst>
          </p:cNvPr>
          <p:cNvSpPr>
            <a:spLocks noGrp="1"/>
          </p:cNvSpPr>
          <p:nvPr>
            <p:ph type="sldNum" sz="quarter" idx="12"/>
          </p:nvPr>
        </p:nvSpPr>
        <p:spPr/>
        <p:txBody>
          <a:bodyPr/>
          <a:lstStyle>
            <a:lvl1pPr>
              <a:defRPr>
                <a:solidFill>
                  <a:schemeClr val="bg1"/>
                </a:solidFill>
              </a:defRPr>
            </a:lvl1pPr>
          </a:lstStyle>
          <a:p>
            <a:fld id="{E018F977-6C15-49B1-AA07-BEE9975E7737}" type="slidenum">
              <a:rPr lang="en-US" smtClean="0"/>
              <a:pPr/>
              <a:t>‹#›</a:t>
            </a:fld>
            <a:endParaRPr lang="en-US"/>
          </a:p>
        </p:txBody>
      </p:sp>
      <p:sp>
        <p:nvSpPr>
          <p:cNvPr id="19" name="Text Placeholder 18">
            <a:extLst>
              <a:ext uri="{FF2B5EF4-FFF2-40B4-BE49-F238E27FC236}">
                <a16:creationId xmlns:a16="http://schemas.microsoft.com/office/drawing/2014/main" id="{345E5192-CECC-D747-8E15-0CCEA9D9A0C0}"/>
              </a:ext>
            </a:extLst>
          </p:cNvPr>
          <p:cNvSpPr>
            <a:spLocks noGrp="1"/>
          </p:cNvSpPr>
          <p:nvPr>
            <p:ph type="body" sz="quarter" idx="13" hasCustomPrompt="1"/>
          </p:nvPr>
        </p:nvSpPr>
        <p:spPr>
          <a:xfrm>
            <a:off x="322263" y="4192953"/>
            <a:ext cx="11522075" cy="1366520"/>
          </a:xfrm>
        </p:spPr>
        <p:txBody>
          <a:bodyPr>
            <a:normAutofit/>
          </a:bodyPr>
          <a:lstStyle>
            <a:lvl1pPr marL="0" indent="0" algn="ctr">
              <a:lnSpc>
                <a:spcPct val="100000"/>
              </a:lnSpc>
              <a:buNone/>
              <a:defRPr sz="1300">
                <a:solidFill>
                  <a:schemeClr val="bg1"/>
                </a:solidFill>
                <a:latin typeface="Arial" panose="020B0604020202020204" pitchFamily="34" charset="0"/>
                <a:cs typeface="Arial" panose="020B060402020202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Affiliations</a:t>
            </a:r>
          </a:p>
        </p:txBody>
      </p:sp>
      <p:grpSp>
        <p:nvGrpSpPr>
          <p:cNvPr id="12" name="Group 11">
            <a:extLst>
              <a:ext uri="{FF2B5EF4-FFF2-40B4-BE49-F238E27FC236}">
                <a16:creationId xmlns:a16="http://schemas.microsoft.com/office/drawing/2014/main" id="{13320C7A-7450-45E6-96CD-113FD8BA4548}"/>
              </a:ext>
            </a:extLst>
          </p:cNvPr>
          <p:cNvGrpSpPr/>
          <p:nvPr userDrawn="1"/>
        </p:nvGrpSpPr>
        <p:grpSpPr>
          <a:xfrm>
            <a:off x="10223352" y="11974"/>
            <a:ext cx="1968648" cy="979353"/>
            <a:chOff x="0" y="5177142"/>
            <a:chExt cx="2940518" cy="1682621"/>
          </a:xfrm>
        </p:grpSpPr>
        <p:sp>
          <p:nvSpPr>
            <p:cNvPr id="13" name="Right Triangle 12">
              <a:extLst>
                <a:ext uri="{FF2B5EF4-FFF2-40B4-BE49-F238E27FC236}">
                  <a16:creationId xmlns:a16="http://schemas.microsoft.com/office/drawing/2014/main" id="{295D02AC-52EE-4F33-8426-CF6661671927}"/>
                </a:ext>
              </a:extLst>
            </p:cNvPr>
            <p:cNvSpPr/>
            <p:nvPr userDrawn="1"/>
          </p:nvSpPr>
          <p:spPr>
            <a:xfrm>
              <a:off x="0" y="5177142"/>
              <a:ext cx="2940518" cy="1680857"/>
            </a:xfrm>
            <a:prstGeom prst="rtTriangle">
              <a:avLst/>
            </a:prstGeom>
            <a:solidFill>
              <a:srgbClr val="81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BB80C084-B54C-499F-9E70-8EF20E259441}"/>
                </a:ext>
              </a:extLst>
            </p:cNvPr>
            <p:cNvSpPr/>
            <p:nvPr userDrawn="1"/>
          </p:nvSpPr>
          <p:spPr>
            <a:xfrm>
              <a:off x="0" y="5236143"/>
              <a:ext cx="2940518" cy="16236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34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spTree>
    <p:extLst>
      <p:ext uri="{BB962C8B-B14F-4D97-AF65-F5344CB8AC3E}">
        <p14:creationId xmlns:p14="http://schemas.microsoft.com/office/powerpoint/2010/main" val="10434344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48" y="6356350"/>
            <a:ext cx="9628095" cy="501650"/>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4098928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amp; Content">
    <p:spTree>
      <p:nvGrpSpPr>
        <p:cNvPr id="1" name=""/>
        <p:cNvGrpSpPr/>
        <p:nvPr/>
      </p:nvGrpSpPr>
      <p:grpSpPr>
        <a:xfrm>
          <a:off x="0" y="0"/>
          <a:ext cx="0" cy="0"/>
          <a:chOff x="0" y="0"/>
          <a:chExt cx="0" cy="0"/>
        </a:xfrm>
      </p:grpSpPr>
      <p:grpSp>
        <p:nvGrpSpPr>
          <p:cNvPr id="18" name="Group 17"/>
          <p:cNvGrpSpPr/>
          <p:nvPr/>
        </p:nvGrpSpPr>
        <p:grpSpPr>
          <a:xfrm>
            <a:off x="0" y="-1"/>
            <a:ext cx="11142133" cy="914401"/>
            <a:chOff x="0" y="-1"/>
            <a:chExt cx="8356600" cy="914401"/>
          </a:xfrm>
        </p:grpSpPr>
        <p:sp>
          <p:nvSpPr>
            <p:cNvPr id="14" name="Rectangle 13"/>
            <p:cNvSpPr/>
            <p:nvPr userDrawn="1"/>
          </p:nvSpPr>
          <p:spPr>
            <a:xfrm>
              <a:off x="0" y="0"/>
              <a:ext cx="8356600" cy="9144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
              <a:ext cx="64897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491224" y="675452"/>
              <a:ext cx="186537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a:spLocks noGrp="1"/>
          </p:cNvSpPr>
          <p:nvPr>
            <p:ph type="title"/>
          </p:nvPr>
        </p:nvSpPr>
        <p:spPr>
          <a:xfrm>
            <a:off x="609604" y="152400"/>
            <a:ext cx="10483851" cy="457200"/>
          </a:xfrm>
        </p:spPr>
        <p:txBody>
          <a:bodyPr anchor="t">
            <a:noAutofit/>
          </a:bodyPr>
          <a:lstStyle>
            <a:lvl1pPr algn="l">
              <a:defRPr sz="2800">
                <a:latin typeface="Arial" pitchFamily="34" charset="0"/>
                <a:cs typeface="Arial" pitchFamily="34" charset="0"/>
              </a:defRPr>
            </a:lvl1pPr>
          </a:lstStyle>
          <a:p>
            <a:r>
              <a:rPr lang="en-US"/>
              <a:t>Click to edit Master title style</a:t>
            </a:r>
            <a:endParaRPr lang="en-US" dirty="0"/>
          </a:p>
        </p:txBody>
      </p:sp>
      <p:sp>
        <p:nvSpPr>
          <p:cNvPr id="7" name="Text Placeholder 7"/>
          <p:cNvSpPr>
            <a:spLocks noGrp="1"/>
          </p:cNvSpPr>
          <p:nvPr>
            <p:ph type="body" sz="quarter" idx="12"/>
          </p:nvPr>
        </p:nvSpPr>
        <p:spPr>
          <a:xfrm>
            <a:off x="609600" y="1524000"/>
            <a:ext cx="10871200" cy="4724400"/>
          </a:xfrm>
        </p:spPr>
        <p:txBody>
          <a:bodyPr/>
          <a:lstStyle>
            <a:lvl1pPr marL="0" indent="0">
              <a:buFontTx/>
              <a:buNone/>
              <a:defRPr sz="2800">
                <a:latin typeface="Arial" pitchFamily="34" charset="0"/>
                <a:cs typeface="Arial" pitchFamily="34" charset="0"/>
              </a:defRPr>
            </a:lvl1pPr>
            <a:lvl2pPr marL="688975" indent="-231775">
              <a:buClr>
                <a:srgbClr val="00B0F0"/>
              </a:buClr>
              <a:buFont typeface="Arial" pitchFamily="34" charset="0"/>
              <a:buChar char="•"/>
              <a:defRPr sz="2400">
                <a:latin typeface="Arial" pitchFamily="34" charset="0"/>
                <a:cs typeface="Arial" pitchFamily="34" charset="0"/>
              </a:defRPr>
            </a:lvl2pPr>
            <a:lvl3pPr marL="1027113" indent="-225425">
              <a:buClr>
                <a:srgbClr val="00B0F0"/>
              </a:buClr>
              <a:buFont typeface="Arial" pitchFamily="34" charset="0"/>
              <a:buChar char="•"/>
              <a:defRPr sz="2200">
                <a:latin typeface="Arial" pitchFamily="34" charset="0"/>
                <a:cs typeface="Arial" pitchFamily="34" charset="0"/>
              </a:defRPr>
            </a:lvl3pPr>
            <a:lvl4pPr marL="1377950" indent="-238125">
              <a:buClr>
                <a:srgbClr val="00B0F0"/>
              </a:buClr>
              <a:buFont typeface="Arial" pitchFamily="34" charset="0"/>
              <a:buChar char="•"/>
              <a:defRPr>
                <a:latin typeface="Arial" pitchFamily="34" charset="0"/>
                <a:cs typeface="Arial" pitchFamily="34" charset="0"/>
              </a:defRPr>
            </a:lvl4pPr>
            <a:lvl5pPr marL="2057400" indent="-228600">
              <a:buClr>
                <a:srgbClr val="00B0F0"/>
              </a:buClr>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4"/>
          </p:nvPr>
        </p:nvSpPr>
        <p:spPr/>
        <p:txBody>
          <a:bodyPr/>
          <a:lstStyle/>
          <a:p>
            <a:fld id="{C3042448-98CD-4EBD-B371-788A79261B8F}" type="slidenum">
              <a:rPr lang="en-US" smtClean="0"/>
              <a:t>‹#›</a:t>
            </a:fld>
            <a:endParaRPr lang="en-US"/>
          </a:p>
        </p:txBody>
      </p:sp>
      <p:sp>
        <p:nvSpPr>
          <p:cNvPr id="3" name="Text Placeholder 2"/>
          <p:cNvSpPr>
            <a:spLocks noGrp="1"/>
          </p:cNvSpPr>
          <p:nvPr>
            <p:ph type="body" sz="quarter" idx="16" hasCustomPrompt="1"/>
          </p:nvPr>
        </p:nvSpPr>
        <p:spPr>
          <a:xfrm>
            <a:off x="690880" y="5763311"/>
            <a:ext cx="10515600" cy="215444"/>
          </a:xfrm>
        </p:spPr>
        <p:txBody>
          <a:bodyPr anchor="b">
            <a:spAutoFit/>
          </a:bodyPr>
          <a:lstStyle>
            <a:lvl1pPr>
              <a:spcBef>
                <a:spcPts val="0"/>
              </a:spcBef>
              <a:defRPr sz="800"/>
            </a:lvl1pPr>
          </a:lstStyle>
          <a:p>
            <a:pPr lvl="0"/>
            <a:r>
              <a:rPr lang="en-US" dirty="0"/>
              <a:t>Footnotes</a:t>
            </a:r>
          </a:p>
        </p:txBody>
      </p:sp>
      <p:sp>
        <p:nvSpPr>
          <p:cNvPr id="17" name="Footer Placeholder 7"/>
          <p:cNvSpPr>
            <a:spLocks noGrp="1"/>
          </p:cNvSpPr>
          <p:nvPr>
            <p:ph type="ftr" sz="quarter" idx="3"/>
          </p:nvPr>
        </p:nvSpPr>
        <p:spPr>
          <a:xfrm>
            <a:off x="609600" y="6467486"/>
            <a:ext cx="5791200" cy="273049"/>
          </a:xfrm>
          <a:prstGeom prst="rect">
            <a:avLst/>
          </a:prstGeom>
        </p:spPr>
        <p:txBody>
          <a:bodyPr vert="horz" lIns="91440" tIns="45720" rIns="91440" bIns="45720" rtlCol="0" anchor="ctr"/>
          <a:lstStyle>
            <a:lvl1pPr algn="l">
              <a:defRPr sz="800">
                <a:solidFill>
                  <a:schemeClr val="tx1"/>
                </a:solidFill>
                <a:latin typeface="+mn-lt"/>
              </a:defRPr>
            </a:lvl1pPr>
          </a:lstStyle>
          <a:p>
            <a:r>
              <a:rPr lang="en-US"/>
              <a:t>CONFIDENTIAL | For Internal Use Only</a:t>
            </a:r>
          </a:p>
        </p:txBody>
      </p:sp>
    </p:spTree>
    <p:extLst>
      <p:ext uri="{BB962C8B-B14F-4D97-AF65-F5344CB8AC3E}">
        <p14:creationId xmlns:p14="http://schemas.microsoft.com/office/powerpoint/2010/main" val="2781900149"/>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Footer only">
    <p:spTree>
      <p:nvGrpSpPr>
        <p:cNvPr id="1" name=""/>
        <p:cNvGrpSpPr/>
        <p:nvPr/>
      </p:nvGrpSpPr>
      <p:grpSpPr>
        <a:xfrm>
          <a:off x="0" y="0"/>
          <a:ext cx="0" cy="0"/>
          <a:chOff x="0" y="0"/>
          <a:chExt cx="0" cy="0"/>
        </a:xfrm>
      </p:grpSpPr>
      <p:sp>
        <p:nvSpPr>
          <p:cNvPr id="13" name="Title 1"/>
          <p:cNvSpPr>
            <a:spLocks noGrp="1"/>
          </p:cNvSpPr>
          <p:nvPr>
            <p:ph type="title"/>
          </p:nvPr>
        </p:nvSpPr>
        <p:spPr>
          <a:xfrm>
            <a:off x="448056" y="818608"/>
            <a:ext cx="10616184" cy="492443"/>
          </a:xfrm>
        </p:spPr>
        <p:txBody>
          <a:bodyPr wrap="square" lIns="0" tIns="0" rIns="0" bIns="0">
            <a:spAutoFit/>
          </a:bodyPr>
          <a:lstStyle>
            <a:lvl1pPr>
              <a:lnSpc>
                <a:spcPct val="100000"/>
              </a:lnSpc>
              <a:spcBef>
                <a:spcPts val="600"/>
              </a:spcBef>
              <a:defRPr sz="3200" b="0" baseline="0">
                <a:solidFill>
                  <a:schemeClr val="tx2"/>
                </a:solidFill>
                <a:latin typeface="Georgia" charset="0"/>
                <a:cs typeface="Arial" panose="020B0604020202020204" pitchFamily="34" charset="0"/>
              </a:defRPr>
            </a:lvl1pPr>
          </a:lstStyle>
          <a:p>
            <a:endParaRPr lang="en-US" dirty="0"/>
          </a:p>
        </p:txBody>
      </p:sp>
      <p:cxnSp>
        <p:nvCxnSpPr>
          <p:cNvPr id="8" name="Straight Connector 7">
            <a:extLst>
              <a:ext uri="{FF2B5EF4-FFF2-40B4-BE49-F238E27FC236}">
                <a16:creationId xmlns:a16="http://schemas.microsoft.com/office/drawing/2014/main" id="{CF29FB37-44BD-B947-8B1B-1D6F2D610615}"/>
              </a:ext>
            </a:extLst>
          </p:cNvPr>
          <p:cNvCxnSpPr/>
          <p:nvPr userDrawn="1"/>
        </p:nvCxnSpPr>
        <p:spPr>
          <a:xfrm>
            <a:off x="457200" y="1370566"/>
            <a:ext cx="11734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85298BA-4AAE-8346-A0C1-421A9AA95342}"/>
              </a:ext>
            </a:extLst>
          </p:cNvPr>
          <p:cNvSpPr/>
          <p:nvPr userDrawn="1"/>
        </p:nvSpPr>
        <p:spPr>
          <a:xfrm>
            <a:off x="0" y="0"/>
            <a:ext cx="181232" cy="137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
            <a:extLst>
              <a:ext uri="{FF2B5EF4-FFF2-40B4-BE49-F238E27FC236}">
                <a16:creationId xmlns:a16="http://schemas.microsoft.com/office/drawing/2014/main" id="{895EA964-993C-0649-A08E-4230F92DDBD3}"/>
              </a:ext>
            </a:extLst>
          </p:cNvPr>
          <p:cNvSpPr/>
          <p:nvPr userDrawn="1"/>
        </p:nvSpPr>
        <p:spPr>
          <a:xfrm>
            <a:off x="11689556" y="6455569"/>
            <a:ext cx="507207" cy="307181"/>
          </a:xfrm>
          <a:custGeom>
            <a:avLst/>
            <a:gdLst>
              <a:gd name="connsiteX0" fmla="*/ 0 w 507207"/>
              <a:gd name="connsiteY0" fmla="*/ 307181 h 307181"/>
              <a:gd name="connsiteX1" fmla="*/ 116682 w 507207"/>
              <a:gd name="connsiteY1" fmla="*/ 0 h 307181"/>
              <a:gd name="connsiteX2" fmla="*/ 507207 w 507207"/>
              <a:gd name="connsiteY2" fmla="*/ 0 h 307181"/>
              <a:gd name="connsiteX3" fmla="*/ 507207 w 507207"/>
              <a:gd name="connsiteY3" fmla="*/ 307181 h 307181"/>
              <a:gd name="connsiteX4" fmla="*/ 0 w 507207"/>
              <a:gd name="connsiteY4" fmla="*/ 307181 h 30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7" h="307181">
                <a:moveTo>
                  <a:pt x="0" y="307181"/>
                </a:moveTo>
                <a:lnTo>
                  <a:pt x="116682" y="0"/>
                </a:lnTo>
                <a:lnTo>
                  <a:pt x="507207" y="0"/>
                </a:lnTo>
                <a:lnTo>
                  <a:pt x="507207" y="307181"/>
                </a:lnTo>
                <a:lnTo>
                  <a:pt x="0" y="30718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917AF3B6-163B-8741-829B-8E18BD60CFE7}"/>
              </a:ext>
            </a:extLst>
          </p:cNvPr>
          <p:cNvSpPr>
            <a:spLocks noGrp="1"/>
          </p:cNvSpPr>
          <p:nvPr>
            <p:ph type="ftr" sz="quarter" idx="11"/>
          </p:nvPr>
        </p:nvSpPr>
        <p:spPr>
          <a:xfrm>
            <a:off x="448056" y="6552328"/>
            <a:ext cx="9962692" cy="184666"/>
          </a:xfrm>
          <a:prstGeom prst="rect">
            <a:avLst/>
          </a:prstGeom>
        </p:spPr>
        <p:txBody>
          <a:bodyPr wrap="square" lIns="0" tIns="0" rIns="0" bIns="0" anchor="b" anchorCtr="0">
            <a:spAutoFit/>
          </a:bodyPr>
          <a:lstStyle>
            <a:lvl1pPr>
              <a:spcBef>
                <a:spcPts val="400"/>
              </a:spcBef>
              <a:defRPr sz="1200">
                <a:solidFill>
                  <a:srgbClr val="1D2E5A"/>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584018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359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304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1956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18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6008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486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37780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4441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8770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2751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502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6776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91759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75242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6956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719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3638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0095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60496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2529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79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46437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9386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769422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61C452-592F-7A4F-9B0C-E91EE18127CB}"/>
              </a:ext>
            </a:extLst>
          </p:cNvPr>
          <p:cNvSpPr>
            <a:spLocks noGrp="1"/>
          </p:cNvSpPr>
          <p:nvPr>
            <p:ph type="body" sz="quarter" idx="10" hasCustomPrompt="1"/>
          </p:nvPr>
        </p:nvSpPr>
        <p:spPr>
          <a:xfrm>
            <a:off x="550864" y="549277"/>
            <a:ext cx="11090275" cy="332399"/>
          </a:xfrm>
          <a:prstGeom prst="rect">
            <a:avLst/>
          </a:prstGeom>
        </p:spPr>
        <p:txBody>
          <a:bodyPr lIns="0" tIns="0" rIns="0" bIns="0">
            <a:spAutoFit/>
          </a:bodyPr>
          <a:lstStyle>
            <a:lvl1pPr marL="0" indent="0">
              <a:buNone/>
              <a:defRPr sz="2400" b="1"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Content slide</a:t>
            </a:r>
          </a:p>
        </p:txBody>
      </p:sp>
      <p:cxnSp>
        <p:nvCxnSpPr>
          <p:cNvPr id="38" name="Straight Connector 37">
            <a:extLst>
              <a:ext uri="{FF2B5EF4-FFF2-40B4-BE49-F238E27FC236}">
                <a16:creationId xmlns:a16="http://schemas.microsoft.com/office/drawing/2014/main" id="{2D5AD753-07CE-6045-9F0F-D9BF3034D246}"/>
              </a:ext>
            </a:extLst>
          </p:cNvPr>
          <p:cNvCxnSpPr>
            <a:cxnSpLocks/>
          </p:cNvCxnSpPr>
          <p:nvPr userDrawn="1"/>
        </p:nvCxnSpPr>
        <p:spPr>
          <a:xfrm>
            <a:off x="1727079" y="6308727"/>
            <a:ext cx="9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7BB825F-2566-AC44-8722-D89F20ACB6CC}"/>
              </a:ext>
            </a:extLst>
          </p:cNvPr>
          <p:cNvSpPr txBox="1"/>
          <p:nvPr userDrawn="1"/>
        </p:nvSpPr>
        <p:spPr>
          <a:xfrm>
            <a:off x="11268167" y="6163044"/>
            <a:ext cx="288000" cy="288000"/>
          </a:xfrm>
          <a:prstGeom prst="ellipse">
            <a:avLst/>
          </a:prstGeom>
          <a:noFill/>
          <a:ln w="6350">
            <a:solidFill>
              <a:schemeClr val="accent1"/>
            </a:solidFill>
          </a:ln>
        </p:spPr>
        <p:txBody>
          <a:bodyPr wrap="none" rtlCol="0" anchor="ctr" anchorCtr="0">
            <a:noAutofit/>
          </a:bodyPr>
          <a:lstStyle/>
          <a:p>
            <a:pPr algn="ctr"/>
            <a:fld id="{F2CD6E49-CAB4-C445-90D0-8774BDCE00F0}" type="slidenum">
              <a:rPr lang="en-US" sz="900" smtClean="0">
                <a:solidFill>
                  <a:schemeClr val="tx2"/>
                </a:solidFill>
              </a:rPr>
              <a:pPr algn="ctr"/>
              <a:t>‹#›</a:t>
            </a:fld>
            <a:endParaRPr lang="en-US" sz="900" dirty="0">
              <a:solidFill>
                <a:schemeClr val="tx2"/>
              </a:solidFill>
            </a:endParaRPr>
          </a:p>
        </p:txBody>
      </p:sp>
      <p:cxnSp>
        <p:nvCxnSpPr>
          <p:cNvPr id="41" name="Straight Connector 40">
            <a:extLst>
              <a:ext uri="{FF2B5EF4-FFF2-40B4-BE49-F238E27FC236}">
                <a16:creationId xmlns:a16="http://schemas.microsoft.com/office/drawing/2014/main" id="{8F02ED12-8623-AD47-8EDF-DEDA738F95BA}"/>
              </a:ext>
            </a:extLst>
          </p:cNvPr>
          <p:cNvCxnSpPr>
            <a:cxnSpLocks/>
          </p:cNvCxnSpPr>
          <p:nvPr userDrawn="1"/>
        </p:nvCxnSpPr>
        <p:spPr>
          <a:xfrm>
            <a:off x="11569139" y="630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BFBB98-8426-F749-A3C9-6244C9CBCC0C}"/>
              </a:ext>
            </a:extLst>
          </p:cNvPr>
          <p:cNvCxnSpPr>
            <a:cxnSpLocks/>
          </p:cNvCxnSpPr>
          <p:nvPr userDrawn="1"/>
        </p:nvCxnSpPr>
        <p:spPr>
          <a:xfrm rot="5400000">
            <a:off x="11377823" y="612704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E506A1-F81E-6F44-A68C-7F1A27C12327}"/>
              </a:ext>
            </a:extLst>
          </p:cNvPr>
          <p:cNvCxnSpPr>
            <a:cxnSpLocks/>
          </p:cNvCxnSpPr>
          <p:nvPr userDrawn="1"/>
        </p:nvCxnSpPr>
        <p:spPr>
          <a:xfrm rot="5400000">
            <a:off x="11377823" y="6477919"/>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513EF7-0D36-3149-98AD-71A025DC3F85}"/>
              </a:ext>
            </a:extLst>
          </p:cNvPr>
          <p:cNvCxnSpPr>
            <a:cxnSpLocks/>
          </p:cNvCxnSpPr>
          <p:nvPr userDrawn="1"/>
        </p:nvCxnSpPr>
        <p:spPr>
          <a:xfrm>
            <a:off x="11191187" y="6307044"/>
            <a:ext cx="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 Placeholder 17">
            <a:extLst>
              <a:ext uri="{FF2B5EF4-FFF2-40B4-BE49-F238E27FC236}">
                <a16:creationId xmlns:a16="http://schemas.microsoft.com/office/drawing/2014/main" id="{3C1325DE-D534-6648-9B48-BE7F783928E4}"/>
              </a:ext>
            </a:extLst>
          </p:cNvPr>
          <p:cNvSpPr>
            <a:spLocks noGrp="1"/>
          </p:cNvSpPr>
          <p:nvPr>
            <p:ph type="body" sz="quarter" idx="27" hasCustomPrompt="1"/>
          </p:nvPr>
        </p:nvSpPr>
        <p:spPr>
          <a:xfrm>
            <a:off x="1727080" y="6145896"/>
            <a:ext cx="9359977" cy="110800"/>
          </a:xfrm>
          <a:prstGeom prst="rect">
            <a:avLst/>
          </a:prstGeom>
        </p:spPr>
        <p:txBody>
          <a:bodyPr wrap="square" lIns="0" tIns="0" rIns="0" bIns="0" anchor="b" anchorCtr="0">
            <a:spAutoFit/>
          </a:bodyPr>
          <a:lstStyle>
            <a:lvl1pPr marL="0" indent="0">
              <a:spcBef>
                <a:spcPts val="0"/>
              </a:spcBef>
              <a:buNone/>
              <a:defRPr sz="800" b="0" i="0">
                <a:solidFill>
                  <a:schemeClr val="tx2"/>
                </a:solidFill>
                <a:latin typeface="Trebuchet MS" panose="020B0703020202090204" pitchFamily="34" charset="0"/>
              </a:defRPr>
            </a:lvl1pPr>
            <a:lvl2pPr marL="457189" indent="0">
              <a:buNone/>
              <a:defRPr sz="1600">
                <a:solidFill>
                  <a:schemeClr val="accent1"/>
                </a:solidFill>
              </a:defRPr>
            </a:lvl2pPr>
            <a:lvl3pPr marL="914377" indent="0">
              <a:buNone/>
              <a:defRPr sz="1600">
                <a:solidFill>
                  <a:schemeClr val="accent1"/>
                </a:solidFill>
              </a:defRPr>
            </a:lvl3pPr>
            <a:lvl4pPr marL="1371566" indent="0">
              <a:buNone/>
              <a:defRPr sz="1600">
                <a:solidFill>
                  <a:schemeClr val="accent1"/>
                </a:solidFill>
              </a:defRPr>
            </a:lvl4pPr>
            <a:lvl5pPr marL="1828754" indent="0">
              <a:buNone/>
              <a:defRPr sz="1600">
                <a:solidFill>
                  <a:schemeClr val="accent1"/>
                </a:solidFill>
              </a:defRPr>
            </a:lvl5pPr>
          </a:lstStyle>
          <a:p>
            <a:pPr lvl="0"/>
            <a:r>
              <a:rPr lang="en-US"/>
              <a:t>Insert footnotes, references and abbreviations here</a:t>
            </a:r>
          </a:p>
        </p:txBody>
      </p:sp>
      <p:sp>
        <p:nvSpPr>
          <p:cNvPr id="56" name="Text Placeholder 7">
            <a:extLst>
              <a:ext uri="{FF2B5EF4-FFF2-40B4-BE49-F238E27FC236}">
                <a16:creationId xmlns:a16="http://schemas.microsoft.com/office/drawing/2014/main" id="{6627E82F-0F26-644F-BE2C-75A774316487}"/>
              </a:ext>
            </a:extLst>
          </p:cNvPr>
          <p:cNvSpPr>
            <a:spLocks noGrp="1"/>
          </p:cNvSpPr>
          <p:nvPr>
            <p:ph type="body" sz="quarter" idx="28" hasCustomPrompt="1"/>
          </p:nvPr>
        </p:nvSpPr>
        <p:spPr>
          <a:xfrm>
            <a:off x="550864" y="927228"/>
            <a:ext cx="11090275" cy="249299"/>
          </a:xfrm>
          <a:prstGeom prst="rect">
            <a:avLst/>
          </a:prstGeom>
        </p:spPr>
        <p:txBody>
          <a:bodyPr lIns="0" tIns="0" rIns="0" bIns="0">
            <a:spAutoFit/>
          </a:bodyPr>
          <a:lstStyle>
            <a:lvl1pPr marL="0" indent="0">
              <a:buNone/>
              <a:defRPr sz="1800" b="0" i="0">
                <a:solidFill>
                  <a:schemeClr val="accent2"/>
                </a:solidFill>
                <a:latin typeface="Trebuchet MS" panose="020B0703020202090204" pitchFamily="34" charset="0"/>
              </a:defRPr>
            </a:lvl1pPr>
            <a:lvl2pPr marL="457189" indent="0">
              <a:buNone/>
              <a:defRPr>
                <a:solidFill>
                  <a:schemeClr val="tx2"/>
                </a:solidFill>
              </a:defRPr>
            </a:lvl2pPr>
            <a:lvl3pPr marL="914377" indent="0">
              <a:buNone/>
              <a:defRPr>
                <a:solidFill>
                  <a:schemeClr val="tx2"/>
                </a:solidFill>
              </a:defRPr>
            </a:lvl3pPr>
            <a:lvl4pPr marL="1371566" indent="0">
              <a:buNone/>
              <a:defRPr>
                <a:solidFill>
                  <a:schemeClr val="tx2"/>
                </a:solidFill>
              </a:defRPr>
            </a:lvl4pPr>
            <a:lvl5pPr marL="1828754" indent="0">
              <a:buNone/>
              <a:defRPr>
                <a:solidFill>
                  <a:schemeClr val="tx2"/>
                </a:solidFill>
              </a:defRPr>
            </a:lvl5pPr>
          </a:lstStyle>
          <a:p>
            <a:pPr lvl="0"/>
            <a:r>
              <a:rPr lang="en-US" dirty="0"/>
              <a:t>Optional subtitle space</a:t>
            </a:r>
          </a:p>
        </p:txBody>
      </p:sp>
      <p:pic>
        <p:nvPicPr>
          <p:cNvPr id="12" name="Picture 11" descr="Logo, company name&#10;&#10;Description automatically generated">
            <a:extLst>
              <a:ext uri="{FF2B5EF4-FFF2-40B4-BE49-F238E27FC236}">
                <a16:creationId xmlns:a16="http://schemas.microsoft.com/office/drawing/2014/main" id="{B4B3A9CE-1161-4095-8AD8-3436173BF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407" y="5937261"/>
            <a:ext cx="1000691" cy="715264"/>
          </a:xfrm>
          <a:prstGeom prst="rect">
            <a:avLst/>
          </a:prstGeom>
        </p:spPr>
      </p:pic>
    </p:spTree>
    <p:extLst>
      <p:ext uri="{BB962C8B-B14F-4D97-AF65-F5344CB8AC3E}">
        <p14:creationId xmlns:p14="http://schemas.microsoft.com/office/powerpoint/2010/main" val="356293074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29"/>
          <p:cNvSpPr txBox="1">
            <a:spLocks noGrp="1"/>
          </p:cNvSpPr>
          <p:nvPr>
            <p:ph type="body" idx="1" hasCustomPrompt="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379191" lvl="0" indent="-379191" algn="l">
              <a:lnSpc>
                <a:spcPct val="100000"/>
              </a:lnSpc>
              <a:spcBef>
                <a:spcPts val="0"/>
              </a:spcBef>
              <a:spcAft>
                <a:spcPts val="0"/>
              </a:spcAft>
              <a:buClr>
                <a:schemeClr val="dk1"/>
              </a:buClr>
              <a:buSzPts val="2400"/>
              <a:buFont typeface="Arial"/>
              <a:buChar char="•"/>
              <a:defRPr sz="3200"/>
            </a:lvl1pPr>
            <a:lvl2pPr marL="1075173" lvl="1" indent="-311992"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lnSpc>
                <a:spcPct val="100000"/>
              </a:lnSpc>
              <a:spcBef>
                <a:spcPts val="800"/>
              </a:spcBef>
              <a:spcAft>
                <a:spcPts val="0"/>
              </a:spcAft>
              <a:buClr>
                <a:schemeClr val="dk1"/>
              </a:buClr>
              <a:buSzPts val="2400"/>
              <a:buChar char="–"/>
              <a:defRPr sz="3200"/>
            </a:lvl4pPr>
            <a:lvl5pPr marL="3047924" lvl="4" indent="-507987" algn="l">
              <a:lnSpc>
                <a:spcPct val="100000"/>
              </a:lnSpc>
              <a:spcBef>
                <a:spcPts val="800"/>
              </a:spcBef>
              <a:spcAft>
                <a:spcPts val="0"/>
              </a:spcAft>
              <a:buClr>
                <a:schemeClr val="dk1"/>
              </a:buClr>
              <a:buSzPts val="2400"/>
              <a:buChar char="»"/>
              <a:defRPr sz="3200"/>
            </a:lvl5pPr>
            <a:lvl6pPr marL="3657509" lvl="5" indent="-457189" algn="l">
              <a:lnSpc>
                <a:spcPct val="100000"/>
              </a:lnSpc>
              <a:spcBef>
                <a:spcPts val="80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pPr lvl="0"/>
            <a:r>
              <a:rPr lang="en-CA" dirty="0" err="1"/>
              <a:t>asdf</a:t>
            </a:r>
            <a:endParaRPr dirty="0"/>
          </a:p>
        </p:txBody>
      </p:sp>
      <p:sp>
        <p:nvSpPr>
          <p:cNvPr id="20" name="Google Shape;20;p29"/>
          <p:cNvSpPr txBox="1">
            <a:spLocks noGrp="1"/>
          </p:cNvSpPr>
          <p:nvPr>
            <p:ph type="ftr" idx="11"/>
          </p:nvPr>
        </p:nvSpPr>
        <p:spPr>
          <a:xfrm>
            <a:off x="126568" y="6419014"/>
            <a:ext cx="10265664" cy="365125"/>
          </a:xfrm>
          <a:prstGeom prst="rect">
            <a:avLst/>
          </a:prstGeom>
          <a:noFill/>
          <a:ln>
            <a:noFill/>
          </a:ln>
        </p:spPr>
        <p:txBody>
          <a:bodyPr spcFirstLastPara="1" wrap="square" lIns="45700"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2400"/>
              <a:buFont typeface="Arial"/>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523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5451427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7737823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sldNum="0" hdr="0" ft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5"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951A7E-B279-0CE6-F2E7-F5F6AE1B1212}"/>
              </a:ext>
            </a:extLst>
          </p:cNvPr>
          <p:cNvSpPr>
            <a:spLocks noGrp="1"/>
          </p:cNvSpPr>
          <p:nvPr>
            <p:ph type="title"/>
          </p:nvPr>
        </p:nvSpPr>
        <p:spPr>
          <a:xfrm>
            <a:off x="609601" y="1709738"/>
            <a:ext cx="10515600" cy="2852737"/>
          </a:xfrm>
        </p:spPr>
        <p:txBody>
          <a:bodyPr>
            <a:noAutofit/>
          </a:bodyPr>
          <a:lstStyle/>
          <a:p>
            <a:r>
              <a:rPr lang="en-US" sz="4000" dirty="0"/>
              <a:t>How Do We Apply Evidence Supporting TROP2 Directed ADCs to the Metastatic TNBC Treatment Paradigm?</a:t>
            </a:r>
          </a:p>
        </p:txBody>
      </p:sp>
      <p:sp>
        <p:nvSpPr>
          <p:cNvPr id="3" name="Text Placeholder 2">
            <a:extLst>
              <a:ext uri="{FF2B5EF4-FFF2-40B4-BE49-F238E27FC236}">
                <a16:creationId xmlns:a16="http://schemas.microsoft.com/office/drawing/2014/main" id="{E28EA4A2-467A-33E8-A64A-20311558FFA3}"/>
              </a:ext>
            </a:extLst>
          </p:cNvPr>
          <p:cNvSpPr>
            <a:spLocks noGrp="1"/>
          </p:cNvSpPr>
          <p:nvPr>
            <p:ph type="body" idx="1"/>
          </p:nvPr>
        </p:nvSpPr>
        <p:spPr>
          <a:xfrm>
            <a:off x="609601" y="4589463"/>
            <a:ext cx="10515600" cy="1500187"/>
          </a:xfrm>
        </p:spPr>
        <p:txBody>
          <a:bodyPr>
            <a:noAutofit/>
          </a:bodyPr>
          <a:lstStyle/>
          <a:p>
            <a:pPr>
              <a:spcBef>
                <a:spcPts val="0"/>
              </a:spcBef>
            </a:pPr>
            <a:r>
              <a:rPr lang="en-US" sz="1600" dirty="0"/>
              <a:t>Sara M. </a:t>
            </a:r>
            <a:r>
              <a:rPr lang="en-US" sz="1600" dirty="0" err="1"/>
              <a:t>Tolaney</a:t>
            </a:r>
            <a:r>
              <a:rPr lang="en-US" sz="1600" dirty="0"/>
              <a:t>, MD, MPH</a:t>
            </a:r>
          </a:p>
          <a:p>
            <a:pPr>
              <a:spcBef>
                <a:spcPts val="0"/>
              </a:spcBef>
            </a:pPr>
            <a:r>
              <a:rPr lang="en-US" sz="1600" dirty="0"/>
              <a:t>Chief, Division of Breast Oncology, Susan F. Smith Center for Women’s Cancers</a:t>
            </a:r>
          </a:p>
          <a:p>
            <a:pPr>
              <a:spcBef>
                <a:spcPts val="0"/>
              </a:spcBef>
            </a:pPr>
            <a:r>
              <a:rPr lang="en-US" sz="1600" dirty="0"/>
              <a:t>Associate Director, Susan F. Smith Center for Women’s Cancers</a:t>
            </a:r>
          </a:p>
          <a:p>
            <a:pPr>
              <a:spcBef>
                <a:spcPts val="0"/>
              </a:spcBef>
            </a:pPr>
            <a:r>
              <a:rPr lang="en-US" sz="1600" dirty="0"/>
              <a:t>Senior Physician, Dana-Farber Cancer Institute</a:t>
            </a:r>
          </a:p>
          <a:p>
            <a:pPr>
              <a:spcBef>
                <a:spcPts val="0"/>
              </a:spcBef>
            </a:pPr>
            <a:r>
              <a:rPr lang="en-US" sz="1600" dirty="0"/>
              <a:t>Associate Professor of Medicine, Harvard Medical School</a:t>
            </a:r>
          </a:p>
          <a:p>
            <a:pPr>
              <a:spcBef>
                <a:spcPts val="0"/>
              </a:spcBef>
            </a:pPr>
            <a:r>
              <a:rPr lang="en-US" sz="1600" dirty="0"/>
              <a:t>Boston, MA</a:t>
            </a:r>
          </a:p>
        </p:txBody>
      </p:sp>
    </p:spTree>
    <p:extLst>
      <p:ext uri="{BB962C8B-B14F-4D97-AF65-F5344CB8AC3E}">
        <p14:creationId xmlns:p14="http://schemas.microsoft.com/office/powerpoint/2010/main" val="422387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705883-252A-A98F-BCC1-B91A28ED0093}"/>
              </a:ext>
            </a:extLst>
          </p:cNvPr>
          <p:cNvSpPr>
            <a:spLocks noGrp="1"/>
          </p:cNvSpPr>
          <p:nvPr>
            <p:ph type="title"/>
          </p:nvPr>
        </p:nvSpPr>
        <p:spPr/>
        <p:txBody>
          <a:bodyPr>
            <a:normAutofit/>
          </a:bodyPr>
          <a:lstStyle/>
          <a:p>
            <a:r>
              <a:rPr lang="en-GB" sz="2400" dirty="0"/>
              <a:t>ASCENT 04: Sacituzumab </a:t>
            </a:r>
            <a:r>
              <a:rPr lang="en-GB" sz="2400" dirty="0" err="1"/>
              <a:t>Govitecan</a:t>
            </a:r>
            <a:r>
              <a:rPr lang="en-GB" sz="2400" dirty="0"/>
              <a:t> + Pembrolizumab Versus TPC + Pembrolizumab in 1L PD-L1+ Metastatic TNBC, NCT05382286</a:t>
            </a:r>
            <a:endParaRPr lang="en-US" sz="2400" dirty="0"/>
          </a:p>
        </p:txBody>
      </p:sp>
      <p:cxnSp>
        <p:nvCxnSpPr>
          <p:cNvPr id="45" name="Straight Connector 44">
            <a:extLst>
              <a:ext uri="{FF2B5EF4-FFF2-40B4-BE49-F238E27FC236}">
                <a16:creationId xmlns:a16="http://schemas.microsoft.com/office/drawing/2014/main" id="{03DF11CA-4D30-644A-AB58-D0C4C20E56DD}"/>
              </a:ext>
            </a:extLst>
          </p:cNvPr>
          <p:cNvCxnSpPr>
            <a:cxnSpLocks/>
            <a:endCxn id="29" idx="1"/>
          </p:cNvCxnSpPr>
          <p:nvPr/>
        </p:nvCxnSpPr>
        <p:spPr>
          <a:xfrm>
            <a:off x="8293639" y="2896795"/>
            <a:ext cx="1350888" cy="0"/>
          </a:xfrm>
          <a:prstGeom prst="line">
            <a:avLst/>
          </a:prstGeom>
          <a:noFill/>
          <a:ln w="12700" cap="flat" cmpd="sng" algn="ctr">
            <a:solidFill>
              <a:schemeClr val="tx2"/>
            </a:solidFill>
            <a:prstDash val="solid"/>
            <a:headEnd type="none" w="med" len="med"/>
            <a:tailEnd type="triangle" w="med" len="med"/>
          </a:ln>
        </p:spPr>
      </p:cxnSp>
      <p:sp>
        <p:nvSpPr>
          <p:cNvPr id="39" name="TextBox 38">
            <a:extLst>
              <a:ext uri="{FF2B5EF4-FFF2-40B4-BE49-F238E27FC236}">
                <a16:creationId xmlns:a16="http://schemas.microsoft.com/office/drawing/2014/main" id="{3EE8ADB7-B367-B44F-AAA7-933443BC3938}"/>
              </a:ext>
            </a:extLst>
          </p:cNvPr>
          <p:cNvSpPr txBox="1"/>
          <p:nvPr/>
        </p:nvSpPr>
        <p:spPr>
          <a:xfrm>
            <a:off x="3236968" y="3627208"/>
            <a:ext cx="1220393" cy="441468"/>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55"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4565B"/>
                </a:solidFill>
                <a:effectLst/>
                <a:uLnTx/>
                <a:uFillTx/>
                <a:latin typeface="Arial" panose="020B0604020202020204" pitchFamily="34" charset="0"/>
                <a:ea typeface="Helvetica Neue"/>
                <a:cs typeface="Arial" panose="020B0604020202020204" pitchFamily="34" charset="0"/>
                <a:sym typeface="Helvetica Neue"/>
              </a:rPr>
              <a:t>N=570</a:t>
            </a:r>
          </a:p>
          <a:p>
            <a:pPr marL="0" marR="0" lvl="0" indent="0" algn="ctr" defTabSz="410755"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4565B"/>
                </a:solidFill>
                <a:effectLst/>
                <a:uLnTx/>
                <a:uFillTx/>
                <a:latin typeface="Arial" panose="020B0604020202020204" pitchFamily="34" charset="0"/>
                <a:ea typeface="Helvetica Neue"/>
                <a:cs typeface="Arial" panose="020B0604020202020204" pitchFamily="34" charset="0"/>
                <a:sym typeface="Helvetica Neue"/>
              </a:rPr>
              <a:t>(≤25% </a:t>
            </a:r>
            <a:r>
              <a:rPr kumimoji="0" lang="en-GB" sz="1200" b="0" u="none" strike="noStrike" kern="1200" cap="none" spc="0" normalizeH="0" baseline="0" noProof="0" dirty="0">
                <a:ln>
                  <a:noFill/>
                </a:ln>
                <a:solidFill>
                  <a:srgbClr val="54565B"/>
                </a:solidFill>
                <a:effectLst/>
                <a:uLnTx/>
                <a:uFillTx/>
                <a:latin typeface="Arial" panose="020B0604020202020204" pitchFamily="34" charset="0"/>
                <a:ea typeface="Helvetica Neue"/>
                <a:cs typeface="Arial" panose="020B0604020202020204" pitchFamily="34" charset="0"/>
                <a:sym typeface="Helvetica Neue"/>
              </a:rPr>
              <a:t>de novo</a:t>
            </a:r>
            <a:r>
              <a:rPr kumimoji="0" lang="en-GB" sz="1200" b="0" i="0" u="none" strike="noStrike" kern="1200" cap="none" spc="0" normalizeH="0" baseline="0" noProof="0" dirty="0">
                <a:ln>
                  <a:noFill/>
                </a:ln>
                <a:solidFill>
                  <a:srgbClr val="54565B"/>
                </a:solidFill>
                <a:effectLst/>
                <a:uLnTx/>
                <a:uFillTx/>
                <a:latin typeface="Arial" panose="020B0604020202020204" pitchFamily="34" charset="0"/>
                <a:ea typeface="Helvetica Neue"/>
                <a:cs typeface="Arial" panose="020B0604020202020204" pitchFamily="34" charset="0"/>
                <a:sym typeface="Helvetica Neue"/>
              </a:rPr>
              <a:t>)</a:t>
            </a:r>
          </a:p>
        </p:txBody>
      </p:sp>
      <p:sp>
        <p:nvSpPr>
          <p:cNvPr id="25" name="Rectangle: Rounded Corners 21">
            <a:extLst>
              <a:ext uri="{FF2B5EF4-FFF2-40B4-BE49-F238E27FC236}">
                <a16:creationId xmlns:a16="http://schemas.microsoft.com/office/drawing/2014/main" id="{00F1B47E-CE55-BB4D-AE6A-0BB72F1662BB}"/>
              </a:ext>
            </a:extLst>
          </p:cNvPr>
          <p:cNvSpPr/>
          <p:nvPr/>
        </p:nvSpPr>
        <p:spPr>
          <a:xfrm>
            <a:off x="293623" y="1787501"/>
            <a:ext cx="2909920" cy="2964240"/>
          </a:xfrm>
          <a:prstGeom prst="roundRect">
            <a:avLst>
              <a:gd name="adj" fmla="val 6581"/>
            </a:avLst>
          </a:prstGeom>
          <a:solidFill>
            <a:srgbClr val="F9DBE0"/>
          </a:solidFill>
          <a:ln w="12700" cap="flat" cmpd="sng" algn="ctr">
            <a:noFill/>
            <a:prstDash val="solid"/>
          </a:ln>
          <a:effectLst/>
        </p:spPr>
        <p:txBody>
          <a:bodyPr wrap="square" lIns="180000" tIns="144000" rIns="182880" bIns="91440" rtlCol="0" anchor="t" anchorCtr="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1L</a:t>
            </a:r>
            <a:r>
              <a:rPr kumimoji="0" lang="en-GB" sz="1600" b="1" i="0" u="none" strike="noStrike" kern="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en-GB" sz="1600" b="1" i="0" u="none" strike="noStrike" kern="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mTNBC</a:t>
            </a:r>
            <a:r>
              <a:rPr kumimoji="0" lang="en-GB" sz="1600" b="1" i="0" u="none" strike="noStrike" kern="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PD-</a:t>
            </a:r>
            <a:r>
              <a:rPr kumimoji="0" lang="en-GB" sz="1600" b="1" i="0" u="none" strike="noStrike" kern="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L1</a:t>
            </a:r>
            <a:r>
              <a:rPr kumimoji="0" lang="en-GB" sz="1600" b="1" i="0" u="none" strike="noStrike" kern="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a:t>
            </a:r>
          </a:p>
          <a:p>
            <a:pPr marL="143996" marR="0" lvl="0" indent="-143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Previously untreated, inoperable, locally advanced,</a:t>
            </a:r>
            <a:b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b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OR metastatic TNBC</a:t>
            </a:r>
          </a:p>
          <a:p>
            <a:pPr marL="143996" marR="0" lvl="0" indent="-143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PD-</a:t>
            </a:r>
            <a:r>
              <a:rPr kumimoji="0" lang="en-GB" sz="1400" b="0" i="0" u="none" strike="noStrike" kern="0" cap="none" spc="0" normalizeH="0" baseline="0" noProof="0" dirty="0" err="1">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L1</a:t>
            </a: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 (CPS ≥10, </a:t>
            </a:r>
            <a:r>
              <a:rPr kumimoji="0" lang="en-GB" sz="1400" b="0" i="0" u="none" strike="noStrike" kern="0" cap="none" spc="0" normalizeH="0" baseline="0" noProof="0" dirty="0" err="1">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IHC</a:t>
            </a: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 </a:t>
            </a:r>
            <a:r>
              <a:rPr kumimoji="0" lang="en-GB" sz="1400" b="0" i="0" u="none" strike="noStrike" kern="0" cap="none" spc="0" normalizeH="0" baseline="0" noProof="0" dirty="0" err="1">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22C3</a:t>
            </a: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 assay)</a:t>
            </a:r>
          </a:p>
          <a:p>
            <a:pPr marL="143996" marR="0" lvl="0" indent="-143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PD-</a:t>
            </a:r>
            <a:r>
              <a:rPr kumimoji="0" lang="en-GB" sz="1400" b="0" i="0" u="none" strike="noStrike" kern="0" cap="none" spc="0" normalizeH="0" baseline="0" noProof="0" dirty="0" err="1">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L1</a:t>
            </a: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 and TNBC status </a:t>
            </a:r>
            <a:b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b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centrally confirmed</a:t>
            </a:r>
          </a:p>
          <a:p>
            <a:pPr marL="143996" marR="0" lvl="0" indent="-143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Prior anti-PD-(L)1 allowed in the curative setting</a:t>
            </a:r>
          </a:p>
          <a:p>
            <a:pPr marL="143996" marR="0" lvl="0" indent="-143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HGP創英角ｺﾞｼｯｸUB"/>
                <a:cs typeface="Arial" panose="020B0604020202020204" pitchFamily="34" charset="0"/>
              </a:rPr>
              <a:t>≥6 months since treatment in curative setting </a:t>
            </a:r>
          </a:p>
        </p:txBody>
      </p:sp>
      <p:sp>
        <p:nvSpPr>
          <p:cNvPr id="26" name="Rectangle: Rounded Corners 22">
            <a:extLst>
              <a:ext uri="{FF2B5EF4-FFF2-40B4-BE49-F238E27FC236}">
                <a16:creationId xmlns:a16="http://schemas.microsoft.com/office/drawing/2014/main" id="{6C680B0D-337F-9C48-8515-095CAA57616B}"/>
              </a:ext>
            </a:extLst>
          </p:cNvPr>
          <p:cNvSpPr/>
          <p:nvPr/>
        </p:nvSpPr>
        <p:spPr>
          <a:xfrm>
            <a:off x="4460285" y="1464511"/>
            <a:ext cx="3253835" cy="1421221"/>
          </a:xfrm>
          <a:prstGeom prst="roundRect">
            <a:avLst/>
          </a:prstGeom>
          <a:solidFill>
            <a:schemeClr val="accent2"/>
          </a:solidFill>
          <a:ln w="25400" cap="flat" cmpd="sng" algn="ctr">
            <a:noFill/>
            <a:prstDash val="solid"/>
          </a:ln>
          <a:effectLst/>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SG + pembrolizumab</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(SG: 10 mg/kg IV on Days </a:t>
            </a:r>
            <a:b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and 8 of 21-day cycles;</a:t>
            </a:r>
            <a:b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333" b="0" i="0" u="none" strike="noStrike" kern="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Pembro</a:t>
            </a:r>
            <a: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200 mg IV on Day </a:t>
            </a:r>
            <a:b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3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of 21-day cycles)</a:t>
            </a:r>
          </a:p>
        </p:txBody>
      </p:sp>
      <p:sp>
        <p:nvSpPr>
          <p:cNvPr id="27" name="Rectangle: Rounded Corners 23">
            <a:extLst>
              <a:ext uri="{FF2B5EF4-FFF2-40B4-BE49-F238E27FC236}">
                <a16:creationId xmlns:a16="http://schemas.microsoft.com/office/drawing/2014/main" id="{2A572294-E0E4-634B-AB0B-433F3669E54A}"/>
              </a:ext>
            </a:extLst>
          </p:cNvPr>
          <p:cNvSpPr/>
          <p:nvPr/>
        </p:nvSpPr>
        <p:spPr>
          <a:xfrm>
            <a:off x="4460285" y="3019739"/>
            <a:ext cx="3253835" cy="1851783"/>
          </a:xfrm>
          <a:prstGeom prst="roundRect">
            <a:avLst>
              <a:gd name="adj" fmla="val 10784"/>
            </a:avLst>
          </a:prstGeom>
          <a:solidFill>
            <a:srgbClr val="E6E6E6"/>
          </a:solidFill>
          <a:ln w="25400" cap="flat" cmpd="sng" algn="ctr">
            <a:noFill/>
            <a:prstDash val="solid"/>
          </a:ln>
          <a:effectLst/>
        </p:spPr>
        <p:txBody>
          <a:bodyPr lIns="45720" rIns="45720" rtlCol="0" anchor="t" anchorCtr="0">
            <a:spAutoFit/>
          </a:bodyPr>
          <a:lstStyle/>
          <a:p>
            <a:pPr marL="0" marR="0" lvl="0" indent="0" algn="ctr" defTabSz="1219140" rtl="0" eaLnBrk="1" fontAlgn="auto" latinLnBrk="0" hangingPunct="1">
              <a:lnSpc>
                <a:spcPct val="90000"/>
              </a:lnSpc>
              <a:spcBef>
                <a:spcPts val="400"/>
              </a:spcBef>
              <a:spcAft>
                <a:spcPts val="0"/>
              </a:spcAft>
              <a:buClrTx/>
              <a:buSzTx/>
              <a:buFontTx/>
              <a:buNone/>
              <a:tabLst/>
              <a:defRPr/>
            </a:pPr>
            <a:r>
              <a:rPr kumimoji="0" lang="en-GB" sz="1600" b="1"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TPC chemotherapy + pembrolizumab </a:t>
            </a:r>
          </a:p>
          <a:p>
            <a:pPr marL="0" marR="0" lvl="0" indent="0" defTabSz="1219140" rtl="0" eaLnBrk="1" fontAlgn="auto" latinLnBrk="0" hangingPunct="1">
              <a:lnSpc>
                <a:spcPct val="90000"/>
              </a:lnSpc>
              <a:spcBef>
                <a:spcPts val="400"/>
              </a:spcBef>
              <a:spcAft>
                <a:spcPts val="0"/>
              </a:spcAft>
              <a:buClrTx/>
              <a:buSzTx/>
              <a:buFontTx/>
              <a:buNone/>
              <a:tabLst/>
              <a:defRPr/>
            </a:pP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a:t>
            </a:r>
            <a:r>
              <a:rPr kumimoji="0" lang="en-GB" sz="1200" b="0" i="0" u="none" strike="noStrike" kern="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Pembro</a:t>
            </a: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dosed as above. TPC: gem 1000 mg/</a:t>
            </a:r>
            <a:r>
              <a:rPr kumimoji="0" lang="en-GB" sz="1200" b="0" i="0" u="none" strike="noStrike" kern="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GB" sz="1200" b="0" i="0" u="none" strike="noStrike" kern="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with carbo AUC 2 IV on Days 1 and 8 of 21-day cycles OR paclitaxel 90 mg/</a:t>
            </a:r>
            <a:r>
              <a:rPr kumimoji="0" lang="en-GB" sz="1200" b="0" i="0" u="none" strike="noStrike" kern="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GB" sz="1200" b="0" i="0" u="none" strike="noStrike" kern="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IV on Days 1, 8, and 15 of 28-day cycles OR nab-paclitaxel: </a:t>
            </a:r>
            <a:b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100 mg/</a:t>
            </a:r>
            <a:r>
              <a:rPr kumimoji="0" lang="en-GB" sz="1200" b="0" i="0" u="none" strike="noStrike" kern="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GB" sz="1200" b="0" i="0" u="none" strike="noStrike" kern="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IV on Days 1, 8, and 15 of </a:t>
            </a:r>
            <a:b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28-day cycles)</a:t>
            </a:r>
          </a:p>
        </p:txBody>
      </p:sp>
      <p:sp>
        <p:nvSpPr>
          <p:cNvPr id="29" name="AutoShape 26">
            <a:extLst>
              <a:ext uri="{FF2B5EF4-FFF2-40B4-BE49-F238E27FC236}">
                <a16:creationId xmlns:a16="http://schemas.microsoft.com/office/drawing/2014/main" id="{6CE0DA23-76D2-DB4C-922A-C4ABAC8DBB7E}"/>
              </a:ext>
            </a:extLst>
          </p:cNvPr>
          <p:cNvSpPr>
            <a:spLocks noChangeArrowheads="1"/>
          </p:cNvSpPr>
          <p:nvPr/>
        </p:nvSpPr>
        <p:spPr bwMode="auto">
          <a:xfrm>
            <a:off x="9644527" y="2533723"/>
            <a:ext cx="1993455" cy="726143"/>
          </a:xfrm>
          <a:prstGeom prst="roundRect">
            <a:avLst>
              <a:gd name="adj" fmla="val 23946"/>
            </a:avLst>
          </a:prstGeom>
          <a:solidFill>
            <a:schemeClr val="accent3">
              <a:lumMod val="20000"/>
              <a:lumOff val="80000"/>
            </a:schemeClr>
          </a:solidFill>
          <a:ln w="19050">
            <a:noFill/>
          </a:ln>
          <a:effectLst/>
        </p:spPr>
        <p:txBody>
          <a:bodyPr wrap="square" lIns="91440" anchor="ctr" anchorCtr="0">
            <a:noAutofit/>
          </a:bodyPr>
          <a:lstStyle>
            <a:lvl1pPr eaLnBrk="0" hangingPunct="0">
              <a:defRPr kumimoji="1" sz="1200">
                <a:solidFill>
                  <a:schemeClr val="tx1"/>
                </a:solidFill>
                <a:latin typeface="Arial" pitchFamily="34" charset="0"/>
                <a:ea typeface="HGP創英角ｺﾞｼｯｸUB"/>
                <a:cs typeface="HGP創英角ｺﾞｼｯｸUB"/>
              </a:defRPr>
            </a:lvl1pPr>
            <a:lvl2pPr marL="742950" indent="-285750" eaLnBrk="0" hangingPunct="0">
              <a:defRPr kumimoji="1" sz="1200">
                <a:solidFill>
                  <a:schemeClr val="tx1"/>
                </a:solidFill>
                <a:latin typeface="Arial" pitchFamily="34" charset="0"/>
                <a:ea typeface="HGP創英角ｺﾞｼｯｸUB"/>
                <a:cs typeface="HGP創英角ｺﾞｼｯｸUB"/>
              </a:defRPr>
            </a:lvl2pPr>
            <a:lvl3pPr marL="1143000" indent="-228600" eaLnBrk="0" hangingPunct="0">
              <a:defRPr kumimoji="1" sz="1200">
                <a:solidFill>
                  <a:schemeClr val="tx1"/>
                </a:solidFill>
                <a:latin typeface="Arial" pitchFamily="34" charset="0"/>
                <a:ea typeface="HGP創英角ｺﾞｼｯｸUB"/>
                <a:cs typeface="HGP創英角ｺﾞｼｯｸUB"/>
              </a:defRPr>
            </a:lvl3pPr>
            <a:lvl4pPr marL="1600200" indent="-228600" eaLnBrk="0" hangingPunct="0">
              <a:defRPr kumimoji="1" sz="1200">
                <a:solidFill>
                  <a:schemeClr val="tx1"/>
                </a:solidFill>
                <a:latin typeface="Arial" pitchFamily="34" charset="0"/>
                <a:ea typeface="HGP創英角ｺﾞｼｯｸUB"/>
                <a:cs typeface="HGP創英角ｺﾞｼｯｸUB"/>
              </a:defRPr>
            </a:lvl4pPr>
            <a:lvl5pPr marL="2057400" indent="-228600" eaLnBrk="0" hangingPunct="0">
              <a:defRPr kumimoji="1" sz="1200">
                <a:solidFill>
                  <a:schemeClr val="tx1"/>
                </a:solidFill>
                <a:latin typeface="Arial" pitchFamily="34" charset="0"/>
                <a:ea typeface="HGP創英角ｺﾞｼｯｸUB"/>
                <a:cs typeface="HGP創英角ｺﾞｼｯｸUB"/>
              </a:defRPr>
            </a:lvl5pPr>
            <a:lvl6pPr marL="25146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6pPr>
            <a:lvl7pPr marL="29718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7pPr>
            <a:lvl8pPr marL="34290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8pPr>
            <a:lvl9pPr marL="38862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9pPr>
          </a:lstStyle>
          <a:p>
            <a:pPr marL="0" marR="0" lvl="0" indent="0" algn="ctr" defTabSz="914377" rtl="0" eaLnBrk="0" fontAlgn="auto" latinLnBrk="0" hangingPunct="0">
              <a:lnSpc>
                <a:spcPct val="100000"/>
              </a:lnSpc>
              <a:spcBef>
                <a:spcPts val="600"/>
              </a:spcBef>
              <a:spcAft>
                <a:spcPts val="300"/>
              </a:spcAft>
              <a:buClr>
                <a:srgbClr val="4CACA8"/>
              </a:buClr>
              <a:buSzTx/>
              <a:buFontTx/>
              <a:buNone/>
              <a:tabLst/>
              <a:defRPr/>
            </a:pPr>
            <a:r>
              <a:rPr kumimoji="1" lang="en-GB" altLang="en-US" sz="1600" b="1" i="0" u="none" strike="noStrike" kern="1200" cap="none" spc="0" normalizeH="0" baseline="0" noProof="0">
                <a:ln>
                  <a:noFill/>
                </a:ln>
                <a:solidFill>
                  <a:srgbClr val="C5203F"/>
                </a:solidFill>
                <a:effectLst/>
                <a:uLnTx/>
                <a:uFillTx/>
                <a:cs typeface="Arial" panose="020B0604020202020204" pitchFamily="34" charset="0"/>
              </a:rPr>
              <a:t>Long-term </a:t>
            </a:r>
            <a:br>
              <a:rPr kumimoji="1" lang="en-GB" altLang="en-US" sz="1600" b="1" i="0" u="none" strike="noStrike" kern="1200" cap="none" spc="0" normalizeH="0" baseline="0" noProof="0">
                <a:ln>
                  <a:noFill/>
                </a:ln>
                <a:solidFill>
                  <a:srgbClr val="C5203F"/>
                </a:solidFill>
                <a:effectLst/>
                <a:uLnTx/>
                <a:uFillTx/>
                <a:cs typeface="Arial" panose="020B0604020202020204" pitchFamily="34" charset="0"/>
              </a:rPr>
            </a:br>
            <a:r>
              <a:rPr kumimoji="1" lang="en-GB" altLang="en-US" sz="1600" b="1" i="0" u="none" strike="noStrike" kern="1200" cap="none" spc="0" normalizeH="0" baseline="0" noProof="0">
                <a:ln>
                  <a:noFill/>
                </a:ln>
                <a:solidFill>
                  <a:srgbClr val="C5203F"/>
                </a:solidFill>
                <a:effectLst/>
                <a:uLnTx/>
                <a:uFillTx/>
                <a:cs typeface="Arial" panose="020B0604020202020204" pitchFamily="34" charset="0"/>
              </a:rPr>
              <a:t>follow-up</a:t>
            </a:r>
          </a:p>
        </p:txBody>
      </p:sp>
      <p:sp>
        <p:nvSpPr>
          <p:cNvPr id="34" name="Rounded Rectangle 12">
            <a:extLst>
              <a:ext uri="{FF2B5EF4-FFF2-40B4-BE49-F238E27FC236}">
                <a16:creationId xmlns:a16="http://schemas.microsoft.com/office/drawing/2014/main" id="{67595A5D-CFEE-AA4A-9C01-F92723CC9D8B}"/>
              </a:ext>
            </a:extLst>
          </p:cNvPr>
          <p:cNvSpPr/>
          <p:nvPr/>
        </p:nvSpPr>
        <p:spPr>
          <a:xfrm>
            <a:off x="3825241" y="2250887"/>
            <a:ext cx="635663" cy="1264184"/>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12700" cap="flat" cmpd="sng" algn="ctr">
            <a:solidFill>
              <a:schemeClr val="tx2"/>
            </a:solidFill>
            <a:prstDash val="solid"/>
            <a:headEnd type="triangle" w="med" len="med"/>
            <a:tailEnd type="triangle" w="med" len="med"/>
          </a:ln>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C51B88C2-4D71-6E40-8B50-CE75E5B6F812}"/>
              </a:ext>
            </a:extLst>
          </p:cNvPr>
          <p:cNvCxnSpPr>
            <a:cxnSpLocks/>
          </p:cNvCxnSpPr>
          <p:nvPr/>
        </p:nvCxnSpPr>
        <p:spPr>
          <a:xfrm flipH="1" flipV="1">
            <a:off x="3179901" y="2909745"/>
            <a:ext cx="852871" cy="0"/>
          </a:xfrm>
          <a:prstGeom prst="line">
            <a:avLst/>
          </a:prstGeom>
          <a:noFill/>
          <a:ln w="12700" cap="flat" cmpd="sng" algn="ctr">
            <a:solidFill>
              <a:schemeClr val="tx2"/>
            </a:solidFill>
            <a:prstDash val="solid"/>
          </a:ln>
        </p:spPr>
      </p:cxnSp>
      <p:sp>
        <p:nvSpPr>
          <p:cNvPr id="44" name="Rounded Rectangle 12">
            <a:extLst>
              <a:ext uri="{FF2B5EF4-FFF2-40B4-BE49-F238E27FC236}">
                <a16:creationId xmlns:a16="http://schemas.microsoft.com/office/drawing/2014/main" id="{11390C1D-6617-B141-988F-ED0E462AC6A9}"/>
              </a:ext>
            </a:extLst>
          </p:cNvPr>
          <p:cNvSpPr/>
          <p:nvPr/>
        </p:nvSpPr>
        <p:spPr>
          <a:xfrm rot="10800000">
            <a:off x="7679034" y="2250887"/>
            <a:ext cx="217863" cy="1264184"/>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12700" cap="flat" cmpd="sng" algn="ctr">
            <a:solidFill>
              <a:schemeClr val="tx2"/>
            </a:solidFill>
            <a:prstDash val="solid"/>
            <a:headEnd type="none" w="med" len="med"/>
            <a:tailEnd type="none" w="med" len="med"/>
          </a:ln>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3BB4475A-F593-6C42-AC03-84E3B5F0613F}"/>
              </a:ext>
            </a:extLst>
          </p:cNvPr>
          <p:cNvCxnSpPr>
            <a:cxnSpLocks/>
          </p:cNvCxnSpPr>
          <p:nvPr/>
        </p:nvCxnSpPr>
        <p:spPr>
          <a:xfrm>
            <a:off x="7904563" y="2896795"/>
            <a:ext cx="175063" cy="0"/>
          </a:xfrm>
          <a:prstGeom prst="line">
            <a:avLst/>
          </a:prstGeom>
          <a:noFill/>
          <a:ln w="12700" cap="flat" cmpd="sng" algn="ctr">
            <a:solidFill>
              <a:schemeClr val="tx2"/>
            </a:solidFill>
            <a:prstDash val="solid"/>
            <a:headEnd type="none" w="med" len="med"/>
            <a:tailEnd type="triangle" w="med" len="med"/>
          </a:ln>
        </p:spPr>
      </p:cxnSp>
      <p:sp>
        <p:nvSpPr>
          <p:cNvPr id="47" name="Rounded Rectangle 24">
            <a:extLst>
              <a:ext uri="{FF2B5EF4-FFF2-40B4-BE49-F238E27FC236}">
                <a16:creationId xmlns:a16="http://schemas.microsoft.com/office/drawing/2014/main" id="{A555B163-9BA4-8542-9EBE-926105B0D24B}"/>
              </a:ext>
            </a:extLst>
          </p:cNvPr>
          <p:cNvSpPr/>
          <p:nvPr/>
        </p:nvSpPr>
        <p:spPr>
          <a:xfrm>
            <a:off x="8092919" y="2023954"/>
            <a:ext cx="1362587" cy="1421221"/>
          </a:xfrm>
          <a:prstGeom prst="roundRect">
            <a:avLst>
              <a:gd name="adj" fmla="val 12302"/>
            </a:avLst>
          </a:prstGeom>
          <a:solidFill>
            <a:schemeClr val="accent3">
              <a:lumMod val="20000"/>
              <a:lumOff val="80000"/>
            </a:schemeClr>
          </a:solidFill>
          <a:ln w="19050">
            <a:noFill/>
          </a:ln>
          <a:effectLst/>
        </p:spPr>
        <p:txBody>
          <a:bodyPr wrap="square" lIns="91440" anchor="ctr" anchorCtr="0">
            <a:noAutofit/>
          </a:bodyPr>
          <a:lstStyle/>
          <a:p>
            <a:pPr marL="0" marR="0" lvl="0" indent="0" algn="ctr" defTabSz="914377" rtl="0" eaLnBrk="1" fontAlgn="auto" latinLnBrk="0" hangingPunct="1">
              <a:lnSpc>
                <a:spcPct val="100000"/>
              </a:lnSpc>
              <a:spcBef>
                <a:spcPts val="600"/>
              </a:spcBef>
              <a:spcAft>
                <a:spcPts val="300"/>
              </a:spcAft>
              <a:buClr>
                <a:srgbClr val="4CACA8"/>
              </a:buClr>
              <a:buSzTx/>
              <a:buFontTx/>
              <a:buNone/>
              <a:tabLst/>
              <a:defRPr/>
            </a:pPr>
            <a:r>
              <a:rPr kumimoji="0" lang="en-GB" altLang="en-US" sz="1200" b="1" i="0" u="none" strike="noStrike" kern="1200" cap="none" spc="0" normalizeH="0" baseline="0" noProof="0" dirty="0">
                <a:ln>
                  <a:noFill/>
                </a:ln>
                <a:solidFill>
                  <a:srgbClr val="C5203F"/>
                </a:solidFill>
                <a:effectLst/>
                <a:uLnTx/>
                <a:uFillTx/>
                <a:latin typeface="Arial" panose="020B0604020202020204" pitchFamily="34" charset="0"/>
                <a:cs typeface="Arial" panose="020B0604020202020204" pitchFamily="34" charset="0"/>
              </a:rPr>
              <a:t>Treated until BICR-confirmed progression or unacceptable toxicity</a:t>
            </a:r>
          </a:p>
        </p:txBody>
      </p:sp>
      <p:sp>
        <p:nvSpPr>
          <p:cNvPr id="28" name="TextBox 27">
            <a:extLst>
              <a:ext uri="{FF2B5EF4-FFF2-40B4-BE49-F238E27FC236}">
                <a16:creationId xmlns:a16="http://schemas.microsoft.com/office/drawing/2014/main" id="{58360B94-CF07-1A41-82A0-13794552D7A1}"/>
              </a:ext>
            </a:extLst>
          </p:cNvPr>
          <p:cNvSpPr txBox="1"/>
          <p:nvPr/>
        </p:nvSpPr>
        <p:spPr>
          <a:xfrm>
            <a:off x="8098770" y="3442055"/>
            <a:ext cx="1350887"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C50E3C"/>
                </a:solidFill>
                <a:effectLst/>
                <a:uLnTx/>
                <a:uFillTx/>
                <a:latin typeface="Arial" panose="020B0604020202020204" pitchFamily="34" charset="0"/>
                <a:cs typeface="Arial" panose="020B0604020202020204" pitchFamily="34" charset="0"/>
              </a:rPr>
              <a:t>Crossover to SG allowed after BICR-confirmed progression</a:t>
            </a:r>
          </a:p>
        </p:txBody>
      </p:sp>
      <p:grpSp>
        <p:nvGrpSpPr>
          <p:cNvPr id="30" name="Group 29">
            <a:extLst>
              <a:ext uri="{FF2B5EF4-FFF2-40B4-BE49-F238E27FC236}">
                <a16:creationId xmlns:a16="http://schemas.microsoft.com/office/drawing/2014/main" id="{EFCF2CF7-8AAA-7C4E-987C-5ADABAC4C9EF}"/>
              </a:ext>
            </a:extLst>
          </p:cNvPr>
          <p:cNvGrpSpPr/>
          <p:nvPr/>
        </p:nvGrpSpPr>
        <p:grpSpPr>
          <a:xfrm>
            <a:off x="3778453" y="4931856"/>
            <a:ext cx="6445047" cy="1569660"/>
            <a:chOff x="574447" y="4441316"/>
            <a:chExt cx="6560134" cy="1569662"/>
          </a:xfrm>
        </p:grpSpPr>
        <p:sp>
          <p:nvSpPr>
            <p:cNvPr id="31" name="TextBox 30">
              <a:extLst>
                <a:ext uri="{FF2B5EF4-FFF2-40B4-BE49-F238E27FC236}">
                  <a16:creationId xmlns:a16="http://schemas.microsoft.com/office/drawing/2014/main" id="{870D8198-B8A6-8749-B565-0CFF2F19C1E1}"/>
                </a:ext>
              </a:extLst>
            </p:cNvPr>
            <p:cNvSpPr txBox="1"/>
            <p:nvPr/>
          </p:nvSpPr>
          <p:spPr>
            <a:xfrm>
              <a:off x="1190272" y="4441316"/>
              <a:ext cx="5944309" cy="156966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03661"/>
                  </a:solidFill>
                  <a:effectLst/>
                  <a:uLnTx/>
                  <a:uFillTx/>
                  <a:latin typeface="Arial" panose="020B0604020202020204" pitchFamily="34" charset="0"/>
                  <a:cs typeface="Arial" panose="020B0604020202020204" pitchFamily="34" charset="0"/>
                </a:rPr>
                <a:t>Stratification factors:</a:t>
              </a:r>
            </a:p>
            <a:p>
              <a:pPr marL="179384" marR="0" lvl="0" indent="-179384" algn="l" defTabSz="914377" rtl="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GB" sz="1600" b="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De novo</a:t>
              </a:r>
              <a:r>
                <a:rPr kumimoji="0" lang="en-GB" sz="1600" b="0" i="1"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versus recurrent disease within 6-12 months of treatment in the curative setting versus recurrent disease &gt;12 months after treatment in the curative setting </a:t>
              </a:r>
            </a:p>
            <a:p>
              <a:pPr marL="179384" marR="0" lvl="0" indent="-179384" algn="l" defTabSz="914377" rtl="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Geographic region (US/Canada vs rest of world)</a:t>
              </a:r>
            </a:p>
            <a:p>
              <a:pPr marL="179384" marR="0" lvl="0" indent="-179384" algn="l" defTabSz="914377" rtl="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Prior exposure to anti-PD-(L)1 therapy</a:t>
              </a:r>
            </a:p>
          </p:txBody>
        </p:sp>
        <p:sp>
          <p:nvSpPr>
            <p:cNvPr id="32" name="Oval 31">
              <a:extLst>
                <a:ext uri="{FF2B5EF4-FFF2-40B4-BE49-F238E27FC236}">
                  <a16:creationId xmlns:a16="http://schemas.microsoft.com/office/drawing/2014/main" id="{2C1D37FD-284A-BE44-B13E-5D7DAC9B304D}"/>
                </a:ext>
              </a:extLst>
            </p:cNvPr>
            <p:cNvSpPr/>
            <p:nvPr/>
          </p:nvSpPr>
          <p:spPr>
            <a:xfrm>
              <a:off x="574447" y="4599942"/>
              <a:ext cx="636854" cy="636854"/>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3EFB7785-EA8B-3543-B168-7770CD1D2B5C}"/>
                </a:ext>
              </a:extLst>
            </p:cNvPr>
            <p:cNvGrpSpPr/>
            <p:nvPr/>
          </p:nvGrpSpPr>
          <p:grpSpPr>
            <a:xfrm>
              <a:off x="751663" y="4719482"/>
              <a:ext cx="308276" cy="397775"/>
              <a:chOff x="5800725" y="3048000"/>
              <a:chExt cx="590550" cy="762000"/>
            </a:xfrm>
            <a:solidFill>
              <a:schemeClr val="tx2"/>
            </a:solidFill>
          </p:grpSpPr>
          <p:sp>
            <p:nvSpPr>
              <p:cNvPr id="38" name="Graphic 72" descr="Clipboard Checked with solid fill">
                <a:extLst>
                  <a:ext uri="{FF2B5EF4-FFF2-40B4-BE49-F238E27FC236}">
                    <a16:creationId xmlns:a16="http://schemas.microsoft.com/office/drawing/2014/main" id="{264F4DC9-A84B-CB4D-A1C7-91FE45B1629B}"/>
                  </a:ext>
                </a:extLst>
              </p:cNvPr>
              <p:cNvSpPr/>
              <p:nvPr/>
            </p:nvSpPr>
            <p:spPr>
              <a:xfrm>
                <a:off x="5800725" y="3048000"/>
                <a:ext cx="590550" cy="762000"/>
              </a:xfrm>
              <a:custGeom>
                <a:avLst/>
                <a:gdLst>
                  <a:gd name="connsiteX0" fmla="*/ 533400 w 590550"/>
                  <a:gd name="connsiteY0" fmla="*/ 704850 h 762000"/>
                  <a:gd name="connsiteX1" fmla="*/ 57150 w 590550"/>
                  <a:gd name="connsiteY1" fmla="*/ 704850 h 762000"/>
                  <a:gd name="connsiteX2" fmla="*/ 57150 w 590550"/>
                  <a:gd name="connsiteY2" fmla="*/ 114300 h 762000"/>
                  <a:gd name="connsiteX3" fmla="*/ 161925 w 590550"/>
                  <a:gd name="connsiteY3" fmla="*/ 114300 h 762000"/>
                  <a:gd name="connsiteX4" fmla="*/ 161925 w 590550"/>
                  <a:gd name="connsiteY4" fmla="*/ 171450 h 762000"/>
                  <a:gd name="connsiteX5" fmla="*/ 428625 w 590550"/>
                  <a:gd name="connsiteY5" fmla="*/ 171450 h 762000"/>
                  <a:gd name="connsiteX6" fmla="*/ 428625 w 590550"/>
                  <a:gd name="connsiteY6" fmla="*/ 114300 h 762000"/>
                  <a:gd name="connsiteX7" fmla="*/ 533400 w 590550"/>
                  <a:gd name="connsiteY7" fmla="*/ 114300 h 762000"/>
                  <a:gd name="connsiteX8" fmla="*/ 295275 w 590550"/>
                  <a:gd name="connsiteY8" fmla="*/ 38100 h 762000"/>
                  <a:gd name="connsiteX9" fmla="*/ 323850 w 590550"/>
                  <a:gd name="connsiteY9" fmla="*/ 66675 h 762000"/>
                  <a:gd name="connsiteX10" fmla="*/ 295275 w 590550"/>
                  <a:gd name="connsiteY10" fmla="*/ 95250 h 762000"/>
                  <a:gd name="connsiteX11" fmla="*/ 266700 w 590550"/>
                  <a:gd name="connsiteY11" fmla="*/ 66675 h 762000"/>
                  <a:gd name="connsiteX12" fmla="*/ 294334 w 590550"/>
                  <a:gd name="connsiteY12" fmla="*/ 38100 h 762000"/>
                  <a:gd name="connsiteX13" fmla="*/ 295275 w 590550"/>
                  <a:gd name="connsiteY13" fmla="*/ 38100 h 762000"/>
                  <a:gd name="connsiteX14" fmla="*/ 552450 w 590550"/>
                  <a:gd name="connsiteY14" fmla="*/ 57150 h 762000"/>
                  <a:gd name="connsiteX15" fmla="*/ 390525 w 590550"/>
                  <a:gd name="connsiteY15" fmla="*/ 57150 h 762000"/>
                  <a:gd name="connsiteX16" fmla="*/ 390525 w 590550"/>
                  <a:gd name="connsiteY16" fmla="*/ 38100 h 762000"/>
                  <a:gd name="connsiteX17" fmla="*/ 352425 w 590550"/>
                  <a:gd name="connsiteY17" fmla="*/ 0 h 762000"/>
                  <a:gd name="connsiteX18" fmla="*/ 238125 w 590550"/>
                  <a:gd name="connsiteY18" fmla="*/ 0 h 762000"/>
                  <a:gd name="connsiteX19" fmla="*/ 200025 w 590550"/>
                  <a:gd name="connsiteY19" fmla="*/ 38100 h 762000"/>
                  <a:gd name="connsiteX20" fmla="*/ 200025 w 590550"/>
                  <a:gd name="connsiteY20" fmla="*/ 57150 h 762000"/>
                  <a:gd name="connsiteX21" fmla="*/ 38100 w 590550"/>
                  <a:gd name="connsiteY21" fmla="*/ 57150 h 762000"/>
                  <a:gd name="connsiteX22" fmla="*/ 0 w 590550"/>
                  <a:gd name="connsiteY22" fmla="*/ 95250 h 762000"/>
                  <a:gd name="connsiteX23" fmla="*/ 0 w 590550"/>
                  <a:gd name="connsiteY23" fmla="*/ 723900 h 762000"/>
                  <a:gd name="connsiteX24" fmla="*/ 38100 w 590550"/>
                  <a:gd name="connsiteY24" fmla="*/ 762000 h 762000"/>
                  <a:gd name="connsiteX25" fmla="*/ 552450 w 590550"/>
                  <a:gd name="connsiteY25" fmla="*/ 762000 h 762000"/>
                  <a:gd name="connsiteX26" fmla="*/ 590550 w 590550"/>
                  <a:gd name="connsiteY26" fmla="*/ 723900 h 762000"/>
                  <a:gd name="connsiteX27" fmla="*/ 590550 w 590550"/>
                  <a:gd name="connsiteY27" fmla="*/ 95250 h 762000"/>
                  <a:gd name="connsiteX28" fmla="*/ 552450 w 590550"/>
                  <a:gd name="connsiteY28" fmla="*/ 57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0550" h="762000">
                    <a:moveTo>
                      <a:pt x="533400" y="704850"/>
                    </a:moveTo>
                    <a:lnTo>
                      <a:pt x="57150" y="704850"/>
                    </a:lnTo>
                    <a:lnTo>
                      <a:pt x="57150" y="114300"/>
                    </a:lnTo>
                    <a:lnTo>
                      <a:pt x="161925" y="114300"/>
                    </a:lnTo>
                    <a:lnTo>
                      <a:pt x="161925" y="171450"/>
                    </a:lnTo>
                    <a:lnTo>
                      <a:pt x="428625" y="171450"/>
                    </a:lnTo>
                    <a:lnTo>
                      <a:pt x="428625" y="114300"/>
                    </a:lnTo>
                    <a:lnTo>
                      <a:pt x="533400" y="114300"/>
                    </a:lnTo>
                    <a:close/>
                    <a:moveTo>
                      <a:pt x="295275" y="38100"/>
                    </a:moveTo>
                    <a:cubicBezTo>
                      <a:pt x="311057" y="38100"/>
                      <a:pt x="323850" y="50893"/>
                      <a:pt x="323850" y="66675"/>
                    </a:cubicBezTo>
                    <a:cubicBezTo>
                      <a:pt x="323850" y="82457"/>
                      <a:pt x="311057" y="95250"/>
                      <a:pt x="295275" y="95250"/>
                    </a:cubicBezTo>
                    <a:cubicBezTo>
                      <a:pt x="279493" y="95250"/>
                      <a:pt x="266700" y="82457"/>
                      <a:pt x="266700" y="66675"/>
                    </a:cubicBezTo>
                    <a:cubicBezTo>
                      <a:pt x="266440" y="51153"/>
                      <a:pt x="278812" y="38360"/>
                      <a:pt x="294334" y="38100"/>
                    </a:cubicBezTo>
                    <a:cubicBezTo>
                      <a:pt x="294647" y="38094"/>
                      <a:pt x="294962" y="38094"/>
                      <a:pt x="295275" y="38100"/>
                    </a:cubicBezTo>
                    <a:close/>
                    <a:moveTo>
                      <a:pt x="552450" y="57150"/>
                    </a:moveTo>
                    <a:lnTo>
                      <a:pt x="390525" y="57150"/>
                    </a:lnTo>
                    <a:lnTo>
                      <a:pt x="390525" y="38100"/>
                    </a:lnTo>
                    <a:cubicBezTo>
                      <a:pt x="390525" y="17058"/>
                      <a:pt x="373467" y="0"/>
                      <a:pt x="352425" y="0"/>
                    </a:cubicBezTo>
                    <a:lnTo>
                      <a:pt x="238125" y="0"/>
                    </a:lnTo>
                    <a:cubicBezTo>
                      <a:pt x="217083" y="0"/>
                      <a:pt x="200025" y="17058"/>
                      <a:pt x="200025" y="38100"/>
                    </a:cubicBezTo>
                    <a:lnTo>
                      <a:pt x="200025" y="57150"/>
                    </a:lnTo>
                    <a:lnTo>
                      <a:pt x="38100" y="57150"/>
                    </a:lnTo>
                    <a:cubicBezTo>
                      <a:pt x="17058" y="57150"/>
                      <a:pt x="0" y="74208"/>
                      <a:pt x="0" y="95250"/>
                    </a:cubicBezTo>
                    <a:lnTo>
                      <a:pt x="0" y="723900"/>
                    </a:lnTo>
                    <a:cubicBezTo>
                      <a:pt x="0" y="744942"/>
                      <a:pt x="17058" y="762000"/>
                      <a:pt x="38100" y="762000"/>
                    </a:cubicBezTo>
                    <a:lnTo>
                      <a:pt x="552450" y="762000"/>
                    </a:lnTo>
                    <a:cubicBezTo>
                      <a:pt x="573492" y="762000"/>
                      <a:pt x="590550" y="744942"/>
                      <a:pt x="590550" y="723900"/>
                    </a:cubicBezTo>
                    <a:lnTo>
                      <a:pt x="590550" y="95250"/>
                    </a:lnTo>
                    <a:cubicBezTo>
                      <a:pt x="590550" y="74208"/>
                      <a:pt x="573492" y="57150"/>
                      <a:pt x="552450" y="57150"/>
                    </a:cubicBez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48" name="Graphic 72" descr="Clipboard Checked with solid fill">
                <a:extLst>
                  <a:ext uri="{FF2B5EF4-FFF2-40B4-BE49-F238E27FC236}">
                    <a16:creationId xmlns:a16="http://schemas.microsoft.com/office/drawing/2014/main" id="{D10B8A65-0C4D-B14F-B760-1F9D3DAB3BA7}"/>
                  </a:ext>
                </a:extLst>
              </p:cNvPr>
              <p:cNvSpPr/>
              <p:nvPr/>
            </p:nvSpPr>
            <p:spPr>
              <a:xfrm>
                <a:off x="6115050" y="32956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49" name="Graphic 72" descr="Clipboard Checked with solid fill">
                <a:extLst>
                  <a:ext uri="{FF2B5EF4-FFF2-40B4-BE49-F238E27FC236}">
                    <a16:creationId xmlns:a16="http://schemas.microsoft.com/office/drawing/2014/main" id="{D3373C9A-25D8-6544-ADDE-7713AD15EB54}"/>
                  </a:ext>
                </a:extLst>
              </p:cNvPr>
              <p:cNvSpPr/>
              <p:nvPr/>
            </p:nvSpPr>
            <p:spPr>
              <a:xfrm>
                <a:off x="6115050" y="34099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0" name="Graphic 72" descr="Clipboard Checked with solid fill">
                <a:extLst>
                  <a:ext uri="{FF2B5EF4-FFF2-40B4-BE49-F238E27FC236}">
                    <a16:creationId xmlns:a16="http://schemas.microsoft.com/office/drawing/2014/main" id="{1DCF2130-AD0A-4B4D-9BF0-76C3C2450108}"/>
                  </a:ext>
                </a:extLst>
              </p:cNvPr>
              <p:cNvSpPr/>
              <p:nvPr/>
            </p:nvSpPr>
            <p:spPr>
              <a:xfrm>
                <a:off x="6115050" y="35242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1" name="Graphic 72" descr="Clipboard Checked with solid fill">
                <a:extLst>
                  <a:ext uri="{FF2B5EF4-FFF2-40B4-BE49-F238E27FC236}">
                    <a16:creationId xmlns:a16="http://schemas.microsoft.com/office/drawing/2014/main" id="{3E007D60-2433-BA46-A13D-4882AA4C6B62}"/>
                  </a:ext>
                </a:extLst>
              </p:cNvPr>
              <p:cNvSpPr/>
              <p:nvPr/>
            </p:nvSpPr>
            <p:spPr>
              <a:xfrm>
                <a:off x="6115050" y="36385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2" name="Graphic 72" descr="Clipboard Checked with solid fill">
                <a:extLst>
                  <a:ext uri="{FF2B5EF4-FFF2-40B4-BE49-F238E27FC236}">
                    <a16:creationId xmlns:a16="http://schemas.microsoft.com/office/drawing/2014/main" id="{390B196E-8D69-E345-A261-FC27DB7CEC5A}"/>
                  </a:ext>
                </a:extLst>
              </p:cNvPr>
              <p:cNvSpPr/>
              <p:nvPr/>
            </p:nvSpPr>
            <p:spPr>
              <a:xfrm>
                <a:off x="5921759" y="32547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3" name="Graphic 72" descr="Clipboard Checked with solid fill">
                <a:extLst>
                  <a:ext uri="{FF2B5EF4-FFF2-40B4-BE49-F238E27FC236}">
                    <a16:creationId xmlns:a16="http://schemas.microsoft.com/office/drawing/2014/main" id="{9C82B6A4-6BA2-1C4E-ADBA-3B760439B0B3}"/>
                  </a:ext>
                </a:extLst>
              </p:cNvPr>
              <p:cNvSpPr/>
              <p:nvPr/>
            </p:nvSpPr>
            <p:spPr>
              <a:xfrm>
                <a:off x="5921759" y="33690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4" name="Graphic 72" descr="Clipboard Checked with solid fill">
                <a:extLst>
                  <a:ext uri="{FF2B5EF4-FFF2-40B4-BE49-F238E27FC236}">
                    <a16:creationId xmlns:a16="http://schemas.microsoft.com/office/drawing/2014/main" id="{734BFB31-DAD5-AF4B-A2D0-A90815FA2599}"/>
                  </a:ext>
                </a:extLst>
              </p:cNvPr>
              <p:cNvSpPr/>
              <p:nvPr/>
            </p:nvSpPr>
            <p:spPr>
              <a:xfrm>
                <a:off x="5921759" y="34833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5" name="Graphic 72" descr="Clipboard Checked with solid fill">
                <a:extLst>
                  <a:ext uri="{FF2B5EF4-FFF2-40B4-BE49-F238E27FC236}">
                    <a16:creationId xmlns:a16="http://schemas.microsoft.com/office/drawing/2014/main" id="{2E25E7A3-2DAE-C84E-856A-FC06C42694F3}"/>
                  </a:ext>
                </a:extLst>
              </p:cNvPr>
              <p:cNvSpPr/>
              <p:nvPr/>
            </p:nvSpPr>
            <p:spPr>
              <a:xfrm>
                <a:off x="5921759" y="35976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grpSp>
      </p:grpSp>
      <p:sp>
        <p:nvSpPr>
          <p:cNvPr id="37" name="Oval 36">
            <a:extLst>
              <a:ext uri="{FF2B5EF4-FFF2-40B4-BE49-F238E27FC236}">
                <a16:creationId xmlns:a16="http://schemas.microsoft.com/office/drawing/2014/main" id="{F893AEBD-D95C-A04C-8600-276442D579CB}"/>
              </a:ext>
            </a:extLst>
          </p:cNvPr>
          <p:cNvSpPr/>
          <p:nvPr/>
        </p:nvSpPr>
        <p:spPr>
          <a:xfrm>
            <a:off x="3511753" y="2575865"/>
            <a:ext cx="660283" cy="660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1:1</a:t>
            </a:r>
          </a:p>
        </p:txBody>
      </p:sp>
      <p:sp>
        <p:nvSpPr>
          <p:cNvPr id="41" name="Graphic 16">
            <a:extLst>
              <a:ext uri="{FF2B5EF4-FFF2-40B4-BE49-F238E27FC236}">
                <a16:creationId xmlns:a16="http://schemas.microsoft.com/office/drawing/2014/main" id="{E5CCEBCF-490D-4E4E-B6A0-6B710599A04A}"/>
              </a:ext>
            </a:extLst>
          </p:cNvPr>
          <p:cNvSpPr/>
          <p:nvPr/>
        </p:nvSpPr>
        <p:spPr>
          <a:xfrm>
            <a:off x="3606337" y="2709087"/>
            <a:ext cx="471116" cy="401320"/>
          </a:xfrm>
          <a:custGeom>
            <a:avLst/>
            <a:gdLst>
              <a:gd name="connsiteX0" fmla="*/ 552981 w 725943"/>
              <a:gd name="connsiteY0" fmla="*/ 191417 h 618392"/>
              <a:gd name="connsiteX1" fmla="*/ 634039 w 725943"/>
              <a:gd name="connsiteY1" fmla="*/ 231196 h 618392"/>
              <a:gd name="connsiteX2" fmla="*/ 283718 w 725943"/>
              <a:gd name="connsiteY2" fmla="*/ 39251 h 618392"/>
              <a:gd name="connsiteX3" fmla="*/ 86351 w 725943"/>
              <a:gd name="connsiteY3" fmla="*/ 246031 h 618392"/>
              <a:gd name="connsiteX4" fmla="*/ 70464 w 725943"/>
              <a:gd name="connsiteY4" fmla="*/ 258414 h 618392"/>
              <a:gd name="connsiteX5" fmla="*/ 57980 w 725943"/>
              <a:gd name="connsiteY5" fmla="*/ 242654 h 618392"/>
              <a:gd name="connsiteX6" fmla="*/ 58634 w 725943"/>
              <a:gd name="connsiteY6" fmla="*/ 239795 h 618392"/>
              <a:gd name="connsiteX7" fmla="*/ 432327 w 725943"/>
              <a:gd name="connsiteY7" fmla="*/ 7967 h 618392"/>
              <a:gd name="connsiteX8" fmla="*/ 660995 w 725943"/>
              <a:gd name="connsiteY8" fmla="*/ 220897 h 618392"/>
              <a:gd name="connsiteX9" fmla="*/ 700047 w 725943"/>
              <a:gd name="connsiteY9" fmla="*/ 142566 h 618392"/>
              <a:gd name="connsiteX10" fmla="*/ 719985 w 725943"/>
              <a:gd name="connsiteY10" fmla="*/ 139314 h 618392"/>
              <a:gd name="connsiteX11" fmla="*/ 725384 w 725943"/>
              <a:gd name="connsiteY11" fmla="*/ 154755 h 618392"/>
              <a:gd name="connsiteX12" fmla="*/ 670615 w 725943"/>
              <a:gd name="connsiteY12" fmla="*/ 264928 h 618392"/>
              <a:gd name="connsiteX13" fmla="*/ 651565 w 725943"/>
              <a:gd name="connsiteY13" fmla="*/ 271354 h 618392"/>
              <a:gd name="connsiteX14" fmla="*/ 540313 w 725943"/>
              <a:gd name="connsiteY14" fmla="*/ 216834 h 618392"/>
              <a:gd name="connsiteX15" fmla="*/ 533836 w 725943"/>
              <a:gd name="connsiteY15" fmla="*/ 197842 h 618392"/>
              <a:gd name="connsiteX16" fmla="*/ 552981 w 725943"/>
              <a:gd name="connsiteY16" fmla="*/ 191417 h 618392"/>
              <a:gd name="connsiteX17" fmla="*/ 1484 w 725943"/>
              <a:gd name="connsiteY17" fmla="*/ 455794 h 618392"/>
              <a:gd name="connsiteX18" fmla="*/ 7961 w 725943"/>
              <a:gd name="connsiteY18" fmla="*/ 474786 h 618392"/>
              <a:gd name="connsiteX19" fmla="*/ 27106 w 725943"/>
              <a:gd name="connsiteY19" fmla="*/ 468361 h 618392"/>
              <a:gd name="connsiteX20" fmla="*/ 63396 w 725943"/>
              <a:gd name="connsiteY20" fmla="*/ 395700 h 618392"/>
              <a:gd name="connsiteX21" fmla="*/ 449842 w 725943"/>
              <a:gd name="connsiteY21" fmla="*/ 605950 h 618392"/>
              <a:gd name="connsiteX22" fmla="*/ 666329 w 725943"/>
              <a:gd name="connsiteY22" fmla="*/ 378409 h 618392"/>
              <a:gd name="connsiteX23" fmla="*/ 656510 w 725943"/>
              <a:gd name="connsiteY23" fmla="*/ 360890 h 618392"/>
              <a:gd name="connsiteX24" fmla="*/ 638850 w 725943"/>
              <a:gd name="connsiteY24" fmla="*/ 370630 h 618392"/>
              <a:gd name="connsiteX25" fmla="*/ 638516 w 725943"/>
              <a:gd name="connsiteY25" fmla="*/ 372078 h 618392"/>
              <a:gd name="connsiteX26" fmla="*/ 299358 w 725943"/>
              <a:gd name="connsiteY26" fmla="*/ 582831 h 618392"/>
              <a:gd name="connsiteX27" fmla="*/ 88066 w 725943"/>
              <a:gd name="connsiteY27" fmla="*/ 376897 h 618392"/>
              <a:gd name="connsiteX28" fmla="*/ 173791 w 725943"/>
              <a:gd name="connsiteY28" fmla="*/ 419133 h 618392"/>
              <a:gd name="connsiteX29" fmla="*/ 193690 w 725943"/>
              <a:gd name="connsiteY29" fmla="*/ 415651 h 618392"/>
              <a:gd name="connsiteX30" fmla="*/ 190180 w 725943"/>
              <a:gd name="connsiteY30" fmla="*/ 395912 h 618392"/>
              <a:gd name="connsiteX31" fmla="*/ 186554 w 725943"/>
              <a:gd name="connsiteY31" fmla="*/ 394094 h 618392"/>
              <a:gd name="connsiteX32" fmla="*/ 75398 w 725943"/>
              <a:gd name="connsiteY32" fmla="*/ 339101 h 618392"/>
              <a:gd name="connsiteX33" fmla="*/ 56348 w 725943"/>
              <a:gd name="connsiteY33" fmla="*/ 345527 h 61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5943" h="618392">
                <a:moveTo>
                  <a:pt x="552981" y="191417"/>
                </a:moveTo>
                <a:lnTo>
                  <a:pt x="634039" y="231196"/>
                </a:lnTo>
                <a:cubicBezTo>
                  <a:pt x="590733" y="82227"/>
                  <a:pt x="433888" y="-3709"/>
                  <a:pt x="283718" y="39251"/>
                </a:cubicBezTo>
                <a:cubicBezTo>
                  <a:pt x="184955" y="67505"/>
                  <a:pt x="109402" y="146662"/>
                  <a:pt x="86351" y="246031"/>
                </a:cubicBezTo>
                <a:cubicBezTo>
                  <a:pt x="85411" y="253802"/>
                  <a:pt x="78298" y="259347"/>
                  <a:pt x="70464" y="258414"/>
                </a:cubicBezTo>
                <a:cubicBezTo>
                  <a:pt x="62629" y="257483"/>
                  <a:pt x="57040" y="250426"/>
                  <a:pt x="57980" y="242654"/>
                </a:cubicBezTo>
                <a:cubicBezTo>
                  <a:pt x="58097" y="241682"/>
                  <a:pt x="58316" y="240722"/>
                  <a:pt x="58634" y="239795"/>
                </a:cubicBezTo>
                <a:cubicBezTo>
                  <a:pt x="97293" y="73410"/>
                  <a:pt x="264601" y="-30383"/>
                  <a:pt x="432327" y="7967"/>
                </a:cubicBezTo>
                <a:cubicBezTo>
                  <a:pt x="541621" y="32957"/>
                  <a:pt x="628948" y="114274"/>
                  <a:pt x="660995" y="220897"/>
                </a:cubicBezTo>
                <a:lnTo>
                  <a:pt x="700047" y="142566"/>
                </a:lnTo>
                <a:cubicBezTo>
                  <a:pt x="704648" y="136206"/>
                  <a:pt x="713575" y="134751"/>
                  <a:pt x="719985" y="139314"/>
                </a:cubicBezTo>
                <a:cubicBezTo>
                  <a:pt x="724896" y="142810"/>
                  <a:pt x="727058" y="148994"/>
                  <a:pt x="725384" y="154755"/>
                </a:cubicBezTo>
                <a:lnTo>
                  <a:pt x="670615" y="264928"/>
                </a:lnTo>
                <a:cubicBezTo>
                  <a:pt x="667119" y="271895"/>
                  <a:pt x="658616" y="274763"/>
                  <a:pt x="651565" y="271354"/>
                </a:cubicBezTo>
                <a:lnTo>
                  <a:pt x="540313" y="216834"/>
                </a:lnTo>
                <a:cubicBezTo>
                  <a:pt x="533238" y="213363"/>
                  <a:pt x="530337" y="204861"/>
                  <a:pt x="533836" y="197842"/>
                </a:cubicBezTo>
                <a:cubicBezTo>
                  <a:pt x="537334" y="190823"/>
                  <a:pt x="545906" y="187946"/>
                  <a:pt x="552981" y="191417"/>
                </a:cubicBezTo>
                <a:close/>
                <a:moveTo>
                  <a:pt x="1484" y="455794"/>
                </a:moveTo>
                <a:cubicBezTo>
                  <a:pt x="-2015" y="462813"/>
                  <a:pt x="885" y="471316"/>
                  <a:pt x="7961" y="474786"/>
                </a:cubicBezTo>
                <a:cubicBezTo>
                  <a:pt x="15036" y="478257"/>
                  <a:pt x="23607" y="475380"/>
                  <a:pt x="27106" y="468361"/>
                </a:cubicBezTo>
                <a:lnTo>
                  <a:pt x="63396" y="395700"/>
                </a:lnTo>
                <a:cubicBezTo>
                  <a:pt x="111583" y="559620"/>
                  <a:pt x="284601" y="653751"/>
                  <a:pt x="449842" y="605950"/>
                </a:cubicBezTo>
                <a:cubicBezTo>
                  <a:pt x="558223" y="574598"/>
                  <a:pt x="641037" y="487553"/>
                  <a:pt x="666329" y="378409"/>
                </a:cubicBezTo>
                <a:cubicBezTo>
                  <a:pt x="668494" y="370882"/>
                  <a:pt x="664098" y="363038"/>
                  <a:pt x="656510" y="360890"/>
                </a:cubicBezTo>
                <a:cubicBezTo>
                  <a:pt x="648922" y="358743"/>
                  <a:pt x="641016" y="363103"/>
                  <a:pt x="638850" y="370630"/>
                </a:cubicBezTo>
                <a:cubicBezTo>
                  <a:pt x="638714" y="371106"/>
                  <a:pt x="638601" y="371590"/>
                  <a:pt x="638516" y="372078"/>
                </a:cubicBezTo>
                <a:cubicBezTo>
                  <a:pt x="603527" y="523182"/>
                  <a:pt x="451682" y="617540"/>
                  <a:pt x="299358" y="582831"/>
                </a:cubicBezTo>
                <a:cubicBezTo>
                  <a:pt x="195444" y="559154"/>
                  <a:pt x="113765" y="479547"/>
                  <a:pt x="88066" y="376897"/>
                </a:cubicBezTo>
                <a:lnTo>
                  <a:pt x="173791" y="419133"/>
                </a:lnTo>
                <a:cubicBezTo>
                  <a:pt x="180255" y="423622"/>
                  <a:pt x="189163" y="422064"/>
                  <a:pt x="193690" y="415651"/>
                </a:cubicBezTo>
                <a:cubicBezTo>
                  <a:pt x="198215" y="409239"/>
                  <a:pt x="196643" y="400402"/>
                  <a:pt x="190180" y="395912"/>
                </a:cubicBezTo>
                <a:cubicBezTo>
                  <a:pt x="189065" y="395138"/>
                  <a:pt x="187844" y="394525"/>
                  <a:pt x="186554" y="394094"/>
                </a:cubicBezTo>
                <a:lnTo>
                  <a:pt x="75398" y="339101"/>
                </a:lnTo>
                <a:cubicBezTo>
                  <a:pt x="68346" y="335692"/>
                  <a:pt x="59843" y="338560"/>
                  <a:pt x="56348" y="345527"/>
                </a:cubicBezTo>
                <a:close/>
              </a:path>
            </a:pathLst>
          </a:custGeom>
          <a:solidFill>
            <a:schemeClr val="bg1"/>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 name="Footer Placeholder 1">
            <a:extLst>
              <a:ext uri="{FF2B5EF4-FFF2-40B4-BE49-F238E27FC236}">
                <a16:creationId xmlns:a16="http://schemas.microsoft.com/office/drawing/2014/main" id="{5D0E5A12-E5A0-FA76-608C-E5C2ECD78857}"/>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1600" dirty="0">
                <a:solidFill>
                  <a:srgbClr val="969696"/>
                </a:solidFill>
                <a:latin typeface="Arial" panose="020B0604020202020204" pitchFamily="34" charset="0"/>
                <a:ea typeface="Helvetica" charset="0"/>
                <a:cs typeface="Arial" panose="020B0604020202020204" pitchFamily="34" charset="0"/>
              </a:rPr>
              <a:t>1L, first-line.</a:t>
            </a:r>
          </a:p>
          <a:p>
            <a:r>
              <a:rPr lang="en-US" sz="1200" kern="1600" dirty="0">
                <a:solidFill>
                  <a:srgbClr val="969696"/>
                </a:solidFill>
                <a:latin typeface="Arial" panose="020B0604020202020204" pitchFamily="34" charset="0"/>
                <a:ea typeface="Helvetica" charset="0"/>
                <a:cs typeface="Arial" panose="020B0604020202020204" pitchFamily="34" charset="0"/>
              </a:rPr>
              <a:t>EU Clinical Trial </a:t>
            </a:r>
            <a:r>
              <a:rPr lang="en-US" sz="1200" kern="1600" dirty="0">
                <a:solidFill>
                  <a:srgbClr val="969696"/>
                </a:solidFill>
                <a:latin typeface="Arial" panose="020B0604020202020204" pitchFamily="34" charset="0"/>
                <a:cs typeface="Arial" panose="020B0604020202020204" pitchFamily="34" charset="0"/>
              </a:rPr>
              <a:t>Register. EudraCT: 2021-005742-14. </a:t>
            </a:r>
            <a:r>
              <a:rPr lang="en-IE" sz="1200" kern="1600" dirty="0">
                <a:solidFill>
                  <a:srgbClr val="969696"/>
                </a:solidFill>
                <a:latin typeface="Arial" panose="020B0604020202020204" pitchFamily="34" charset="0"/>
                <a:cs typeface="Arial" panose="020B0604020202020204" pitchFamily="34" charset="0"/>
              </a:rPr>
              <a:t>https://</a:t>
            </a:r>
            <a:r>
              <a:rPr lang="en-IE" sz="1200" kern="1600" dirty="0" err="1">
                <a:solidFill>
                  <a:srgbClr val="969696"/>
                </a:solidFill>
                <a:latin typeface="Arial" panose="020B0604020202020204" pitchFamily="34" charset="0"/>
                <a:cs typeface="Arial" panose="020B0604020202020204" pitchFamily="34" charset="0"/>
              </a:rPr>
              <a:t>www.clinicaltrialsregister.eu</a:t>
            </a:r>
            <a:r>
              <a:rPr lang="en-IE" sz="1200" kern="1600" dirty="0">
                <a:solidFill>
                  <a:srgbClr val="969696"/>
                </a:solidFill>
                <a:latin typeface="Arial" panose="020B0604020202020204" pitchFamily="34" charset="0"/>
                <a:cs typeface="Arial" panose="020B0604020202020204" pitchFamily="34" charset="0"/>
              </a:rPr>
              <a:t>/</a:t>
            </a:r>
            <a:r>
              <a:rPr lang="en-IE" sz="1200" kern="1600" dirty="0" err="1">
                <a:solidFill>
                  <a:srgbClr val="969696"/>
                </a:solidFill>
                <a:latin typeface="Arial" panose="020B0604020202020204" pitchFamily="34" charset="0"/>
                <a:cs typeface="Arial" panose="020B0604020202020204" pitchFamily="34" charset="0"/>
              </a:rPr>
              <a:t>ctr</a:t>
            </a:r>
            <a:r>
              <a:rPr lang="en-IE" sz="1200" kern="1600" dirty="0">
                <a:solidFill>
                  <a:srgbClr val="969696"/>
                </a:solidFill>
                <a:latin typeface="Arial" panose="020B0604020202020204" pitchFamily="34" charset="0"/>
                <a:cs typeface="Arial" panose="020B0604020202020204" pitchFamily="34" charset="0"/>
              </a:rPr>
              <a:t>-search/search.</a:t>
            </a:r>
            <a:endParaRPr lang="en-US" sz="120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1444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extLst>
              <a:ext uri="{FF2B5EF4-FFF2-40B4-BE49-F238E27FC236}">
                <a16:creationId xmlns:a16="http://schemas.microsoft.com/office/drawing/2014/main" id="{4F7543F4-E3AA-4EAC-826E-73AB661E978F}"/>
              </a:ext>
            </a:extLst>
          </p:cNvPr>
          <p:cNvSpPr/>
          <p:nvPr/>
        </p:nvSpPr>
        <p:spPr>
          <a:xfrm>
            <a:off x="2419089" y="5001930"/>
            <a:ext cx="9555196" cy="7269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marR="0" lvl="0" indent="0" algn="l" defTabSz="914400" rtl="0" eaLnBrk="1" fontAlgn="auto" latinLnBrk="0" hangingPunct="1">
              <a:lnSpc>
                <a:spcPct val="107000"/>
              </a:lnSpc>
              <a:spcBef>
                <a:spcPts val="0"/>
              </a:spcBef>
              <a:spcAft>
                <a:spcPts val="800"/>
              </a:spcAft>
              <a:buClrTx/>
              <a:buSzTx/>
              <a:buFontTx/>
              <a:buNone/>
              <a:tabLst>
                <a:tab pos="511175" algn="l"/>
                <a:tab pos="1219200" algn="l"/>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SG’s DLT is neutropenia, while DS-1062’s DLTs are maculopapular rash and stomatitis/mucosal inflammation</a:t>
            </a:r>
          </a:p>
        </p:txBody>
      </p:sp>
      <p:sp>
        <p:nvSpPr>
          <p:cNvPr id="94" name="Rectangle: Rounded Corners 93">
            <a:extLst>
              <a:ext uri="{FF2B5EF4-FFF2-40B4-BE49-F238E27FC236}">
                <a16:creationId xmlns:a16="http://schemas.microsoft.com/office/drawing/2014/main" id="{387C4A01-EE9A-4950-B208-00AED27279EA}"/>
              </a:ext>
            </a:extLst>
          </p:cNvPr>
          <p:cNvSpPr/>
          <p:nvPr/>
        </p:nvSpPr>
        <p:spPr>
          <a:xfrm>
            <a:off x="3194563" y="4128970"/>
            <a:ext cx="8779722" cy="7269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3463" marR="0" lvl="0" indent="0" algn="l" defTabSz="914400" rtl="0" eaLnBrk="1" fontAlgn="auto" latinLnBrk="0" hangingPunct="1">
              <a:lnSpc>
                <a:spcPct val="107000"/>
              </a:lnSpc>
              <a:spcBef>
                <a:spcPts val="0"/>
              </a:spcBef>
              <a:spcAft>
                <a:spcPts val="800"/>
              </a:spcAft>
              <a:buClrTx/>
              <a:buSzTx/>
              <a:buFontTx/>
              <a:buNone/>
              <a:tabLst>
                <a:tab pos="457200" algn="l"/>
                <a:tab pos="1219200" algn="l"/>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DS-1062 has a substantially </a:t>
            </a: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longer half-life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than SG (≈5 days vs 11-14 hours), enabling a more optimal dosing regimen</a:t>
            </a:r>
          </a:p>
        </p:txBody>
      </p:sp>
      <p:sp>
        <p:nvSpPr>
          <p:cNvPr id="90" name="Rectangle: Rounded Corners 89">
            <a:extLst>
              <a:ext uri="{FF2B5EF4-FFF2-40B4-BE49-F238E27FC236}">
                <a16:creationId xmlns:a16="http://schemas.microsoft.com/office/drawing/2014/main" id="{160CB1B8-A975-4E86-914E-85D2861C91EA}"/>
              </a:ext>
            </a:extLst>
          </p:cNvPr>
          <p:cNvSpPr/>
          <p:nvPr/>
        </p:nvSpPr>
        <p:spPr>
          <a:xfrm>
            <a:off x="3459350" y="3256010"/>
            <a:ext cx="8514935" cy="7269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9775" marR="0" lvl="0" indent="0" algn="l" defTabSz="914400" rtl="0" eaLnBrk="1" fontAlgn="auto" latinLnBrk="0" hangingPunct="1">
              <a:lnSpc>
                <a:spcPct val="100000"/>
              </a:lnSpc>
              <a:spcBef>
                <a:spcPts val="0"/>
              </a:spcBef>
              <a:spcAft>
                <a:spcPts val="0"/>
              </a:spcAft>
              <a:buClrTx/>
              <a:buSzTx/>
              <a:buFontTx/>
              <a:buNone/>
              <a:tabLst>
                <a:tab pos="804863" algn="l"/>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DS-1062 has a DAR of 4 for optimized therapeutic index</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Rectangle: Rounded Corners 87">
            <a:extLst>
              <a:ext uri="{FF2B5EF4-FFF2-40B4-BE49-F238E27FC236}">
                <a16:creationId xmlns:a16="http://schemas.microsoft.com/office/drawing/2014/main" id="{537FF1C7-E28D-4997-882E-00998902E7B9}"/>
              </a:ext>
            </a:extLst>
          </p:cNvPr>
          <p:cNvSpPr/>
          <p:nvPr/>
        </p:nvSpPr>
        <p:spPr>
          <a:xfrm>
            <a:off x="2824268" y="1511079"/>
            <a:ext cx="9150018" cy="8041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Circulating free payload is negligible due to high stability of the linker, thereby limiting systemic exposure or nontargeted delivery of the payload</a:t>
            </a:r>
          </a:p>
        </p:txBody>
      </p:sp>
      <p:sp>
        <p:nvSpPr>
          <p:cNvPr id="86" name="Rectangle: Rounded Corners 85">
            <a:extLst>
              <a:ext uri="{FF2B5EF4-FFF2-40B4-BE49-F238E27FC236}">
                <a16:creationId xmlns:a16="http://schemas.microsoft.com/office/drawing/2014/main" id="{EC788DCF-2839-4C52-BA6A-85AA1673E7AF}"/>
              </a:ext>
            </a:extLst>
          </p:cNvPr>
          <p:cNvSpPr/>
          <p:nvPr/>
        </p:nvSpPr>
        <p:spPr>
          <a:xfrm>
            <a:off x="3057194" y="2413586"/>
            <a:ext cx="8917092" cy="7269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11430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High-potency membrane-permeable payload (</a:t>
            </a:r>
            <a:r>
              <a:rPr kumimoji="0" lang="en-US" sz="17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DXd</a:t>
            </a: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that requires TROP2-mediated internalization for release</a:t>
            </a:r>
            <a:endParaRPr kumimoji="0" lang="en-US" sz="1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5" name="Oval 84">
            <a:extLst>
              <a:ext uri="{FF2B5EF4-FFF2-40B4-BE49-F238E27FC236}">
                <a16:creationId xmlns:a16="http://schemas.microsoft.com/office/drawing/2014/main" id="{43B9D81A-A2C3-4F20-ADD9-4B14F06F1C13}"/>
              </a:ext>
            </a:extLst>
          </p:cNvPr>
          <p:cNvSpPr/>
          <p:nvPr/>
        </p:nvSpPr>
        <p:spPr>
          <a:xfrm>
            <a:off x="448568" y="1334293"/>
            <a:ext cx="3460278" cy="45455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sp>
        <p:nvSpPr>
          <p:cNvPr id="2" name="Title 1">
            <a:extLst>
              <a:ext uri="{FF2B5EF4-FFF2-40B4-BE49-F238E27FC236}">
                <a16:creationId xmlns:a16="http://schemas.microsoft.com/office/drawing/2014/main" id="{67C0FF7F-2347-417C-A869-5F4BD887206F}"/>
              </a:ext>
            </a:extLst>
          </p:cNvPr>
          <p:cNvSpPr>
            <a:spLocks noGrp="1"/>
          </p:cNvSpPr>
          <p:nvPr>
            <p:ph type="title"/>
          </p:nvPr>
        </p:nvSpPr>
        <p:spPr>
          <a:xfrm>
            <a:off x="609600" y="59805"/>
            <a:ext cx="10744200" cy="1185577"/>
          </a:xfrm>
        </p:spPr>
        <p:txBody>
          <a:bodyPr/>
          <a:lstStyle/>
          <a:p>
            <a:r>
              <a:rPr lang="en-US" sz="3600" b="1" dirty="0">
                <a:solidFill>
                  <a:schemeClr val="tx2"/>
                </a:solidFill>
                <a:latin typeface="+mj-lt"/>
              </a:rPr>
              <a:t>Datopotamab Deruxtecan (Dato-</a:t>
            </a:r>
            <a:r>
              <a:rPr lang="en-US" sz="3600" b="1" dirty="0" err="1">
                <a:solidFill>
                  <a:schemeClr val="tx2"/>
                </a:solidFill>
                <a:latin typeface="+mj-lt"/>
              </a:rPr>
              <a:t>DXd</a:t>
            </a:r>
            <a:r>
              <a:rPr lang="en-US" sz="3600" b="1" dirty="0">
                <a:solidFill>
                  <a:schemeClr val="tx2"/>
                </a:solidFill>
                <a:latin typeface="+mj-lt"/>
              </a:rPr>
              <a:t>): </a:t>
            </a:r>
            <a:br>
              <a:rPr lang="en-US" sz="3600" b="1" dirty="0">
                <a:solidFill>
                  <a:schemeClr val="tx2"/>
                </a:solidFill>
                <a:latin typeface="+mj-lt"/>
              </a:rPr>
            </a:br>
            <a:r>
              <a:rPr lang="en-US" sz="2800" b="1" dirty="0">
                <a:solidFill>
                  <a:schemeClr val="tx2"/>
                </a:solidFill>
                <a:latin typeface="+mj-lt"/>
              </a:rPr>
              <a:t>TROP2 ADC in DEVELOPMENT</a:t>
            </a:r>
            <a:endParaRPr lang="en-US" dirty="0">
              <a:solidFill>
                <a:schemeClr val="tx2"/>
              </a:solidFill>
              <a:latin typeface="+mj-lt"/>
            </a:endParaRPr>
          </a:p>
        </p:txBody>
      </p:sp>
      <p:grpSp>
        <p:nvGrpSpPr>
          <p:cNvPr id="91" name="グループ化 1">
            <a:extLst>
              <a:ext uri="{FF2B5EF4-FFF2-40B4-BE49-F238E27FC236}">
                <a16:creationId xmlns:a16="http://schemas.microsoft.com/office/drawing/2014/main" id="{4FAFF18F-2D2E-432A-954B-E7A7BEC90C79}"/>
              </a:ext>
            </a:extLst>
          </p:cNvPr>
          <p:cNvGrpSpPr/>
          <p:nvPr/>
        </p:nvGrpSpPr>
        <p:grpSpPr>
          <a:xfrm>
            <a:off x="1063992" y="2522166"/>
            <a:ext cx="2348295" cy="2165309"/>
            <a:chOff x="1501121" y="2416721"/>
            <a:chExt cx="2348295" cy="2165309"/>
          </a:xfrm>
        </p:grpSpPr>
        <p:cxnSp>
          <p:nvCxnSpPr>
            <p:cNvPr id="92" name="直線コネクタ 82">
              <a:extLst>
                <a:ext uri="{FF2B5EF4-FFF2-40B4-BE49-F238E27FC236}">
                  <a16:creationId xmlns:a16="http://schemas.microsoft.com/office/drawing/2014/main" id="{82153DC0-D99A-422B-A1AF-29FEB91DFA80}"/>
                </a:ext>
              </a:extLst>
            </p:cNvPr>
            <p:cNvCxnSpPr/>
            <p:nvPr/>
          </p:nvCxnSpPr>
          <p:spPr>
            <a:xfrm flipV="1">
              <a:off x="2382433" y="3060234"/>
              <a:ext cx="90578" cy="52505"/>
            </a:xfrm>
            <a:prstGeom prst="line">
              <a:avLst/>
            </a:prstGeom>
            <a:ln w="25400">
              <a:solidFill>
                <a:srgbClr val="EC0091"/>
              </a:solidFill>
            </a:ln>
          </p:spPr>
          <p:style>
            <a:lnRef idx="1">
              <a:schemeClr val="accent1"/>
            </a:lnRef>
            <a:fillRef idx="0">
              <a:schemeClr val="accent1"/>
            </a:fillRef>
            <a:effectRef idx="0">
              <a:schemeClr val="accent1"/>
            </a:effectRef>
            <a:fontRef idx="minor">
              <a:schemeClr val="tx1"/>
            </a:fontRef>
          </p:style>
        </p:cxnSp>
        <p:cxnSp>
          <p:nvCxnSpPr>
            <p:cNvPr id="93" name="直線コネクタ 72">
              <a:extLst>
                <a:ext uri="{FF2B5EF4-FFF2-40B4-BE49-F238E27FC236}">
                  <a16:creationId xmlns:a16="http://schemas.microsoft.com/office/drawing/2014/main" id="{E6867C71-E5FB-432E-9E93-C7A86809F270}"/>
                </a:ext>
              </a:extLst>
            </p:cNvPr>
            <p:cNvCxnSpPr/>
            <p:nvPr/>
          </p:nvCxnSpPr>
          <p:spPr>
            <a:xfrm flipV="1">
              <a:off x="1856215" y="3387516"/>
              <a:ext cx="90578" cy="52505"/>
            </a:xfrm>
            <a:prstGeom prst="line">
              <a:avLst/>
            </a:prstGeom>
            <a:ln w="25400">
              <a:solidFill>
                <a:srgbClr val="EC0091"/>
              </a:solidFill>
            </a:ln>
          </p:spPr>
          <p:style>
            <a:lnRef idx="1">
              <a:schemeClr val="accent1"/>
            </a:lnRef>
            <a:fillRef idx="0">
              <a:schemeClr val="accent1"/>
            </a:fillRef>
            <a:effectRef idx="0">
              <a:schemeClr val="accent1"/>
            </a:effectRef>
            <a:fontRef idx="minor">
              <a:schemeClr val="tx1"/>
            </a:fontRef>
          </p:style>
        </p:cxnSp>
        <p:sp>
          <p:nvSpPr>
            <p:cNvPr id="95" name="角丸四角形 34">
              <a:extLst>
                <a:ext uri="{FF2B5EF4-FFF2-40B4-BE49-F238E27FC236}">
                  <a16:creationId xmlns:a16="http://schemas.microsoft.com/office/drawing/2014/main" id="{187F452D-8446-4F74-8D92-20BECF1E2B3B}"/>
                </a:ext>
              </a:extLst>
            </p:cNvPr>
            <p:cNvSpPr/>
            <p:nvPr/>
          </p:nvSpPr>
          <p:spPr>
            <a:xfrm>
              <a:off x="2397768" y="3605314"/>
              <a:ext cx="202315"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97" name="角丸四角形 37">
              <a:extLst>
                <a:ext uri="{FF2B5EF4-FFF2-40B4-BE49-F238E27FC236}">
                  <a16:creationId xmlns:a16="http://schemas.microsoft.com/office/drawing/2014/main" id="{65DB8218-88E4-406B-8AA3-A0A3B8DB320D}"/>
                </a:ext>
              </a:extLst>
            </p:cNvPr>
            <p:cNvSpPr/>
            <p:nvPr/>
          </p:nvSpPr>
          <p:spPr>
            <a:xfrm>
              <a:off x="2398751" y="4124319"/>
              <a:ext cx="202315"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99" name="円弧 38">
              <a:extLst>
                <a:ext uri="{FF2B5EF4-FFF2-40B4-BE49-F238E27FC236}">
                  <a16:creationId xmlns:a16="http://schemas.microsoft.com/office/drawing/2014/main" id="{57A99C30-6B35-4A8A-87C8-F4512668A3AA}"/>
                </a:ext>
              </a:extLst>
            </p:cNvPr>
            <p:cNvSpPr/>
            <p:nvPr/>
          </p:nvSpPr>
          <p:spPr>
            <a:xfrm>
              <a:off x="2200045" y="3287651"/>
              <a:ext cx="298897" cy="648254"/>
            </a:xfrm>
            <a:prstGeom prst="arc">
              <a:avLst>
                <a:gd name="adj1" fmla="val 16374518"/>
                <a:gd name="adj2" fmla="val 21414334"/>
              </a:avLst>
            </a:prstGeom>
            <a:noFill/>
            <a:ln w="25400">
              <a:solidFill>
                <a:srgbClr val="69BF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00" name="角丸四角形 33">
              <a:extLst>
                <a:ext uri="{FF2B5EF4-FFF2-40B4-BE49-F238E27FC236}">
                  <a16:creationId xmlns:a16="http://schemas.microsoft.com/office/drawing/2014/main" id="{D385E205-2BBC-4579-93EB-54412DEBB068}"/>
                </a:ext>
              </a:extLst>
            </p:cNvPr>
            <p:cNvSpPr/>
            <p:nvPr/>
          </p:nvSpPr>
          <p:spPr>
            <a:xfrm rot="19736555">
              <a:off x="2146102" y="2866247"/>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01" name="角丸四角形 43">
              <a:extLst>
                <a:ext uri="{FF2B5EF4-FFF2-40B4-BE49-F238E27FC236}">
                  <a16:creationId xmlns:a16="http://schemas.microsoft.com/office/drawing/2014/main" id="{E66AE4A2-AAD4-4537-853C-77B4B2896278}"/>
                </a:ext>
              </a:extLst>
            </p:cNvPr>
            <p:cNvSpPr/>
            <p:nvPr/>
          </p:nvSpPr>
          <p:spPr>
            <a:xfrm rot="19736555">
              <a:off x="1788707" y="2419187"/>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02" name="直線コネクタ 46">
              <a:extLst>
                <a:ext uri="{FF2B5EF4-FFF2-40B4-BE49-F238E27FC236}">
                  <a16:creationId xmlns:a16="http://schemas.microsoft.com/office/drawing/2014/main" id="{D38187E7-A7DF-4CD7-A6FD-71039B8D0DB4}"/>
                </a:ext>
              </a:extLst>
            </p:cNvPr>
            <p:cNvCxnSpPr/>
            <p:nvPr/>
          </p:nvCxnSpPr>
          <p:spPr>
            <a:xfrm rot="21468319" flipH="1" flipV="1">
              <a:off x="2045617" y="2820242"/>
              <a:ext cx="61280" cy="99827"/>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sp>
          <p:nvSpPr>
            <p:cNvPr id="103" name="角丸四角形 51">
              <a:extLst>
                <a:ext uri="{FF2B5EF4-FFF2-40B4-BE49-F238E27FC236}">
                  <a16:creationId xmlns:a16="http://schemas.microsoft.com/office/drawing/2014/main" id="{8356086B-8A42-4C91-8D84-8887F84A7D2C}"/>
                </a:ext>
              </a:extLst>
            </p:cNvPr>
            <p:cNvSpPr/>
            <p:nvPr/>
          </p:nvSpPr>
          <p:spPr>
            <a:xfrm rot="19736555">
              <a:off x="1858516" y="3018735"/>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04" name="角丸四角形 52">
              <a:extLst>
                <a:ext uri="{FF2B5EF4-FFF2-40B4-BE49-F238E27FC236}">
                  <a16:creationId xmlns:a16="http://schemas.microsoft.com/office/drawing/2014/main" id="{622CA3E3-B251-4400-8056-83C4B787AE1B}"/>
                </a:ext>
              </a:extLst>
            </p:cNvPr>
            <p:cNvSpPr/>
            <p:nvPr/>
          </p:nvSpPr>
          <p:spPr>
            <a:xfrm rot="19736555">
              <a:off x="1501121" y="2571674"/>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05" name="直線コネクタ 53">
              <a:extLst>
                <a:ext uri="{FF2B5EF4-FFF2-40B4-BE49-F238E27FC236}">
                  <a16:creationId xmlns:a16="http://schemas.microsoft.com/office/drawing/2014/main" id="{E646E4F7-448B-4C16-92A7-3A69515DB864}"/>
                </a:ext>
              </a:extLst>
            </p:cNvPr>
            <p:cNvCxnSpPr/>
            <p:nvPr/>
          </p:nvCxnSpPr>
          <p:spPr>
            <a:xfrm rot="21468319" flipH="1" flipV="1">
              <a:off x="1758032" y="2972731"/>
              <a:ext cx="61280" cy="99827"/>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sp>
          <p:nvSpPr>
            <p:cNvPr id="106" name="円/楕円 54">
              <a:extLst>
                <a:ext uri="{FF2B5EF4-FFF2-40B4-BE49-F238E27FC236}">
                  <a16:creationId xmlns:a16="http://schemas.microsoft.com/office/drawing/2014/main" id="{4D9DA3D4-FF47-4885-BEF2-368455315312}"/>
                </a:ext>
              </a:extLst>
            </p:cNvPr>
            <p:cNvSpPr/>
            <p:nvPr/>
          </p:nvSpPr>
          <p:spPr>
            <a:xfrm>
              <a:off x="1710896" y="3395369"/>
              <a:ext cx="170327" cy="179326"/>
            </a:xfrm>
            <a:prstGeom prst="ellipse">
              <a:avLst/>
            </a:prstGeom>
            <a:solidFill>
              <a:srgbClr val="EC0091"/>
            </a:solidFill>
            <a:ln>
              <a:solidFill>
                <a:srgbClr val="EC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07" name="円/楕円 58">
              <a:extLst>
                <a:ext uri="{FF2B5EF4-FFF2-40B4-BE49-F238E27FC236}">
                  <a16:creationId xmlns:a16="http://schemas.microsoft.com/office/drawing/2014/main" id="{81611106-F1D5-4F13-8E50-BC7A65F9A919}"/>
                </a:ext>
              </a:extLst>
            </p:cNvPr>
            <p:cNvSpPr/>
            <p:nvPr/>
          </p:nvSpPr>
          <p:spPr>
            <a:xfrm>
              <a:off x="2445509" y="2940881"/>
              <a:ext cx="170327" cy="179326"/>
            </a:xfrm>
            <a:prstGeom prst="ellipse">
              <a:avLst/>
            </a:prstGeom>
            <a:solidFill>
              <a:srgbClr val="EC0091"/>
            </a:solidFill>
            <a:ln>
              <a:solidFill>
                <a:srgbClr val="EC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08" name="直線コネクタ 104">
              <a:extLst>
                <a:ext uri="{FF2B5EF4-FFF2-40B4-BE49-F238E27FC236}">
                  <a16:creationId xmlns:a16="http://schemas.microsoft.com/office/drawing/2014/main" id="{D03ED19B-BAC2-4D5B-A59D-DF5BCEB27CE8}"/>
                </a:ext>
              </a:extLst>
            </p:cNvPr>
            <p:cNvCxnSpPr>
              <a:stCxn id="95" idx="2"/>
              <a:endCxn id="97" idx="0"/>
            </p:cNvCxnSpPr>
            <p:nvPr/>
          </p:nvCxnSpPr>
          <p:spPr>
            <a:xfrm>
              <a:off x="2498926" y="4063025"/>
              <a:ext cx="983" cy="61294"/>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cxnSp>
          <p:nvCxnSpPr>
            <p:cNvPr id="109" name="直線コネクタ 49">
              <a:extLst>
                <a:ext uri="{FF2B5EF4-FFF2-40B4-BE49-F238E27FC236}">
                  <a16:creationId xmlns:a16="http://schemas.microsoft.com/office/drawing/2014/main" id="{D5FE2B6B-82F5-4E8F-8A7A-E0355D3E9D61}"/>
                </a:ext>
              </a:extLst>
            </p:cNvPr>
            <p:cNvCxnSpPr/>
            <p:nvPr/>
          </p:nvCxnSpPr>
          <p:spPr>
            <a:xfrm flipH="1" flipV="1">
              <a:off x="2877526" y="3057768"/>
              <a:ext cx="90578" cy="52505"/>
            </a:xfrm>
            <a:prstGeom prst="line">
              <a:avLst/>
            </a:prstGeom>
            <a:ln w="25400">
              <a:solidFill>
                <a:srgbClr val="EC0091"/>
              </a:solidFill>
            </a:ln>
          </p:spPr>
          <p:style>
            <a:lnRef idx="1">
              <a:schemeClr val="accent1"/>
            </a:lnRef>
            <a:fillRef idx="0">
              <a:schemeClr val="accent1"/>
            </a:fillRef>
            <a:effectRef idx="0">
              <a:schemeClr val="accent1"/>
            </a:effectRef>
            <a:fontRef idx="minor">
              <a:schemeClr val="tx1"/>
            </a:fontRef>
          </p:style>
        </p:cxnSp>
        <p:cxnSp>
          <p:nvCxnSpPr>
            <p:cNvPr id="110" name="直線コネクタ 55">
              <a:extLst>
                <a:ext uri="{FF2B5EF4-FFF2-40B4-BE49-F238E27FC236}">
                  <a16:creationId xmlns:a16="http://schemas.microsoft.com/office/drawing/2014/main" id="{AFEC0763-9656-41A1-92AF-15A8C18BE58F}"/>
                </a:ext>
              </a:extLst>
            </p:cNvPr>
            <p:cNvCxnSpPr/>
            <p:nvPr/>
          </p:nvCxnSpPr>
          <p:spPr>
            <a:xfrm flipH="1" flipV="1">
              <a:off x="3403744" y="3385050"/>
              <a:ext cx="90578" cy="52505"/>
            </a:xfrm>
            <a:prstGeom prst="line">
              <a:avLst/>
            </a:prstGeom>
            <a:ln w="25400">
              <a:solidFill>
                <a:srgbClr val="EC0091"/>
              </a:solidFill>
            </a:ln>
          </p:spPr>
          <p:style>
            <a:lnRef idx="1">
              <a:schemeClr val="accent1"/>
            </a:lnRef>
            <a:fillRef idx="0">
              <a:schemeClr val="accent1"/>
            </a:fillRef>
            <a:effectRef idx="0">
              <a:schemeClr val="accent1"/>
            </a:effectRef>
            <a:fontRef idx="minor">
              <a:schemeClr val="tx1"/>
            </a:fontRef>
          </p:style>
        </p:cxnSp>
        <p:sp>
          <p:nvSpPr>
            <p:cNvPr id="111" name="角丸四角形 61">
              <a:extLst>
                <a:ext uri="{FF2B5EF4-FFF2-40B4-BE49-F238E27FC236}">
                  <a16:creationId xmlns:a16="http://schemas.microsoft.com/office/drawing/2014/main" id="{5FF10844-D655-4261-856E-E6F89A74F51C}"/>
                </a:ext>
              </a:extLst>
            </p:cNvPr>
            <p:cNvSpPr/>
            <p:nvPr/>
          </p:nvSpPr>
          <p:spPr>
            <a:xfrm flipH="1">
              <a:off x="2750454" y="3602848"/>
              <a:ext cx="202315"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12" name="角丸四角形 63">
              <a:extLst>
                <a:ext uri="{FF2B5EF4-FFF2-40B4-BE49-F238E27FC236}">
                  <a16:creationId xmlns:a16="http://schemas.microsoft.com/office/drawing/2014/main" id="{CA91E337-D467-43AC-9608-2E18E566F190}"/>
                </a:ext>
              </a:extLst>
            </p:cNvPr>
            <p:cNvSpPr/>
            <p:nvPr/>
          </p:nvSpPr>
          <p:spPr>
            <a:xfrm flipH="1">
              <a:off x="2749471" y="4121853"/>
              <a:ext cx="202315"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13" name="円弧 64">
              <a:extLst>
                <a:ext uri="{FF2B5EF4-FFF2-40B4-BE49-F238E27FC236}">
                  <a16:creationId xmlns:a16="http://schemas.microsoft.com/office/drawing/2014/main" id="{D4305AC5-BAC6-4A26-841C-0B75AE94C4EA}"/>
                </a:ext>
              </a:extLst>
            </p:cNvPr>
            <p:cNvSpPr/>
            <p:nvPr/>
          </p:nvSpPr>
          <p:spPr>
            <a:xfrm flipH="1">
              <a:off x="2851595" y="3285185"/>
              <a:ext cx="298897" cy="648254"/>
            </a:xfrm>
            <a:prstGeom prst="arc">
              <a:avLst>
                <a:gd name="adj1" fmla="val 16374518"/>
                <a:gd name="adj2" fmla="val 21414334"/>
              </a:avLst>
            </a:prstGeom>
            <a:noFill/>
            <a:ln w="25400">
              <a:solidFill>
                <a:srgbClr val="69BF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14" name="角丸四角形 71">
              <a:extLst>
                <a:ext uri="{FF2B5EF4-FFF2-40B4-BE49-F238E27FC236}">
                  <a16:creationId xmlns:a16="http://schemas.microsoft.com/office/drawing/2014/main" id="{B20B5F06-9D89-44C5-AF0E-07BD82D91E0D}"/>
                </a:ext>
              </a:extLst>
            </p:cNvPr>
            <p:cNvSpPr/>
            <p:nvPr/>
          </p:nvSpPr>
          <p:spPr>
            <a:xfrm rot="1863445" flipH="1">
              <a:off x="2988558" y="2863781"/>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15" name="角丸四角形 73">
              <a:extLst>
                <a:ext uri="{FF2B5EF4-FFF2-40B4-BE49-F238E27FC236}">
                  <a16:creationId xmlns:a16="http://schemas.microsoft.com/office/drawing/2014/main" id="{C80FA02F-4415-47CB-A7A7-05B0AC90830D}"/>
                </a:ext>
              </a:extLst>
            </p:cNvPr>
            <p:cNvSpPr/>
            <p:nvPr/>
          </p:nvSpPr>
          <p:spPr>
            <a:xfrm rot="1863445" flipH="1">
              <a:off x="3345953" y="2416721"/>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16" name="直線コネクタ 74">
              <a:extLst>
                <a:ext uri="{FF2B5EF4-FFF2-40B4-BE49-F238E27FC236}">
                  <a16:creationId xmlns:a16="http://schemas.microsoft.com/office/drawing/2014/main" id="{37465765-FDBA-46A6-88FE-C8252CBEC597}"/>
                </a:ext>
              </a:extLst>
            </p:cNvPr>
            <p:cNvCxnSpPr/>
            <p:nvPr/>
          </p:nvCxnSpPr>
          <p:spPr>
            <a:xfrm rot="131681" flipV="1">
              <a:off x="3243640" y="2817776"/>
              <a:ext cx="61280" cy="99827"/>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sp>
          <p:nvSpPr>
            <p:cNvPr id="117" name="角丸四角形 75">
              <a:extLst>
                <a:ext uri="{FF2B5EF4-FFF2-40B4-BE49-F238E27FC236}">
                  <a16:creationId xmlns:a16="http://schemas.microsoft.com/office/drawing/2014/main" id="{72B31C58-7FF0-4AED-92FC-DF3743DE83E2}"/>
                </a:ext>
              </a:extLst>
            </p:cNvPr>
            <p:cNvSpPr/>
            <p:nvPr/>
          </p:nvSpPr>
          <p:spPr>
            <a:xfrm rot="1863445" flipH="1">
              <a:off x="3276144" y="3016269"/>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18" name="角丸四角形 76">
              <a:extLst>
                <a:ext uri="{FF2B5EF4-FFF2-40B4-BE49-F238E27FC236}">
                  <a16:creationId xmlns:a16="http://schemas.microsoft.com/office/drawing/2014/main" id="{F3ED538E-C568-4705-9407-C5F3CE29FED1}"/>
                </a:ext>
              </a:extLst>
            </p:cNvPr>
            <p:cNvSpPr/>
            <p:nvPr/>
          </p:nvSpPr>
          <p:spPr>
            <a:xfrm rot="1863445" flipH="1">
              <a:off x="3633539" y="2569208"/>
              <a:ext cx="215877" cy="457711"/>
            </a:xfrm>
            <a:prstGeom prst="roundRect">
              <a:avLst/>
            </a:prstGeom>
            <a:solidFill>
              <a:srgbClr val="69BF8D"/>
            </a:solidFill>
            <a:ln>
              <a:solidFill>
                <a:srgbClr val="69B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19" name="直線コネクタ 77">
              <a:extLst>
                <a:ext uri="{FF2B5EF4-FFF2-40B4-BE49-F238E27FC236}">
                  <a16:creationId xmlns:a16="http://schemas.microsoft.com/office/drawing/2014/main" id="{18C3227C-676C-437A-9A5C-4D163BB6764F}"/>
                </a:ext>
              </a:extLst>
            </p:cNvPr>
            <p:cNvCxnSpPr/>
            <p:nvPr/>
          </p:nvCxnSpPr>
          <p:spPr>
            <a:xfrm rot="131681" flipV="1">
              <a:off x="3531225" y="2970265"/>
              <a:ext cx="61280" cy="99827"/>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sp>
          <p:nvSpPr>
            <p:cNvPr id="120" name="円/楕円 66">
              <a:extLst>
                <a:ext uri="{FF2B5EF4-FFF2-40B4-BE49-F238E27FC236}">
                  <a16:creationId xmlns:a16="http://schemas.microsoft.com/office/drawing/2014/main" id="{06D7A289-EA67-4751-9380-7148DB0E532A}"/>
                </a:ext>
              </a:extLst>
            </p:cNvPr>
            <p:cNvSpPr/>
            <p:nvPr/>
          </p:nvSpPr>
          <p:spPr>
            <a:xfrm flipH="1">
              <a:off x="3469314" y="3392903"/>
              <a:ext cx="170327" cy="179326"/>
            </a:xfrm>
            <a:prstGeom prst="ellipse">
              <a:avLst/>
            </a:prstGeom>
            <a:solidFill>
              <a:srgbClr val="EC0091"/>
            </a:solidFill>
            <a:ln>
              <a:solidFill>
                <a:srgbClr val="EC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21" name="円/楕円 67">
              <a:extLst>
                <a:ext uri="{FF2B5EF4-FFF2-40B4-BE49-F238E27FC236}">
                  <a16:creationId xmlns:a16="http://schemas.microsoft.com/office/drawing/2014/main" id="{63F041DD-8109-41F6-885C-178ADC60C181}"/>
                </a:ext>
              </a:extLst>
            </p:cNvPr>
            <p:cNvSpPr/>
            <p:nvPr/>
          </p:nvSpPr>
          <p:spPr>
            <a:xfrm flipH="1">
              <a:off x="2734701" y="2938415"/>
              <a:ext cx="170327" cy="179326"/>
            </a:xfrm>
            <a:prstGeom prst="ellipse">
              <a:avLst/>
            </a:prstGeom>
            <a:solidFill>
              <a:srgbClr val="EC0091"/>
            </a:solidFill>
            <a:ln>
              <a:solidFill>
                <a:srgbClr val="EC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122" name="直線コネクタ 70">
              <a:extLst>
                <a:ext uri="{FF2B5EF4-FFF2-40B4-BE49-F238E27FC236}">
                  <a16:creationId xmlns:a16="http://schemas.microsoft.com/office/drawing/2014/main" id="{78A6EDDB-BE4C-44A6-80FB-1F9CA5A1E82B}"/>
                </a:ext>
              </a:extLst>
            </p:cNvPr>
            <p:cNvCxnSpPr>
              <a:stCxn id="111" idx="2"/>
              <a:endCxn id="112" idx="0"/>
            </p:cNvCxnSpPr>
            <p:nvPr/>
          </p:nvCxnSpPr>
          <p:spPr>
            <a:xfrm flipH="1">
              <a:off x="2850628" y="4060559"/>
              <a:ext cx="983" cy="61294"/>
            </a:xfrm>
            <a:prstGeom prst="line">
              <a:avLst/>
            </a:prstGeom>
            <a:ln w="25400">
              <a:solidFill>
                <a:srgbClr val="69BF8D"/>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5921AE3-AD15-0ABB-AB4C-5F53B68C0E16}"/>
              </a:ext>
            </a:extLst>
          </p:cNvPr>
          <p:cNvSpPr txBox="1"/>
          <p:nvPr/>
        </p:nvSpPr>
        <p:spPr>
          <a:xfrm>
            <a:off x="8229600" y="5879875"/>
            <a:ext cx="3744684" cy="307777"/>
          </a:xfrm>
          <a:prstGeom prst="rect">
            <a:avLst/>
          </a:prstGeom>
          <a:noFill/>
        </p:spPr>
        <p:txBody>
          <a:bodyPr wrap="square" rtlCol="0">
            <a:spAutoFit/>
          </a:bodyPr>
          <a:lstStyle/>
          <a:p>
            <a:pPr algn="just" fontAlgn="base">
              <a:spcAft>
                <a:spcPct val="0"/>
              </a:spcAft>
              <a:defRPr/>
            </a:pPr>
            <a:r>
              <a:rPr lang="en-US" sz="1400" b="1" i="1" dirty="0"/>
              <a:t>Slide courtesy of Sara </a:t>
            </a:r>
            <a:r>
              <a:rPr lang="en-US" sz="1400" b="1" i="1" dirty="0" err="1"/>
              <a:t>Tolaney</a:t>
            </a:r>
            <a:r>
              <a:rPr lang="en-US" sz="1400" b="1" i="1" dirty="0"/>
              <a:t>, MD, MPH</a:t>
            </a:r>
          </a:p>
        </p:txBody>
      </p:sp>
      <p:sp>
        <p:nvSpPr>
          <p:cNvPr id="4" name="Footer Placeholder 1">
            <a:extLst>
              <a:ext uri="{FF2B5EF4-FFF2-40B4-BE49-F238E27FC236}">
                <a16:creationId xmlns:a16="http://schemas.microsoft.com/office/drawing/2014/main" id="{AA7F873A-B43B-7D36-E03D-8ED452B62311}"/>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969696"/>
                </a:solidFill>
              </a:rPr>
              <a:t>DAR, drug-to-antibody ratio; DLT, dose-limiting toxicity.</a:t>
            </a:r>
          </a:p>
        </p:txBody>
      </p:sp>
    </p:spTree>
    <p:extLst>
      <p:ext uri="{BB962C8B-B14F-4D97-AF65-F5344CB8AC3E}">
        <p14:creationId xmlns:p14="http://schemas.microsoft.com/office/powerpoint/2010/main" val="329292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AD4E-92E2-1E49-A841-F687BB5BC1AC}"/>
              </a:ext>
            </a:extLst>
          </p:cNvPr>
          <p:cNvSpPr>
            <a:spLocks noGrp="1"/>
          </p:cNvSpPr>
          <p:nvPr>
            <p:ph type="title"/>
          </p:nvPr>
        </p:nvSpPr>
        <p:spPr/>
        <p:txBody>
          <a:bodyPr/>
          <a:lstStyle/>
          <a:p>
            <a:r>
              <a:rPr lang="en-US" sz="2400" dirty="0">
                <a:solidFill>
                  <a:schemeClr val="tx2"/>
                </a:solidFill>
                <a:latin typeface="Arial" panose="020B0604020202020204" pitchFamily="34" charset="0"/>
                <a:cs typeface="Arial" panose="020B0604020202020204" pitchFamily="34" charset="0"/>
              </a:rPr>
              <a:t>Phase I TROPION-PanTumor01: Datopotamab Deruxtecan in TROP2-Unselected TNBC and HR+/HER2- ABC Cohorts</a:t>
            </a:r>
          </a:p>
        </p:txBody>
      </p:sp>
      <p:sp>
        <p:nvSpPr>
          <p:cNvPr id="38" name="Content Placeholder 37">
            <a:extLst>
              <a:ext uri="{FF2B5EF4-FFF2-40B4-BE49-F238E27FC236}">
                <a16:creationId xmlns:a16="http://schemas.microsoft.com/office/drawing/2014/main" id="{D49049F9-7FB9-A565-2FAC-5DA30EB55BC3}"/>
              </a:ext>
            </a:extLst>
          </p:cNvPr>
          <p:cNvSpPr>
            <a:spLocks noGrp="1"/>
          </p:cNvSpPr>
          <p:nvPr>
            <p:ph idx="1"/>
          </p:nvPr>
        </p:nvSpPr>
        <p:spPr>
          <a:xfrm>
            <a:off x="609600" y="1477906"/>
            <a:ext cx="5544080" cy="4722477"/>
          </a:xfrm>
        </p:spPr>
        <p:txBody>
          <a:bodyPr/>
          <a:lstStyle/>
          <a:p>
            <a:r>
              <a:rPr lang="en-US" sz="2000" b="1" dirty="0"/>
              <a:t>Dato-</a:t>
            </a:r>
            <a:r>
              <a:rPr lang="en-US" sz="2000" b="1" dirty="0" err="1"/>
              <a:t>DXd</a:t>
            </a:r>
            <a:r>
              <a:rPr lang="en-US" sz="2000" b="1" dirty="0"/>
              <a:t>:</a:t>
            </a:r>
            <a:r>
              <a:rPr lang="en-US" sz="2000" dirty="0"/>
              <a:t> Novel ADC targeting TROP2 with topoisomerase I inhibitor payload; can elicit bystander antitumor effects</a:t>
            </a:r>
          </a:p>
          <a:p>
            <a:endParaRPr lang="en-US" sz="2000" dirty="0"/>
          </a:p>
        </p:txBody>
      </p:sp>
      <p:sp>
        <p:nvSpPr>
          <p:cNvPr id="32" name="Content Placeholder 31">
            <a:extLst>
              <a:ext uri="{FF2B5EF4-FFF2-40B4-BE49-F238E27FC236}">
                <a16:creationId xmlns:a16="http://schemas.microsoft.com/office/drawing/2014/main" id="{3E100DD8-1288-F36C-F4E7-0110644902BF}"/>
              </a:ext>
            </a:extLst>
          </p:cNvPr>
          <p:cNvSpPr>
            <a:spLocks noGrp="1"/>
          </p:cNvSpPr>
          <p:nvPr>
            <p:ph sz="half" idx="4294967295"/>
          </p:nvPr>
        </p:nvSpPr>
        <p:spPr>
          <a:xfrm>
            <a:off x="6362699" y="1461069"/>
            <a:ext cx="5335587" cy="4679950"/>
          </a:xfrm>
        </p:spPr>
        <p:txBody>
          <a:bodyPr/>
          <a:lstStyle/>
          <a:p>
            <a:r>
              <a:rPr lang="en-US" sz="2000" dirty="0"/>
              <a:t>Responses observed among patients with TNBC previously treated with sacituzumab govitecan</a:t>
            </a:r>
          </a:p>
          <a:p>
            <a:r>
              <a:rPr lang="en-US" sz="2000" dirty="0"/>
              <a:t>1 case of grade 3 drug-related </a:t>
            </a:r>
            <a:r>
              <a:rPr lang="en-US" sz="2000" dirty="0" err="1"/>
              <a:t>ILD</a:t>
            </a:r>
            <a:r>
              <a:rPr lang="en-US" sz="2000" dirty="0"/>
              <a:t> in HR+/HER2- ABC cohort </a:t>
            </a:r>
          </a:p>
          <a:p>
            <a:r>
              <a:rPr lang="en-US" sz="2000" dirty="0"/>
              <a:t>Most common </a:t>
            </a:r>
            <a:r>
              <a:rPr lang="en-US" sz="2000" dirty="0" err="1"/>
              <a:t>TEAEs</a:t>
            </a:r>
            <a:endParaRPr lang="en-US" sz="2000" dirty="0"/>
          </a:p>
          <a:p>
            <a:pPr lvl="1"/>
            <a:r>
              <a:rPr lang="en-US" sz="1800" dirty="0"/>
              <a:t>Stomatitis: 73%-83% (grade ≥3: 10%-11%)</a:t>
            </a:r>
          </a:p>
          <a:p>
            <a:pPr lvl="1"/>
            <a:r>
              <a:rPr lang="en-US" sz="1800" dirty="0"/>
              <a:t>Nausea: 56%-66%</a:t>
            </a:r>
          </a:p>
          <a:p>
            <a:pPr lvl="1"/>
            <a:r>
              <a:rPr lang="en-US" sz="1800" dirty="0"/>
              <a:t>Alopecia: 36%-37%</a:t>
            </a:r>
          </a:p>
          <a:p>
            <a:pPr lvl="1"/>
            <a:r>
              <a:rPr lang="en-US" sz="1800" dirty="0"/>
              <a:t>Fatigue: 34%-46%</a:t>
            </a:r>
          </a:p>
          <a:p>
            <a:r>
              <a:rPr lang="en-US" sz="2000" dirty="0"/>
              <a:t>Neutropenia and diarrhea occurred in ≤20%</a:t>
            </a:r>
          </a:p>
        </p:txBody>
      </p:sp>
      <p:graphicFrame>
        <p:nvGraphicFramePr>
          <p:cNvPr id="34" name="Group 3">
            <a:extLst>
              <a:ext uri="{FF2B5EF4-FFF2-40B4-BE49-F238E27FC236}">
                <a16:creationId xmlns:a16="http://schemas.microsoft.com/office/drawing/2014/main" id="{3CF357B1-E99F-7BD8-82D5-8547FD6BF5E0}"/>
              </a:ext>
            </a:extLst>
          </p:cNvPr>
          <p:cNvGraphicFramePr>
            <a:graphicFrameLocks/>
          </p:cNvGraphicFramePr>
          <p:nvPr>
            <p:extLst>
              <p:ext uri="{D42A27DB-BD31-4B8C-83A1-F6EECF244321}">
                <p14:modId xmlns:p14="http://schemas.microsoft.com/office/powerpoint/2010/main" val="1353483297"/>
              </p:ext>
            </p:extLst>
          </p:nvPr>
        </p:nvGraphicFramePr>
        <p:xfrm>
          <a:off x="493712" y="2642713"/>
          <a:ext cx="5373688" cy="3291968"/>
        </p:xfrm>
        <a:graphic>
          <a:graphicData uri="http://schemas.openxmlformats.org/drawingml/2006/table">
            <a:tbl>
              <a:tblPr/>
              <a:tblGrid>
                <a:gridCol w="2086158">
                  <a:extLst>
                    <a:ext uri="{9D8B030D-6E8A-4147-A177-3AD203B41FA5}">
                      <a16:colId xmlns:a16="http://schemas.microsoft.com/office/drawing/2014/main" val="20000"/>
                    </a:ext>
                  </a:extLst>
                </a:gridCol>
                <a:gridCol w="1643765">
                  <a:extLst>
                    <a:ext uri="{9D8B030D-6E8A-4147-A177-3AD203B41FA5}">
                      <a16:colId xmlns:a16="http://schemas.microsoft.com/office/drawing/2014/main" val="20001"/>
                    </a:ext>
                  </a:extLst>
                </a:gridCol>
                <a:gridCol w="1643765">
                  <a:extLst>
                    <a:ext uri="{9D8B030D-6E8A-4147-A177-3AD203B41FA5}">
                      <a16:colId xmlns:a16="http://schemas.microsoft.com/office/drawing/2014/main" val="20002"/>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Parameter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Dato-</a:t>
                      </a:r>
                      <a:r>
                        <a:rPr kumimoji="0" lang="en-US" sz="1400" b="1"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DXd</a:t>
                      </a: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 6 mg/kg IV Q3W</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2705097972"/>
                  </a:ext>
                </a:extLst>
              </a:tr>
              <a:tr h="0">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Parameter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TNBC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HR+/HER2- ABC</a:t>
                      </a:r>
                      <a:b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br>
                      <a:r>
                        <a:rPr kumimoji="0" lang="en-US" sz="1400" b="1" i="0" u="none" strike="noStrike" cap="none" normalizeH="0" baseline="0" dirty="0">
                          <a:ln>
                            <a:noFill/>
                          </a:ln>
                          <a:solidFill>
                            <a:schemeClr val="bg2"/>
                          </a:solidFill>
                          <a:effectLst/>
                          <a:latin typeface="Arial" panose="020B0604020202020204" pitchFamily="34" charset="0"/>
                          <a:cs typeface="Arial" panose="020B0604020202020204" pitchFamily="34" charset="0"/>
                        </a:rPr>
                        <a:t>(n=41)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Median study duration, </a:t>
                      </a:r>
                      <a:r>
                        <a:rPr kumimoji="0" lang="en-US" sz="1400"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mo</a:t>
                      </a: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19.3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13.7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Median no. prior regimens for metastatic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Median OS, </a:t>
                      </a:r>
                      <a:r>
                        <a:rPr kumimoji="0" lang="en-US" sz="1400"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mo</a:t>
                      </a: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13.5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NR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Median PFS, </a:t>
                      </a:r>
                      <a:r>
                        <a:rPr kumimoji="0" lang="en-US" sz="1400"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mo</a:t>
                      </a: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extLst>
                  <a:ext uri="{0D108BD9-81ED-4DB2-BD59-A6C34878D82A}">
                    <a16:rowId xmlns:a16="http://schemas.microsoft.com/office/drawing/2014/main" val="545287830"/>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ORR per BICR,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410645731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Median </a:t>
                      </a:r>
                      <a:r>
                        <a:rPr kumimoji="0" lang="en-US" sz="1400"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DoR</a:t>
                      </a: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 </a:t>
                      </a:r>
                      <a:r>
                        <a:rPr kumimoji="0" lang="en-US" sz="1400"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mo</a:t>
                      </a:r>
                      <a:endPar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16.8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NE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85000"/>
                      </a:schemeClr>
                    </a:solidFill>
                  </a:tcPr>
                </a:tc>
                <a:extLst>
                  <a:ext uri="{0D108BD9-81ED-4DB2-BD59-A6C34878D82A}">
                    <a16:rowId xmlns:a16="http://schemas.microsoft.com/office/drawing/2014/main" val="1419530727"/>
                  </a:ext>
                </a:extLst>
              </a:tr>
            </a:tbl>
          </a:graphicData>
        </a:graphic>
      </p:graphicFrame>
      <p:sp>
        <p:nvSpPr>
          <p:cNvPr id="35" name="Text Box 30">
            <a:extLst>
              <a:ext uri="{FF2B5EF4-FFF2-40B4-BE49-F238E27FC236}">
                <a16:creationId xmlns:a16="http://schemas.microsoft.com/office/drawing/2014/main" id="{9835CD33-EBD8-B3C1-05D3-B7F32A9C0072}"/>
              </a:ext>
            </a:extLst>
          </p:cNvPr>
          <p:cNvSpPr txBox="1">
            <a:spLocks noChangeArrowheads="1"/>
          </p:cNvSpPr>
          <p:nvPr/>
        </p:nvSpPr>
        <p:spPr bwMode="auto">
          <a:xfrm>
            <a:off x="428360" y="5948745"/>
            <a:ext cx="55440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cs typeface="Arial" panose="020B0604020202020204" pitchFamily="34" charset="0"/>
              </a:rPr>
              <a:t>*2 patients treated with </a:t>
            </a:r>
            <a:r>
              <a:rPr kumimoji="0" lang="en-US" altLang="en-US" sz="1400" b="0" i="0" u="none" strike="noStrike" kern="1200" cap="none" spc="0" normalizeH="0" baseline="0" noProof="0" dirty="0" err="1">
                <a:ln>
                  <a:noFill/>
                </a:ln>
                <a:solidFill>
                  <a:srgbClr val="000000"/>
                </a:solidFill>
                <a:effectLst/>
                <a:uLnTx/>
                <a:uFillTx/>
                <a:cs typeface="Arial" panose="020B0604020202020204" pitchFamily="34" charset="0"/>
              </a:rPr>
              <a:t>dato-DXd</a:t>
            </a:r>
            <a:r>
              <a:rPr kumimoji="0" lang="en-US" altLang="en-US" sz="1400" b="0" i="0" u="none" strike="noStrike" kern="1200" cap="none" spc="0" normalizeH="0" baseline="0" noProof="0" dirty="0">
                <a:ln>
                  <a:noFill/>
                </a:ln>
                <a:solidFill>
                  <a:srgbClr val="000000"/>
                </a:solidFill>
                <a:effectLst/>
                <a:uLnTx/>
                <a:uFillTx/>
                <a:cs typeface="Arial" panose="020B0604020202020204" pitchFamily="34" charset="0"/>
              </a:rPr>
              <a:t> at 8 mg/kg IV Q3W.</a:t>
            </a:r>
            <a:endParaRPr kumimoji="0" lang="en-US" altLang="en-US" sz="1400" b="1"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3" name="Rectangle 2">
            <a:extLst>
              <a:ext uri="{FF2B5EF4-FFF2-40B4-BE49-F238E27FC236}">
                <a16:creationId xmlns:a16="http://schemas.microsoft.com/office/drawing/2014/main" id="{C5E68D34-2CF9-B195-7C7B-2FB19FA94D64}"/>
              </a:ext>
            </a:extLst>
          </p:cNvPr>
          <p:cNvSpPr/>
          <p:nvPr/>
        </p:nvSpPr>
        <p:spPr>
          <a:xfrm>
            <a:off x="493713" y="5001479"/>
            <a:ext cx="5373688" cy="63732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1">
            <a:extLst>
              <a:ext uri="{FF2B5EF4-FFF2-40B4-BE49-F238E27FC236}">
                <a16:creationId xmlns:a16="http://schemas.microsoft.com/office/drawing/2014/main" id="{F29CC8E4-030B-061A-FC22-2C490D6DD64D}"/>
              </a:ext>
            </a:extLst>
          </p:cNvPr>
          <p:cNvSpPr txBox="1">
            <a:spLocks/>
          </p:cNvSpPr>
          <p:nvPr/>
        </p:nvSpPr>
        <p:spPr>
          <a:xfrm>
            <a:off x="609600" y="63309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00000"/>
              </a:lnSpc>
              <a:spcBef>
                <a:spcPct val="0"/>
              </a:spcBef>
              <a:spcAft>
                <a:spcPct val="0"/>
              </a:spcAft>
              <a:buClrTx/>
              <a:buNone/>
              <a:defRPr/>
            </a:pPr>
            <a:r>
              <a:rPr kumimoji="0" lang="en-US" altLang="en-US" sz="10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ABC, advanced breast cancer; DOR, duration of response; HER2, human epidermal growth factor receptor 2; HR, hormone receptor; ILD, interstitial lung disease; Q3W, every 3 weeks; TEAE, treatment-emergent adverse event. </a:t>
            </a:r>
            <a:r>
              <a:rPr kumimoji="0" lang="en-US" altLang="en-US" sz="10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Bardia</a:t>
            </a:r>
            <a:r>
              <a:rPr kumimoji="0" lang="en-US" altLang="en-US" sz="10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 et al. SABCS 2022. Abstract P6-10-03</a:t>
            </a:r>
            <a:r>
              <a:rPr lang="en-US" altLang="en-US" sz="1000" dirty="0">
                <a:solidFill>
                  <a:srgbClr val="969696"/>
                </a:solidFill>
                <a:latin typeface="Arial" panose="020B0604020202020204" pitchFamily="34" charset="0"/>
                <a:cs typeface="Arial" panose="020B0604020202020204" pitchFamily="34" charset="0"/>
              </a:rPr>
              <a:t>; </a:t>
            </a:r>
            <a:r>
              <a:rPr lang="en-US" altLang="en-US" sz="1000" dirty="0" err="1">
                <a:solidFill>
                  <a:srgbClr val="969696"/>
                </a:solidFill>
                <a:latin typeface="Arial" panose="020B0604020202020204" pitchFamily="34" charset="0"/>
                <a:cs typeface="Arial" panose="020B0604020202020204" pitchFamily="34" charset="0"/>
              </a:rPr>
              <a:t>Krop</a:t>
            </a:r>
            <a:r>
              <a:rPr lang="en-US" altLang="en-US" sz="1000" dirty="0">
                <a:solidFill>
                  <a:srgbClr val="969696"/>
                </a:solidFill>
                <a:latin typeface="Arial" panose="020B0604020202020204" pitchFamily="34" charset="0"/>
                <a:cs typeface="Arial" panose="020B0604020202020204" pitchFamily="34" charset="0"/>
              </a:rPr>
              <a:t> I, et al. SABCS 2021. Abstract GS1-05; </a:t>
            </a:r>
            <a:r>
              <a:rPr lang="en-US" altLang="en-US" sz="1000" dirty="0" err="1">
                <a:solidFill>
                  <a:srgbClr val="969696"/>
                </a:solidFill>
                <a:latin typeface="Arial" panose="020B0604020202020204" pitchFamily="34" charset="0"/>
                <a:cs typeface="Arial" panose="020B0604020202020204" pitchFamily="34" charset="0"/>
              </a:rPr>
              <a:t>Meric</a:t>
            </a:r>
            <a:r>
              <a:rPr lang="en-US" altLang="en-US" sz="1000" dirty="0">
                <a:solidFill>
                  <a:srgbClr val="969696"/>
                </a:solidFill>
                <a:latin typeface="Arial" panose="020B0604020202020204" pitchFamily="34" charset="0"/>
                <a:cs typeface="Arial" panose="020B0604020202020204" pitchFamily="34" charset="0"/>
              </a:rPr>
              <a:t>-Bernstam </a:t>
            </a:r>
            <a:r>
              <a:rPr kumimoji="0" lang="en-US" altLang="en-US" sz="10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F, et al. SABCS 2022; Abstract PD13-08.</a:t>
            </a:r>
          </a:p>
        </p:txBody>
      </p:sp>
    </p:spTree>
    <p:extLst>
      <p:ext uri="{BB962C8B-B14F-4D97-AF65-F5344CB8AC3E}">
        <p14:creationId xmlns:p14="http://schemas.microsoft.com/office/powerpoint/2010/main" val="36752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D8E0C-CE34-1C8E-08DA-1B4DA12577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900" b="16787"/>
          <a:stretch/>
        </p:blipFill>
        <p:spPr>
          <a:xfrm>
            <a:off x="838200" y="1063052"/>
            <a:ext cx="11389408" cy="4731896"/>
          </a:xfrm>
          <a:prstGeom prst="rect">
            <a:avLst/>
          </a:prstGeom>
        </p:spPr>
      </p:pic>
      <p:sp>
        <p:nvSpPr>
          <p:cNvPr id="3" name="Title 2">
            <a:extLst>
              <a:ext uri="{FF2B5EF4-FFF2-40B4-BE49-F238E27FC236}">
                <a16:creationId xmlns:a16="http://schemas.microsoft.com/office/drawing/2014/main" id="{D07A302F-2BC9-D814-A340-389B32AF4AAA}"/>
              </a:ext>
            </a:extLst>
          </p:cNvPr>
          <p:cNvSpPr>
            <a:spLocks noGrp="1"/>
          </p:cNvSpPr>
          <p:nvPr>
            <p:ph type="title"/>
          </p:nvPr>
        </p:nvSpPr>
        <p:spPr/>
        <p:txBody>
          <a:bodyPr/>
          <a:lstStyle/>
          <a:p>
            <a:r>
              <a:rPr lang="en-US" dirty="0" err="1">
                <a:latin typeface="+mn-lt"/>
              </a:rPr>
              <a:t>TROPION-Breast02</a:t>
            </a:r>
            <a:endParaRPr lang="en-US" dirty="0">
              <a:latin typeface="+mn-lt"/>
            </a:endParaRPr>
          </a:p>
        </p:txBody>
      </p:sp>
      <p:sp>
        <p:nvSpPr>
          <p:cNvPr id="5" name="Footer Placeholder 1">
            <a:extLst>
              <a:ext uri="{FF2B5EF4-FFF2-40B4-BE49-F238E27FC236}">
                <a16:creationId xmlns:a16="http://schemas.microsoft.com/office/drawing/2014/main" id="{88D05AE4-C353-DF74-3423-F85B7047F0C1}"/>
              </a:ext>
            </a:extLst>
          </p:cNvPr>
          <p:cNvSpPr txBox="1">
            <a:spLocks/>
          </p:cNvSpPr>
          <p:nvPr/>
        </p:nvSpPr>
        <p:spPr>
          <a:xfrm>
            <a:off x="609600" y="63182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969696"/>
                </a:solidFill>
                <a:latin typeface="Arial" panose="020B0604020202020204" pitchFamily="34" charset="0"/>
                <a:cs typeface="Arial" panose="020B0604020202020204" pitchFamily="34" charset="0"/>
              </a:rPr>
              <a:t>DFI, disease-free interval; ECOG PS, Eastern Cooperative Oncology Group performance status; PD-1, programmed cell death protein.</a:t>
            </a:r>
          </a:p>
          <a:p>
            <a:r>
              <a:rPr lang="en-US" sz="1000" dirty="0" err="1">
                <a:solidFill>
                  <a:srgbClr val="969696"/>
                </a:solidFill>
                <a:latin typeface="Arial" panose="020B0604020202020204" pitchFamily="34" charset="0"/>
                <a:cs typeface="Arial" panose="020B0604020202020204" pitchFamily="34" charset="0"/>
              </a:rPr>
              <a:t>ClinicalTrials.gov</a:t>
            </a:r>
            <a:r>
              <a:rPr lang="en-US" sz="1000" dirty="0">
                <a:solidFill>
                  <a:srgbClr val="969696"/>
                </a:solidFill>
                <a:latin typeface="Arial" panose="020B0604020202020204" pitchFamily="34" charset="0"/>
                <a:cs typeface="Arial" panose="020B0604020202020204" pitchFamily="34" charset="0"/>
              </a:rPr>
              <a:t>. A study of </a:t>
            </a:r>
            <a:r>
              <a:rPr lang="en-US" sz="1000" dirty="0" err="1">
                <a:solidFill>
                  <a:srgbClr val="969696"/>
                </a:solidFill>
                <a:latin typeface="Arial" panose="020B0604020202020204" pitchFamily="34" charset="0"/>
                <a:cs typeface="Arial" panose="020B0604020202020204" pitchFamily="34" charset="0"/>
              </a:rPr>
              <a:t>dato-DXd</a:t>
            </a:r>
            <a:r>
              <a:rPr lang="en-US" sz="1000" dirty="0">
                <a:solidFill>
                  <a:srgbClr val="969696"/>
                </a:solidFill>
                <a:latin typeface="Arial" panose="020B0604020202020204" pitchFamily="34" charset="0"/>
                <a:cs typeface="Arial" panose="020B0604020202020204" pitchFamily="34" charset="0"/>
              </a:rPr>
              <a:t> versus investigator's choice chemotherapy in patients with locally recurrent inoperable or metastatic triple-negative breast cancer, who are not candidates for PD-1/PD-L1 inhibitor therapy (TROPION-Breast02). https://</a:t>
            </a:r>
            <a:r>
              <a:rPr lang="en-US" sz="1000" dirty="0" err="1">
                <a:solidFill>
                  <a:srgbClr val="969696"/>
                </a:solidFill>
                <a:latin typeface="Arial" panose="020B0604020202020204" pitchFamily="34" charset="0"/>
                <a:cs typeface="Arial" panose="020B0604020202020204" pitchFamily="34" charset="0"/>
              </a:rPr>
              <a:t>clinicaltrials.gov</a:t>
            </a:r>
            <a:r>
              <a:rPr lang="en-US" sz="1000" dirty="0">
                <a:solidFill>
                  <a:srgbClr val="969696"/>
                </a:solidFill>
                <a:latin typeface="Arial" panose="020B0604020202020204" pitchFamily="34" charset="0"/>
                <a:cs typeface="Arial" panose="020B0604020202020204" pitchFamily="34" charset="0"/>
              </a:rPr>
              <a:t>/study/NCT05374512. https://</a:t>
            </a:r>
            <a:r>
              <a:rPr lang="en-US" sz="1000" dirty="0" err="1">
                <a:solidFill>
                  <a:srgbClr val="969696"/>
                </a:solidFill>
                <a:latin typeface="Arial" panose="020B0604020202020204" pitchFamily="34" charset="0"/>
                <a:cs typeface="Arial" panose="020B0604020202020204" pitchFamily="34" charset="0"/>
              </a:rPr>
              <a:t>clinicaltrials.gov</a:t>
            </a:r>
            <a:r>
              <a:rPr lang="en-US" sz="1000" dirty="0">
                <a:solidFill>
                  <a:srgbClr val="969696"/>
                </a:solidFill>
                <a:latin typeface="Arial" panose="020B0604020202020204" pitchFamily="34" charset="0"/>
                <a:cs typeface="Arial" panose="020B0604020202020204" pitchFamily="34" charset="0"/>
              </a:rPr>
              <a:t>/study/NCT05374512.</a:t>
            </a:r>
          </a:p>
        </p:txBody>
      </p:sp>
    </p:spTree>
    <p:extLst>
      <p:ext uri="{BB962C8B-B14F-4D97-AF65-F5344CB8AC3E}">
        <p14:creationId xmlns:p14="http://schemas.microsoft.com/office/powerpoint/2010/main" val="193826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DE80-2027-6CD1-61D8-EA4D4F4D1280}"/>
              </a:ext>
            </a:extLst>
          </p:cNvPr>
          <p:cNvSpPr>
            <a:spLocks noGrp="1"/>
          </p:cNvSpPr>
          <p:nvPr>
            <p:ph type="title"/>
          </p:nvPr>
        </p:nvSpPr>
        <p:spPr/>
        <p:txBody>
          <a:bodyPr/>
          <a:lstStyle/>
          <a:p>
            <a:r>
              <a:rPr lang="en-US" b="1" dirty="0"/>
              <a:t>TROP2 ADCs for Metastatic TNBC</a:t>
            </a:r>
          </a:p>
        </p:txBody>
      </p:sp>
      <p:sp>
        <p:nvSpPr>
          <p:cNvPr id="3" name="Content Placeholder 2">
            <a:extLst>
              <a:ext uri="{FF2B5EF4-FFF2-40B4-BE49-F238E27FC236}">
                <a16:creationId xmlns:a16="http://schemas.microsoft.com/office/drawing/2014/main" id="{53F96381-6B1B-9C4D-A0B8-EE8FA3AB99FC}"/>
              </a:ext>
            </a:extLst>
          </p:cNvPr>
          <p:cNvSpPr>
            <a:spLocks noGrp="1"/>
          </p:cNvSpPr>
          <p:nvPr>
            <p:ph idx="1"/>
          </p:nvPr>
        </p:nvSpPr>
        <p:spPr/>
        <p:txBody>
          <a:bodyPr>
            <a:normAutofit/>
          </a:bodyPr>
          <a:lstStyle/>
          <a:p>
            <a:r>
              <a:rPr lang="en-US" dirty="0"/>
              <a:t>Currently, sacituzumab govitecan is approved for treatment of ≥</a:t>
            </a:r>
            <a:r>
              <a:rPr lang="en-US" dirty="0" err="1"/>
              <a:t>2L</a:t>
            </a:r>
            <a:r>
              <a:rPr lang="en-US" dirty="0"/>
              <a:t> </a:t>
            </a:r>
            <a:r>
              <a:rPr lang="en-US" dirty="0" err="1"/>
              <a:t>mTNBC</a:t>
            </a:r>
            <a:r>
              <a:rPr lang="en-US" dirty="0"/>
              <a:t> based on ASCENT</a:t>
            </a:r>
          </a:p>
          <a:p>
            <a:pPr lvl="1"/>
            <a:r>
              <a:rPr lang="en-US" dirty="0"/>
              <a:t>Ongoing studies looking at </a:t>
            </a:r>
            <a:r>
              <a:rPr lang="en-US" dirty="0" err="1"/>
              <a:t>1L</a:t>
            </a:r>
            <a:r>
              <a:rPr lang="en-US" dirty="0"/>
              <a:t> therapy for </a:t>
            </a:r>
            <a:r>
              <a:rPr lang="en-US" dirty="0" err="1"/>
              <a:t>PDL1</a:t>
            </a:r>
            <a:r>
              <a:rPr lang="en-US" dirty="0"/>
              <a:t>+ and </a:t>
            </a:r>
            <a:r>
              <a:rPr lang="en-US" dirty="0" err="1"/>
              <a:t>PDL1</a:t>
            </a:r>
            <a:r>
              <a:rPr lang="en-US" dirty="0"/>
              <a:t>-</a:t>
            </a:r>
          </a:p>
          <a:p>
            <a:r>
              <a:rPr lang="en-US" dirty="0"/>
              <a:t>Dato-</a:t>
            </a:r>
            <a:r>
              <a:rPr lang="en-US" dirty="0" err="1"/>
              <a:t>DXd</a:t>
            </a:r>
            <a:r>
              <a:rPr lang="en-US" dirty="0"/>
              <a:t> also targets </a:t>
            </a:r>
            <a:r>
              <a:rPr lang="en-US" dirty="0" err="1"/>
              <a:t>TROP2</a:t>
            </a:r>
            <a:r>
              <a:rPr lang="en-US" dirty="0"/>
              <a:t> and has a topo-1 payload, and has activity in pretreated </a:t>
            </a:r>
            <a:r>
              <a:rPr lang="en-US" dirty="0" err="1"/>
              <a:t>mTNBC</a:t>
            </a:r>
            <a:endParaRPr lang="en-US" dirty="0"/>
          </a:p>
          <a:p>
            <a:pPr lvl="1"/>
            <a:r>
              <a:rPr lang="en-US" dirty="0"/>
              <a:t>Ongoing study looking at </a:t>
            </a:r>
            <a:r>
              <a:rPr lang="en-US" dirty="0" err="1"/>
              <a:t>1L</a:t>
            </a:r>
            <a:r>
              <a:rPr lang="en-US" dirty="0"/>
              <a:t> therapy for IO ineligible patients</a:t>
            </a:r>
          </a:p>
          <a:p>
            <a:r>
              <a:rPr lang="en-US" dirty="0"/>
              <a:t>Will need to better understand efficacy of these ADCs sequentially</a:t>
            </a:r>
          </a:p>
        </p:txBody>
      </p:sp>
      <p:sp>
        <p:nvSpPr>
          <p:cNvPr id="5" name="TextBox 4">
            <a:extLst>
              <a:ext uri="{FF2B5EF4-FFF2-40B4-BE49-F238E27FC236}">
                <a16:creationId xmlns:a16="http://schemas.microsoft.com/office/drawing/2014/main" id="{126E2230-DCBE-BCD2-4DB9-B2C3260FFF3A}"/>
              </a:ext>
            </a:extLst>
          </p:cNvPr>
          <p:cNvSpPr txBox="1"/>
          <p:nvPr/>
        </p:nvSpPr>
        <p:spPr>
          <a:xfrm>
            <a:off x="753350" y="6396885"/>
            <a:ext cx="6096000" cy="261610"/>
          </a:xfrm>
          <a:prstGeom prst="rect">
            <a:avLst/>
          </a:prstGeom>
          <a:noFill/>
        </p:spPr>
        <p:txBody>
          <a:bodyPr wrap="square">
            <a:spAutoFit/>
          </a:bodyPr>
          <a:lstStyle/>
          <a:p>
            <a:r>
              <a:rPr lang="en-US" sz="1100" dirty="0"/>
              <a:t>IO, immuno-oncology; topo-1, topoisomerase 1. </a:t>
            </a:r>
          </a:p>
        </p:txBody>
      </p:sp>
    </p:spTree>
    <p:extLst>
      <p:ext uri="{BB962C8B-B14F-4D97-AF65-F5344CB8AC3E}">
        <p14:creationId xmlns:p14="http://schemas.microsoft.com/office/powerpoint/2010/main" val="135163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Triple-Negative Breast Cancer (TNBC): Choosing the Right ADC for the Right Patient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rationale for varying levels of ADC target positivity required for ADC efficacy and treatment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patients with TNBC who are optimal candidates for ADCs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using ADCs in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knowledge of barriers to access, care, and treatment that exist in the care of minority patients diagnosed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advantages of ADCs in special populations of patients with metastatic TNBC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4A3830A-AAF3-4A44-A3A4-ED5622FA8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57458">
            <a:off x="6598408" y="1954579"/>
            <a:ext cx="4297514" cy="4597340"/>
          </a:xfrm>
          <a:prstGeom prst="rect">
            <a:avLst/>
          </a:prstGeom>
        </p:spPr>
      </p:pic>
      <p:pic>
        <p:nvPicPr>
          <p:cNvPr id="20" name="Picture 19">
            <a:extLst>
              <a:ext uri="{FF2B5EF4-FFF2-40B4-BE49-F238E27FC236}">
                <a16:creationId xmlns:a16="http://schemas.microsoft.com/office/drawing/2014/main" id="{3AA18BAD-F37B-894F-9B22-BE2C28F1A7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813485">
            <a:off x="6869925" y="3512673"/>
            <a:ext cx="1002419" cy="959633"/>
          </a:xfrm>
          <a:prstGeom prst="rect">
            <a:avLst/>
          </a:prstGeom>
        </p:spPr>
      </p:pic>
      <p:sp>
        <p:nvSpPr>
          <p:cNvPr id="30" name="Content Placeholder 1">
            <a:extLst>
              <a:ext uri="{FF2B5EF4-FFF2-40B4-BE49-F238E27FC236}">
                <a16:creationId xmlns:a16="http://schemas.microsoft.com/office/drawing/2014/main" id="{C0DBFBFA-CAF9-4930-A284-00E416470DBE}"/>
              </a:ext>
            </a:extLst>
          </p:cNvPr>
          <p:cNvSpPr txBox="1">
            <a:spLocks/>
          </p:cNvSpPr>
          <p:nvPr/>
        </p:nvSpPr>
        <p:spPr>
          <a:xfrm>
            <a:off x="354204" y="1480343"/>
            <a:ext cx="5146902" cy="4545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effectLst/>
                <a:uLnTx/>
                <a:uFillTx/>
                <a:latin typeface="Arial" panose="020B0604020202020204" pitchFamily="34" charset="0"/>
                <a:ea typeface="Helvetica" charset="0"/>
                <a:cs typeface="Arial" panose="020B0604020202020204" pitchFamily="34" charset="0"/>
              </a:rPr>
              <a:t>TROP2</a:t>
            </a:r>
            <a:r>
              <a:rPr kumimoji="0" lang="en-US" sz="1800" b="0" i="0" u="none" strike="noStrike" kern="1200" cap="none" spc="0" normalizeH="0" baseline="0" noProof="0" dirty="0">
                <a:ln>
                  <a:noFill/>
                </a:ln>
                <a:effectLst/>
                <a:uLnTx/>
                <a:uFillTx/>
                <a:latin typeface="Arial" panose="020B0604020202020204" pitchFamily="34" charset="0"/>
                <a:ea typeface="Helvetica" charset="0"/>
                <a:cs typeface="Arial" panose="020B0604020202020204" pitchFamily="34" charset="0"/>
              </a:rPr>
              <a:t> is expressed in all subtypes of breast cancer and linked to poor </a:t>
            </a:r>
            <a:r>
              <a:rPr kumimoji="0" lang="en-US" sz="1800" b="0" i="0" u="none" strike="noStrike" kern="1200" cap="none" spc="0" normalizeH="0" baseline="0" noProof="0" dirty="0" err="1">
                <a:ln>
                  <a:noFill/>
                </a:ln>
                <a:effectLst/>
                <a:uLnTx/>
                <a:uFillTx/>
                <a:latin typeface="Arial" panose="020B0604020202020204" pitchFamily="34" charset="0"/>
                <a:ea typeface="Helvetica" charset="0"/>
                <a:cs typeface="Arial" panose="020B0604020202020204" pitchFamily="34" charset="0"/>
              </a:rPr>
              <a:t>prognosis</a:t>
            </a:r>
            <a:r>
              <a:rPr kumimoji="0" lang="en-US" sz="1800" b="0" i="0" u="none" strike="noStrike" kern="1200" cap="none" spc="0" normalizeH="0" baseline="30000" noProof="0" dirty="0" err="1">
                <a:ln>
                  <a:noFill/>
                </a:ln>
                <a:effectLst/>
                <a:uLnTx/>
                <a:uFillTx/>
                <a:latin typeface="Arial" panose="020B0604020202020204" pitchFamily="34" charset="0"/>
                <a:ea typeface="Helvetica" charset="0"/>
                <a:cs typeface="Arial" panose="020B0604020202020204" pitchFamily="34" charset="0"/>
              </a:rPr>
              <a:t>1,2</a:t>
            </a:r>
            <a:endParaRPr kumimoji="0" lang="en-US" sz="1800" b="0" i="0" u="none" strike="noStrike" kern="1200" cap="none" spc="0" normalizeH="0" baseline="30000" noProof="0" dirty="0">
              <a:ln>
                <a:noFill/>
              </a:ln>
              <a:effectLst/>
              <a:uLnTx/>
              <a:uFillTx/>
              <a:latin typeface="Arial" panose="020B0604020202020204" pitchFamily="34" charset="0"/>
              <a:ea typeface="Helvetica" charset="0"/>
              <a:cs typeface="Arial" panose="020B0604020202020204" pitchFamily="34" charset="0"/>
            </a:endParaRPr>
          </a:p>
          <a:p>
            <a:pPr marL="233363" marR="0" lvl="0" indent="-2333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Helvetica" charset="0"/>
                <a:cs typeface="Arial" panose="020B0604020202020204" pitchFamily="34" charset="0"/>
              </a:rPr>
              <a:t>SG is distinct from other </a:t>
            </a:r>
            <a:r>
              <a:rPr kumimoji="0" lang="en-US" sz="1800" b="0" i="0" u="none" strike="noStrike" kern="1200" cap="none" spc="0" normalizeH="0" baseline="0" noProof="0" dirty="0" err="1">
                <a:ln>
                  <a:noFill/>
                </a:ln>
                <a:effectLst/>
                <a:uLnTx/>
                <a:uFillTx/>
                <a:latin typeface="Arial" panose="020B0604020202020204" pitchFamily="34" charset="0"/>
                <a:ea typeface="Helvetica" charset="0"/>
                <a:cs typeface="Arial" panose="020B0604020202020204" pitchFamily="34" charset="0"/>
              </a:rPr>
              <a:t>ADCs</a:t>
            </a:r>
            <a:r>
              <a:rPr kumimoji="0" lang="en-US" sz="1800" b="0" i="0" u="none" strike="noStrike" kern="1200" cap="none" spc="0" normalizeH="0" baseline="30000" noProof="0" dirty="0" err="1">
                <a:ln>
                  <a:noFill/>
                </a:ln>
                <a:effectLst/>
                <a:uLnTx/>
                <a:uFillTx/>
                <a:latin typeface="Arial" panose="020B0604020202020204" pitchFamily="34" charset="0"/>
                <a:ea typeface="Helvetica" charset="0"/>
                <a:cs typeface="Arial" panose="020B0604020202020204" pitchFamily="34" charset="0"/>
              </a:rPr>
              <a:t>3</a:t>
            </a:r>
            <a:r>
              <a:rPr kumimoji="0" lang="en-US" sz="1800" b="0" i="0" u="none" strike="noStrike" kern="1200" cap="none" spc="0" normalizeH="0" baseline="30000" noProof="0" dirty="0">
                <a:ln>
                  <a:noFill/>
                </a:ln>
                <a:effectLst/>
                <a:uLnTx/>
                <a:uFillTx/>
                <a:latin typeface="Arial" panose="020B0604020202020204" pitchFamily="34" charset="0"/>
                <a:ea typeface="Helvetica" charset="0"/>
                <a:cs typeface="Arial" panose="020B0604020202020204" pitchFamily="34" charset="0"/>
              </a:rPr>
              <a:t>-6</a:t>
            </a:r>
          </a:p>
          <a:p>
            <a:pPr marL="685800" marR="0" lvl="1" indent="-228600" algn="l" defTabSz="914400" rtl="0" eaLnBrk="1" fontAlgn="auto" latinLnBrk="0" hangingPunct="1">
              <a:lnSpc>
                <a:spcPct val="100000"/>
              </a:lnSpc>
              <a:spcBef>
                <a:spcPts val="600"/>
              </a:spcBef>
              <a:spcAft>
                <a:spcPts val="0"/>
              </a:spcAft>
              <a:buClrTx/>
              <a:buSzTx/>
              <a:buFont typeface="Courier New" panose="02070309020205020404" pitchFamily="49"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Antibody highly specific for </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TROP2</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685800" marR="0" lvl="1" indent="-228600" algn="l" defTabSz="914400" rtl="0" eaLnBrk="1" fontAlgn="auto" latinLnBrk="0" hangingPunct="1">
              <a:lnSpc>
                <a:spcPct val="100000"/>
              </a:lnSpc>
              <a:spcBef>
                <a:spcPts val="600"/>
              </a:spcBef>
              <a:spcAft>
                <a:spcPts val="0"/>
              </a:spcAft>
              <a:buClrTx/>
              <a:buSzTx/>
              <a:buFont typeface="Courier New" panose="02070309020205020404" pitchFamily="49"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High drug-to-antibody ratio (7.6:1) </a:t>
            </a:r>
          </a:p>
          <a:p>
            <a:pPr marL="685800" marR="0" lvl="1" indent="-228600" algn="l" defTabSz="914400" rtl="0" eaLnBrk="1" fontAlgn="auto" latinLnBrk="0" hangingPunct="1">
              <a:lnSpc>
                <a:spcPct val="100000"/>
              </a:lnSpc>
              <a:spcBef>
                <a:spcPts val="600"/>
              </a:spcBef>
              <a:spcAft>
                <a:spcPts val="0"/>
              </a:spcAft>
              <a:buClrTx/>
              <a:buSzTx/>
              <a:buFont typeface="Courier New" panose="02070309020205020404" pitchFamily="49"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Internalization and enzymatic cleavage by tumor cell not required for the liberation of </a:t>
            </a:r>
            <a:b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SN-38 from the antibody</a:t>
            </a:r>
            <a:endParaRPr kumimoji="0" lang="en-US" sz="16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600"/>
              </a:spcBef>
              <a:spcAft>
                <a:spcPts val="0"/>
              </a:spcAft>
              <a:buClrTx/>
              <a:buSzTx/>
              <a:buFont typeface="Courier New" panose="02070309020205020404" pitchFamily="49"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Hydrolysis of the linker also releases the </a:t>
            </a:r>
            <a:b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SN-38 cytotoxic extracellularly in the tumor microenvironment, providing a bystander effect</a:t>
            </a:r>
            <a:r>
              <a:rPr kumimoji="0" lang="en-US" sz="1600" b="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 </a:t>
            </a:r>
          </a:p>
          <a:p>
            <a:pPr marL="233363" marR="0" lvl="0" indent="-23495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Granted accelerated approval by the FDA for metastatic TNBC and fast track designation in metastatic urothelial </a:t>
            </a:r>
            <a:r>
              <a:rPr kumimoji="0" lang="en-US" sz="18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cancer</a:t>
            </a:r>
            <a:r>
              <a:rPr kumimoji="0" lang="en-US" sz="1800" b="0" i="0" u="none" strike="noStrike" kern="1200" cap="none" spc="0" normalizeH="0" baseline="30000" noProof="0" dirty="0" err="1">
                <a:ln>
                  <a:noFill/>
                </a:ln>
                <a:effectLst/>
                <a:uLnTx/>
                <a:uFillTx/>
                <a:latin typeface="Arial" panose="020B0604020202020204" pitchFamily="34" charset="0"/>
                <a:ea typeface="+mn-ea"/>
                <a:cs typeface="Arial" panose="020B0604020202020204" pitchFamily="34" charset="0"/>
              </a:rPr>
              <a:t>7</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p:txBody>
      </p:sp>
      <p:cxnSp>
        <p:nvCxnSpPr>
          <p:cNvPr id="32" name="Straight Arrow Connector 31">
            <a:extLst>
              <a:ext uri="{FF2B5EF4-FFF2-40B4-BE49-F238E27FC236}">
                <a16:creationId xmlns:a16="http://schemas.microsoft.com/office/drawing/2014/main" id="{DB4ADD80-1280-4722-AAA5-0BDB7308EA87}"/>
              </a:ext>
            </a:extLst>
          </p:cNvPr>
          <p:cNvCxnSpPr>
            <a:cxnSpLocks/>
          </p:cNvCxnSpPr>
          <p:nvPr/>
        </p:nvCxnSpPr>
        <p:spPr>
          <a:xfrm flipH="1">
            <a:off x="9845186" y="2648731"/>
            <a:ext cx="303903" cy="0"/>
          </a:xfrm>
          <a:prstGeom prst="straightConnector1">
            <a:avLst/>
          </a:pr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a:extLst>
              <a:ext uri="{FF2B5EF4-FFF2-40B4-BE49-F238E27FC236}">
                <a16:creationId xmlns:a16="http://schemas.microsoft.com/office/drawing/2014/main" id="{94E36CB4-F21A-48A0-893E-996441ECCE00}"/>
              </a:ext>
            </a:extLst>
          </p:cNvPr>
          <p:cNvCxnSpPr>
            <a:cxnSpLocks/>
          </p:cNvCxnSpPr>
          <p:nvPr/>
        </p:nvCxnSpPr>
        <p:spPr>
          <a:xfrm flipH="1">
            <a:off x="9732642" y="4736979"/>
            <a:ext cx="360175" cy="0"/>
          </a:xfrm>
          <a:prstGeom prst="straightConnector1">
            <a:avLst/>
          </a:pr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4" name="Freeform 25">
            <a:extLst>
              <a:ext uri="{FF2B5EF4-FFF2-40B4-BE49-F238E27FC236}">
                <a16:creationId xmlns:a16="http://schemas.microsoft.com/office/drawing/2014/main" id="{F346EF61-D0F5-498B-B865-4CA93C865279}"/>
              </a:ext>
            </a:extLst>
          </p:cNvPr>
          <p:cNvSpPr/>
          <p:nvPr/>
        </p:nvSpPr>
        <p:spPr>
          <a:xfrm>
            <a:off x="10104589" y="1586902"/>
            <a:ext cx="1732600" cy="2123658"/>
          </a:xfrm>
          <a:custGeom>
            <a:avLst/>
            <a:gdLst>
              <a:gd name="connsiteX0" fmla="*/ 3447 w 2693970"/>
              <a:gd name="connsiteY0" fmla="*/ 3446 h 1191036"/>
              <a:gd name="connsiteX1" fmla="*/ 2694041 w 2693970"/>
              <a:gd name="connsiteY1" fmla="*/ 3446 h 1191036"/>
              <a:gd name="connsiteX2" fmla="*/ 2694041 w 2693970"/>
              <a:gd name="connsiteY2" fmla="*/ 1190975 h 1191036"/>
              <a:gd name="connsiteX3" fmla="*/ 3447 w 2693970"/>
              <a:gd name="connsiteY3" fmla="*/ 1190975 h 1191036"/>
            </a:gdLst>
            <a:ahLst/>
            <a:cxnLst>
              <a:cxn ang="0">
                <a:pos x="connsiteX0" y="connsiteY0"/>
              </a:cxn>
              <a:cxn ang="0">
                <a:pos x="connsiteX1" y="connsiteY1"/>
              </a:cxn>
              <a:cxn ang="0">
                <a:pos x="connsiteX2" y="connsiteY2"/>
              </a:cxn>
              <a:cxn ang="0">
                <a:pos x="connsiteX3" y="connsiteY3"/>
              </a:cxn>
            </a:cxnLst>
            <a:rect l="l" t="t" r="r" b="b"/>
            <a:pathLst>
              <a:path w="2693970" h="1191036">
                <a:moveTo>
                  <a:pt x="3447" y="3446"/>
                </a:moveTo>
                <a:lnTo>
                  <a:pt x="2694041" y="3446"/>
                </a:lnTo>
                <a:lnTo>
                  <a:pt x="2694041" y="1190975"/>
                </a:lnTo>
                <a:lnTo>
                  <a:pt x="3447" y="1190975"/>
                </a:lnTo>
                <a:close/>
              </a:path>
            </a:pathLst>
          </a:custGeom>
          <a:solidFill>
            <a:srgbClr val="E7E6E6">
              <a:alpha val="85490"/>
            </a:srgbClr>
          </a:solidFill>
          <a:ln w="6614" cap="flat">
            <a:noFill/>
            <a:prstDash val="solid"/>
            <a:miter/>
          </a:ln>
        </p:spPr>
        <p:txBody>
          <a:bodyPr wrap="square" lIns="137160" tIns="91440" rIns="182880" bIns="9144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Humanized anti</a:t>
            </a:r>
            <a:r>
              <a:rPr lang="en-US" sz="1400" b="1" dirty="0">
                <a:solidFill>
                  <a:srgbClr val="262261"/>
                </a:solidFill>
                <a:latin typeface="Arial" panose="020B0604020202020204" pitchFamily="34" charset="0"/>
                <a:ea typeface="Helvetica" charset="0"/>
                <a:cs typeface="Arial" panose="020B0604020202020204" pitchFamily="34" charset="0"/>
              </a:rPr>
              <a:t>-</a:t>
            </a:r>
            <a:r>
              <a:rPr kumimoji="0" lang="en-US" sz="1400" b="1" i="0" u="none" strike="noStrike" kern="1200" cap="none" spc="0" normalizeH="0" baseline="0" noProof="0" dirty="0" err="1">
                <a:ln>
                  <a:noFill/>
                </a:ln>
                <a:solidFill>
                  <a:srgbClr val="262261"/>
                </a:solidFill>
                <a:effectLst/>
                <a:uLnTx/>
                <a:uFillTx/>
                <a:latin typeface="Arial" panose="020B0604020202020204"/>
                <a:ea typeface="Helvetica" charset="0"/>
                <a:cs typeface="Helvetica" charset="0"/>
              </a:rPr>
              <a:t>TROP2</a:t>
            </a:r>
            <a:r>
              <a:rPr kumimoji="0" lang="en-US" sz="1400" b="1"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 antibody</a:t>
            </a:r>
          </a:p>
          <a:p>
            <a:pPr marL="123822" marR="0" lvl="0" indent="-1238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Directed toward </a:t>
            </a:r>
            <a:r>
              <a:rPr kumimoji="0" lang="en-US" sz="1400" b="0" i="0" u="none" strike="noStrike" kern="1200" cap="none" spc="0" normalizeH="0" baseline="0" noProof="0" dirty="0" err="1">
                <a:ln>
                  <a:noFill/>
                </a:ln>
                <a:solidFill>
                  <a:srgbClr val="262261"/>
                </a:solidFill>
                <a:effectLst/>
                <a:uLnTx/>
                <a:uFillTx/>
                <a:latin typeface="Arial" panose="020B0604020202020204"/>
                <a:ea typeface="Helvetica" charset="0"/>
                <a:cs typeface="Helvetica" charset="0"/>
              </a:rPr>
              <a:t>TROP2</a:t>
            </a:r>
            <a:r>
              <a:rPr kumimoji="0" lang="en-US" sz="1400" b="0"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 an epithelial antigen expressed on many solid cancers</a:t>
            </a:r>
          </a:p>
        </p:txBody>
      </p:sp>
      <p:sp>
        <p:nvSpPr>
          <p:cNvPr id="36" name="Freeform 26">
            <a:extLst>
              <a:ext uri="{FF2B5EF4-FFF2-40B4-BE49-F238E27FC236}">
                <a16:creationId xmlns:a16="http://schemas.microsoft.com/office/drawing/2014/main" id="{18B9A307-01F5-4395-A495-24095EFDB758}"/>
              </a:ext>
            </a:extLst>
          </p:cNvPr>
          <p:cNvSpPr/>
          <p:nvPr/>
        </p:nvSpPr>
        <p:spPr>
          <a:xfrm>
            <a:off x="10092817" y="4304685"/>
            <a:ext cx="1732600" cy="1477328"/>
          </a:xfrm>
          <a:custGeom>
            <a:avLst/>
            <a:gdLst>
              <a:gd name="connsiteX0" fmla="*/ 3447 w 2693970"/>
              <a:gd name="connsiteY0" fmla="*/ 3446 h 1382925"/>
              <a:gd name="connsiteX1" fmla="*/ 2694041 w 2693970"/>
              <a:gd name="connsiteY1" fmla="*/ 3446 h 1382925"/>
              <a:gd name="connsiteX2" fmla="*/ 2694041 w 2693970"/>
              <a:gd name="connsiteY2" fmla="*/ 1384254 h 1382925"/>
              <a:gd name="connsiteX3" fmla="*/ 3447 w 2693970"/>
              <a:gd name="connsiteY3" fmla="*/ 1384254 h 1382925"/>
            </a:gdLst>
            <a:ahLst/>
            <a:cxnLst>
              <a:cxn ang="0">
                <a:pos x="connsiteX0" y="connsiteY0"/>
              </a:cxn>
              <a:cxn ang="0">
                <a:pos x="connsiteX1" y="connsiteY1"/>
              </a:cxn>
              <a:cxn ang="0">
                <a:pos x="connsiteX2" y="connsiteY2"/>
              </a:cxn>
              <a:cxn ang="0">
                <a:pos x="connsiteX3" y="connsiteY3"/>
              </a:cxn>
            </a:cxnLst>
            <a:rect l="l" t="t" r="r" b="b"/>
            <a:pathLst>
              <a:path w="2693970" h="1382925">
                <a:moveTo>
                  <a:pt x="3447" y="3446"/>
                </a:moveTo>
                <a:lnTo>
                  <a:pt x="2694041" y="3446"/>
                </a:lnTo>
                <a:lnTo>
                  <a:pt x="2694041" y="1384254"/>
                </a:lnTo>
                <a:lnTo>
                  <a:pt x="3447" y="1384254"/>
                </a:lnTo>
                <a:close/>
              </a:path>
            </a:pathLst>
          </a:custGeom>
          <a:solidFill>
            <a:srgbClr val="E7E6E6">
              <a:alpha val="85490"/>
            </a:srgbClr>
          </a:solidFill>
          <a:ln w="6614" cap="flat">
            <a:noFill/>
            <a:prstDash val="solid"/>
            <a:miter/>
          </a:ln>
        </p:spPr>
        <p:txBody>
          <a:bodyPr wrap="square" lIns="137160" tIns="91440" rIns="182880" bIns="9144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SN-38 payload</a:t>
            </a:r>
          </a:p>
          <a:p>
            <a:pPr marL="123822" marR="0" lvl="0" indent="-1238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SN-38 more potent than parent compound, irinotecan</a:t>
            </a:r>
          </a:p>
        </p:txBody>
      </p:sp>
      <p:sp>
        <p:nvSpPr>
          <p:cNvPr id="37" name="Freeform 46">
            <a:extLst>
              <a:ext uri="{FF2B5EF4-FFF2-40B4-BE49-F238E27FC236}">
                <a16:creationId xmlns:a16="http://schemas.microsoft.com/office/drawing/2014/main" id="{F50E3464-B5A5-41C4-B9B8-F10F5FC43FB9}"/>
              </a:ext>
            </a:extLst>
          </p:cNvPr>
          <p:cNvSpPr/>
          <p:nvPr/>
        </p:nvSpPr>
        <p:spPr>
          <a:xfrm>
            <a:off x="6096000" y="2683313"/>
            <a:ext cx="1205132" cy="1185309"/>
          </a:xfrm>
          <a:custGeom>
            <a:avLst/>
            <a:gdLst>
              <a:gd name="connsiteX0" fmla="*/ 0 w 1002891"/>
              <a:gd name="connsiteY0" fmla="*/ 0 h 462117"/>
              <a:gd name="connsiteX1" fmla="*/ 0 w 1002891"/>
              <a:gd name="connsiteY1" fmla="*/ 462117 h 462117"/>
              <a:gd name="connsiteX2" fmla="*/ 1002891 w 1002891"/>
              <a:gd name="connsiteY2" fmla="*/ 462117 h 462117"/>
            </a:gdLst>
            <a:ahLst/>
            <a:cxnLst>
              <a:cxn ang="0">
                <a:pos x="connsiteX0" y="connsiteY0"/>
              </a:cxn>
              <a:cxn ang="0">
                <a:pos x="connsiteX1" y="connsiteY1"/>
              </a:cxn>
              <a:cxn ang="0">
                <a:pos x="connsiteX2" y="connsiteY2"/>
              </a:cxn>
            </a:cxnLst>
            <a:rect l="l" t="t" r="r" b="b"/>
            <a:pathLst>
              <a:path w="1002891" h="462117">
                <a:moveTo>
                  <a:pt x="0" y="0"/>
                </a:moveTo>
                <a:lnTo>
                  <a:pt x="0" y="462117"/>
                </a:lnTo>
                <a:lnTo>
                  <a:pt x="1002891" y="462117"/>
                </a:lnTo>
              </a:path>
            </a:pathLst>
          </a:cu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Freeform 27">
            <a:extLst>
              <a:ext uri="{FF2B5EF4-FFF2-40B4-BE49-F238E27FC236}">
                <a16:creationId xmlns:a16="http://schemas.microsoft.com/office/drawing/2014/main" id="{3CD50837-98B5-407B-8C4D-66D86DCB73CB}"/>
              </a:ext>
            </a:extLst>
          </p:cNvPr>
          <p:cNvSpPr/>
          <p:nvPr/>
        </p:nvSpPr>
        <p:spPr>
          <a:xfrm>
            <a:off x="5542088" y="1421430"/>
            <a:ext cx="2514226" cy="1261884"/>
          </a:xfrm>
          <a:custGeom>
            <a:avLst/>
            <a:gdLst>
              <a:gd name="connsiteX0" fmla="*/ 3447 w 2813113"/>
              <a:gd name="connsiteY0" fmla="*/ 3446 h 1078549"/>
              <a:gd name="connsiteX1" fmla="*/ 2813450 w 2813113"/>
              <a:gd name="connsiteY1" fmla="*/ 3446 h 1078549"/>
              <a:gd name="connsiteX2" fmla="*/ 2813450 w 2813113"/>
              <a:gd name="connsiteY2" fmla="*/ 1079547 h 1078549"/>
              <a:gd name="connsiteX3" fmla="*/ 3447 w 2813113"/>
              <a:gd name="connsiteY3" fmla="*/ 1079547 h 1078549"/>
            </a:gdLst>
            <a:ahLst/>
            <a:cxnLst>
              <a:cxn ang="0">
                <a:pos x="connsiteX0" y="connsiteY0"/>
              </a:cxn>
              <a:cxn ang="0">
                <a:pos x="connsiteX1" y="connsiteY1"/>
              </a:cxn>
              <a:cxn ang="0">
                <a:pos x="connsiteX2" y="connsiteY2"/>
              </a:cxn>
              <a:cxn ang="0">
                <a:pos x="connsiteX3" y="connsiteY3"/>
              </a:cxn>
            </a:cxnLst>
            <a:rect l="l" t="t" r="r" b="b"/>
            <a:pathLst>
              <a:path w="2813113" h="1078549">
                <a:moveTo>
                  <a:pt x="3447" y="3446"/>
                </a:moveTo>
                <a:lnTo>
                  <a:pt x="2813450" y="3446"/>
                </a:lnTo>
                <a:lnTo>
                  <a:pt x="2813450" y="1079547"/>
                </a:lnTo>
                <a:lnTo>
                  <a:pt x="3447" y="1079547"/>
                </a:lnTo>
                <a:close/>
              </a:path>
            </a:pathLst>
          </a:custGeom>
          <a:solidFill>
            <a:srgbClr val="E7E6E6">
              <a:alpha val="85490"/>
            </a:srgbClr>
          </a:solidFill>
          <a:ln w="6614" cap="flat">
            <a:noFill/>
            <a:prstDash val="solid"/>
            <a:miter/>
          </a:ln>
        </p:spPr>
        <p:txBody>
          <a:bodyPr wrap="square" lIns="137160" tIns="91440" rIns="182880" bIns="9144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Linker for SN-38</a:t>
            </a:r>
          </a:p>
          <a:p>
            <a:pPr marL="123822" marR="0" lvl="0" indent="-1238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262261"/>
                </a:solidFill>
                <a:effectLst/>
                <a:uLnTx/>
                <a:uFillTx/>
                <a:latin typeface="Arial" panose="020B0604020202020204"/>
                <a:ea typeface="Helvetica" charset="0"/>
                <a:cs typeface="Helvetica" charset="0"/>
              </a:rPr>
              <a:t>Hydrolyzable</a:t>
            </a:r>
            <a:r>
              <a:rPr kumimoji="0" lang="en-US" sz="1400" b="0"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 linker for payload release</a:t>
            </a:r>
          </a:p>
          <a:p>
            <a:pPr marL="123822" marR="0" lvl="0" indent="-1238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62261"/>
                </a:solidFill>
                <a:effectLst/>
                <a:uLnTx/>
                <a:uFillTx/>
                <a:latin typeface="Arial" panose="020B0604020202020204"/>
                <a:ea typeface="Helvetica" charset="0"/>
                <a:cs typeface="Helvetica" charset="0"/>
              </a:rPr>
              <a:t>High </a:t>
            </a:r>
            <a:r>
              <a:rPr kumimoji="0" lang="en-US" sz="1400" b="0" i="0" u="none" strike="noStrike" kern="1200" cap="none" spc="0" normalizeH="0" baseline="0" noProof="0" dirty="0">
                <a:ln>
                  <a:noFill/>
                </a:ln>
                <a:solidFill>
                  <a:prstClr val="black"/>
                </a:solidFill>
                <a:effectLst/>
                <a:uLnTx/>
                <a:uFillTx/>
                <a:latin typeface="Arial" panose="020B0604020202020204"/>
                <a:ea typeface="Helvetica" charset="0"/>
                <a:cs typeface="Helvetica" charset="0"/>
              </a:rPr>
              <a:t>drug-to-antibody ratio (7.6:1)</a:t>
            </a:r>
            <a:r>
              <a:rPr kumimoji="0" lang="en-US" sz="1400" b="0" i="0" u="none" strike="noStrike" kern="1200" cap="none" spc="0" normalizeH="0" baseline="30000" noProof="0" dirty="0">
                <a:ln>
                  <a:noFill/>
                </a:ln>
                <a:solidFill>
                  <a:prstClr val="black"/>
                </a:solidFill>
                <a:effectLst/>
                <a:uLnTx/>
                <a:uFillTx/>
                <a:latin typeface="Arial" panose="020B0604020202020204"/>
                <a:ea typeface="Helvetica" charset="0"/>
                <a:cs typeface="Helvetica" charset="0"/>
              </a:rPr>
              <a:t>6</a:t>
            </a:r>
          </a:p>
        </p:txBody>
      </p:sp>
      <p:sp>
        <p:nvSpPr>
          <p:cNvPr id="3" name="Title 2">
            <a:extLst>
              <a:ext uri="{FF2B5EF4-FFF2-40B4-BE49-F238E27FC236}">
                <a16:creationId xmlns:a16="http://schemas.microsoft.com/office/drawing/2014/main" id="{FC899F39-3E30-71A8-C25E-4C1DFA5E34BF}"/>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Sacituzumab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Govitecan</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(SG) Is a First-in-Class TROP2-Directed ADC</a:t>
            </a:r>
            <a:endParaRPr lang="en-US" dirty="0">
              <a:solidFill>
                <a:schemeClr val="tx1"/>
              </a:solidFill>
            </a:endParaRPr>
          </a:p>
        </p:txBody>
      </p:sp>
      <p:sp>
        <p:nvSpPr>
          <p:cNvPr id="5" name="Footer Placeholder 1">
            <a:extLst>
              <a:ext uri="{FF2B5EF4-FFF2-40B4-BE49-F238E27FC236}">
                <a16:creationId xmlns:a16="http://schemas.microsoft.com/office/drawing/2014/main" id="{8963F49F-73E0-542E-A36F-E092122BC19C}"/>
              </a:ext>
            </a:extLst>
          </p:cNvPr>
          <p:cNvSpPr txBox="1">
            <a:spLocks/>
          </p:cNvSpPr>
          <p:nvPr/>
        </p:nvSpPr>
        <p:spPr>
          <a:xfrm>
            <a:off x="609600" y="6155072"/>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1. </a:t>
            </a:r>
            <a:r>
              <a:rPr kumimoji="0" lang="fr-FR" sz="1000" b="0" i="0"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Vidula</a:t>
            </a: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N, et al. </a:t>
            </a:r>
            <a:r>
              <a:rPr kumimoji="0" lang="fr-FR"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J Clin </a:t>
            </a:r>
            <a:r>
              <a:rPr kumimoji="0" lang="fr-FR"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Oncol</a:t>
            </a:r>
            <a:r>
              <a:rPr kumimoji="0" lang="fr-FR"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t>
            </a: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2017;35(</a:t>
            </a:r>
            <a:r>
              <a:rPr kumimoji="0" lang="fr-FR" sz="1000" b="0" i="0"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suppl</a:t>
            </a: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15):1075; 2. </a:t>
            </a:r>
            <a:r>
              <a:rPr kumimoji="0" lang="fr-FR" sz="1000" b="0" i="0"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Ambrogi</a:t>
            </a: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F, et al. </a:t>
            </a:r>
            <a:r>
              <a:rPr kumimoji="0" lang="fr-FR"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PLoS</a:t>
            </a:r>
            <a:r>
              <a:rPr kumimoji="0" lang="fr-FR"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One. </a:t>
            </a:r>
            <a:r>
              <a:rPr kumimoji="0" lang="fr-FR"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2014;9(5):e96993; 3. </a:t>
            </a:r>
            <a:r>
              <a:rPr kumimoji="0" lang="de-DE"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Goldenberg DM, et al. </a:t>
            </a:r>
            <a:r>
              <a:rPr kumimoji="0" lang="de-DE"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Expert </a:t>
            </a:r>
            <a:r>
              <a:rPr kumimoji="0" lang="de-DE"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Opin</a:t>
            </a:r>
            <a:r>
              <a:rPr kumimoji="0" lang="de-DE"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t>
            </a:r>
            <a:r>
              <a:rPr kumimoji="0" lang="de-DE"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Biol</a:t>
            </a:r>
            <a:r>
              <a:rPr kumimoji="0" lang="de-DE"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t>
            </a:r>
            <a:r>
              <a:rPr kumimoji="0" lang="de-DE"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Ther</a:t>
            </a:r>
            <a:r>
              <a:rPr kumimoji="0" lang="de-DE"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2020;20(8):871-885; 4. </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Nagayama A, et al. </a:t>
            </a:r>
            <a:r>
              <a:rPr kumimoji="0" lang="en-US"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Ther</a:t>
            </a:r>
            <a:r>
              <a:rPr kumimoji="0" lang="en-US"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Adv Med Oncol</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2020;12:1758835920915980; 5. Cardillo TM, et al. </a:t>
            </a:r>
            <a:r>
              <a:rPr kumimoji="0" lang="en-US"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Bioconjug</a:t>
            </a:r>
            <a:r>
              <a:rPr kumimoji="0" lang="en-US"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Chem. </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2015;26(5):919-931; 6. </a:t>
            </a:r>
            <a:r>
              <a:rPr kumimoji="0" lang="de-DE"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Goldenberg DM, et al. </a:t>
            </a:r>
            <a:r>
              <a:rPr kumimoji="0" lang="en-US" sz="1000" b="0" i="1"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Oncotarget</a:t>
            </a:r>
            <a:r>
              <a:rPr kumimoji="0" lang="en-US" sz="1000" b="0" i="1"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2015;6(26):22496-224512</a:t>
            </a:r>
            <a:r>
              <a:rPr lang="de-DE" sz="1000" dirty="0">
                <a:solidFill>
                  <a:srgbClr val="969696"/>
                </a:solidFill>
                <a:latin typeface="+mn-lt"/>
                <a:ea typeface="Helvetica" charset="0"/>
              </a:rPr>
              <a:t>;</a:t>
            </a:r>
            <a:r>
              <a:rPr kumimoji="0" lang="de-DE"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 </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7. FDA Press Release. https://</a:t>
            </a:r>
            <a:r>
              <a:rPr kumimoji="0" lang="en-US" sz="1000" b="0" i="0" u="none" strike="noStrike" kern="1200" cap="none" spc="0" normalizeH="0" baseline="0" noProof="0" dirty="0" err="1">
                <a:ln>
                  <a:noFill/>
                </a:ln>
                <a:solidFill>
                  <a:srgbClr val="969696"/>
                </a:solidFill>
                <a:effectLst/>
                <a:uLnTx/>
                <a:uFillTx/>
                <a:latin typeface="+mn-lt"/>
                <a:ea typeface="Helvetica" charset="0"/>
                <a:cs typeface="Arial" panose="020B0604020202020204" pitchFamily="34" charset="0"/>
              </a:rPr>
              <a:t>www.fda.gov</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/drugs/drug-approvals-and-databases/fda-grants-accelerated-approval-sacituzumab-govitecan-hziy-metastatic-triple-negative-breast-cancer. April 22, 2020. ADC, </a:t>
            </a:r>
            <a:r>
              <a:rPr kumimoji="0" lang="en-US" sz="1000" b="0" i="0" u="none" strike="noStrike" kern="1200" cap="none" spc="0" normalizeH="0" baseline="0" noProof="0" dirty="0">
                <a:ln>
                  <a:noFill/>
                </a:ln>
                <a:solidFill>
                  <a:srgbClr val="969696"/>
                </a:solidFill>
                <a:effectLst/>
                <a:uLnTx/>
                <a:uFillTx/>
                <a:latin typeface="+mn-lt"/>
                <a:ea typeface="+mn-ea"/>
                <a:cs typeface="Arial" panose="020B0604020202020204" pitchFamily="34" charset="0"/>
              </a:rPr>
              <a:t>antibody-drug conjugate; TNBC, triple-negative breast cancer; </a:t>
            </a:r>
            <a:r>
              <a:rPr kumimoji="0" lang="en-US" sz="1000" b="0" i="0" u="none" strike="noStrike" kern="1200" cap="none" spc="0" normalizeH="0" baseline="0" noProof="0" dirty="0">
                <a:ln>
                  <a:noFill/>
                </a:ln>
                <a:solidFill>
                  <a:srgbClr val="969696"/>
                </a:solidFill>
                <a:effectLst/>
                <a:uLnTx/>
                <a:uFillTx/>
                <a:latin typeface="+mn-lt"/>
                <a:ea typeface="Helvetica" charset="0"/>
                <a:cs typeface="Arial" panose="020B0604020202020204" pitchFamily="34" charset="0"/>
              </a:rPr>
              <a:t>TROP2, trophoblast cell surface antigen 2.</a:t>
            </a:r>
          </a:p>
        </p:txBody>
      </p:sp>
    </p:spTree>
    <p:extLst>
      <p:ext uri="{BB962C8B-B14F-4D97-AF65-F5344CB8AC3E}">
        <p14:creationId xmlns:p14="http://schemas.microsoft.com/office/powerpoint/2010/main" val="286995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84636-7838-2C35-429C-1B08449F2947}"/>
              </a:ext>
            </a:extLst>
          </p:cNvPr>
          <p:cNvSpPr>
            <a:spLocks noGrp="1"/>
          </p:cNvSpPr>
          <p:nvPr>
            <p:ph type="title"/>
          </p:nvPr>
        </p:nvSpPr>
        <p:spPr/>
        <p:txBody>
          <a:bodyPr>
            <a:normAutofit fontScale="90000"/>
          </a:bodyPr>
          <a:lstStyle/>
          <a:p>
            <a:r>
              <a:rPr lang="en-GB" dirty="0"/>
              <a:t>ASCENT*: A Phase 3 Confirmatory Study of Sacituzumab </a:t>
            </a:r>
            <a:r>
              <a:rPr lang="en-GB" dirty="0" err="1"/>
              <a:t>Govitecan</a:t>
            </a:r>
            <a:r>
              <a:rPr lang="en-GB" dirty="0"/>
              <a:t> in 2L and Later Metastatic TNBC</a:t>
            </a:r>
            <a:r>
              <a:rPr lang="en-GB" baseline="30000" dirty="0"/>
              <a:t>1-3</a:t>
            </a:r>
            <a:endParaRPr lang="en-US" dirty="0"/>
          </a:p>
        </p:txBody>
      </p:sp>
      <p:sp>
        <p:nvSpPr>
          <p:cNvPr id="3" name="Text Placeholder 2">
            <a:extLst>
              <a:ext uri="{FF2B5EF4-FFF2-40B4-BE49-F238E27FC236}">
                <a16:creationId xmlns:a16="http://schemas.microsoft.com/office/drawing/2014/main" id="{7FFF7AC9-F901-4711-BBA8-C9FBB5D8D8E7}"/>
              </a:ext>
            </a:extLst>
          </p:cNvPr>
          <p:cNvSpPr>
            <a:spLocks noGrp="1"/>
          </p:cNvSpPr>
          <p:nvPr>
            <p:ph type="body" sz="quarter" idx="4294967295"/>
          </p:nvPr>
        </p:nvSpPr>
        <p:spPr>
          <a:xfrm>
            <a:off x="457133" y="5357725"/>
            <a:ext cx="11260138" cy="460375"/>
          </a:xfrm>
        </p:spPr>
        <p:txBody>
          <a:bodyPr>
            <a:normAutofit fontScale="92500"/>
          </a:bodyPr>
          <a:lstStyle/>
          <a:p>
            <a:pPr marL="0" indent="0" algn="l">
              <a:buNone/>
            </a:pPr>
            <a:r>
              <a:rPr lang="en-GB" sz="900" dirty="0">
                <a:solidFill>
                  <a:schemeClr val="tx1"/>
                </a:solidFill>
              </a:rPr>
              <a:t>*ASCENT was an international, Phase 3, multicentre, open-label, randomised trial of patients with unresectable locally advanced or metastatic TNBC (N=529); †Treatment of physician’s choice: </a:t>
            </a:r>
            <a:r>
              <a:rPr lang="en-GB" sz="900" dirty="0" err="1">
                <a:solidFill>
                  <a:schemeClr val="tx1"/>
                </a:solidFill>
              </a:rPr>
              <a:t>eribulin</a:t>
            </a:r>
            <a:r>
              <a:rPr lang="en-GB" sz="900" dirty="0">
                <a:solidFill>
                  <a:schemeClr val="tx1"/>
                </a:solidFill>
              </a:rPr>
              <a:t>, vinorelbine, gemcitabine, or capecitabine; </a:t>
            </a:r>
            <a:r>
              <a:rPr lang="en-GB" sz="900" baseline="30000" dirty="0">
                <a:solidFill>
                  <a:schemeClr val="tx1"/>
                </a:solidFill>
              </a:rPr>
              <a:t>‡</a:t>
            </a:r>
            <a:r>
              <a:rPr lang="en-GB" sz="900" dirty="0" err="1">
                <a:solidFill>
                  <a:schemeClr val="tx1"/>
                </a:solidFill>
              </a:rPr>
              <a:t>PFS</a:t>
            </a:r>
            <a:r>
              <a:rPr lang="en-GB" sz="900" dirty="0">
                <a:solidFill>
                  <a:schemeClr val="tx1"/>
                </a:solidFill>
              </a:rPr>
              <a:t> measured by an independent centralised and blinded group of radiology experts who assessed tumour response using </a:t>
            </a:r>
            <a:r>
              <a:rPr lang="en-GB" sz="900" dirty="0" err="1">
                <a:solidFill>
                  <a:schemeClr val="tx1"/>
                </a:solidFill>
              </a:rPr>
              <a:t>RECIST</a:t>
            </a:r>
            <a:r>
              <a:rPr lang="en-GB" sz="900" dirty="0">
                <a:solidFill>
                  <a:schemeClr val="tx1"/>
                </a:solidFill>
              </a:rPr>
              <a:t> 1.1 criteria in patients without brain metastasis; §The full population or intention-to-treat population includes all randomised patients (with and without brain metastases).</a:t>
            </a:r>
          </a:p>
        </p:txBody>
      </p:sp>
      <p:sp>
        <p:nvSpPr>
          <p:cNvPr id="7" name="Rounded Rectangle 12">
            <a:extLst>
              <a:ext uri="{FF2B5EF4-FFF2-40B4-BE49-F238E27FC236}">
                <a16:creationId xmlns:a16="http://schemas.microsoft.com/office/drawing/2014/main" id="{B086743B-12DE-4724-8B35-DF8BCCA28BEC}"/>
              </a:ext>
            </a:extLst>
          </p:cNvPr>
          <p:cNvSpPr/>
          <p:nvPr/>
        </p:nvSpPr>
        <p:spPr>
          <a:xfrm rot="10800000">
            <a:off x="7679034" y="2250887"/>
            <a:ext cx="217863" cy="1264184"/>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12700" cap="flat" cmpd="sng" algn="ctr">
            <a:solidFill>
              <a:schemeClr val="tx2"/>
            </a:solidFill>
            <a:prstDash val="solid"/>
            <a:headEnd type="none" w="med" len="med"/>
            <a:tailEnd type="none" w="med" len="med"/>
          </a:ln>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Trebuchet MS" panose="020B0703020202090204" pitchFamily="34" charset="0"/>
              <a:ea typeface="+mn-ea"/>
              <a:cs typeface="Arial" panose="020B0604020202020204" pitchFamily="34" charset="0"/>
            </a:endParaRPr>
          </a:p>
        </p:txBody>
      </p:sp>
      <p:sp>
        <p:nvSpPr>
          <p:cNvPr id="8" name="Rounded Rectangle 12">
            <a:extLst>
              <a:ext uri="{FF2B5EF4-FFF2-40B4-BE49-F238E27FC236}">
                <a16:creationId xmlns:a16="http://schemas.microsoft.com/office/drawing/2014/main" id="{C4224B6E-F0AA-4E8C-B11F-82C8A1D498B7}"/>
              </a:ext>
            </a:extLst>
          </p:cNvPr>
          <p:cNvSpPr/>
          <p:nvPr/>
        </p:nvSpPr>
        <p:spPr>
          <a:xfrm>
            <a:off x="3787690" y="2250887"/>
            <a:ext cx="673215" cy="1264184"/>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12700" cap="flat" cmpd="sng" algn="ctr">
            <a:solidFill>
              <a:schemeClr val="tx2"/>
            </a:solidFill>
            <a:prstDash val="solid"/>
            <a:headEnd type="triangle" w="med" len="med"/>
            <a:tailEnd type="triangle" w="med" len="med"/>
          </a:ln>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Trebuchet MS" panose="020B070302020209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3ECD5D0E-D51C-45D1-80F2-5F79BCFBD142}"/>
              </a:ext>
            </a:extLst>
          </p:cNvPr>
          <p:cNvCxnSpPr>
            <a:cxnSpLocks/>
          </p:cNvCxnSpPr>
          <p:nvPr/>
        </p:nvCxnSpPr>
        <p:spPr>
          <a:xfrm flipH="1">
            <a:off x="3203545" y="2863605"/>
            <a:ext cx="584145" cy="0"/>
          </a:xfrm>
          <a:prstGeom prst="line">
            <a:avLst/>
          </a:prstGeom>
          <a:noFill/>
          <a:ln w="12700" cap="flat" cmpd="sng" algn="ctr">
            <a:solidFill>
              <a:schemeClr val="tx2"/>
            </a:solidFill>
            <a:prstDash val="solid"/>
          </a:ln>
        </p:spPr>
      </p:cxnSp>
      <p:cxnSp>
        <p:nvCxnSpPr>
          <p:cNvPr id="10" name="Straight Connector 9">
            <a:extLst>
              <a:ext uri="{FF2B5EF4-FFF2-40B4-BE49-F238E27FC236}">
                <a16:creationId xmlns:a16="http://schemas.microsoft.com/office/drawing/2014/main" id="{635A041C-883E-4FFD-BEF6-63CBE54B801C}"/>
              </a:ext>
            </a:extLst>
          </p:cNvPr>
          <p:cNvCxnSpPr>
            <a:cxnSpLocks/>
          </p:cNvCxnSpPr>
          <p:nvPr/>
        </p:nvCxnSpPr>
        <p:spPr>
          <a:xfrm>
            <a:off x="8293639" y="2896795"/>
            <a:ext cx="1350887" cy="0"/>
          </a:xfrm>
          <a:prstGeom prst="line">
            <a:avLst/>
          </a:prstGeom>
          <a:noFill/>
          <a:ln w="12700" cap="flat" cmpd="sng" algn="ctr">
            <a:solidFill>
              <a:schemeClr val="tx2"/>
            </a:solidFill>
            <a:prstDash val="solid"/>
            <a:headEnd type="none" w="med" len="med"/>
            <a:tailEnd type="triangle" w="med" len="med"/>
          </a:ln>
        </p:spPr>
      </p:cxnSp>
      <p:sp>
        <p:nvSpPr>
          <p:cNvPr id="11" name="Rectangle: Rounded Corners 21">
            <a:extLst>
              <a:ext uri="{FF2B5EF4-FFF2-40B4-BE49-F238E27FC236}">
                <a16:creationId xmlns:a16="http://schemas.microsoft.com/office/drawing/2014/main" id="{FC36FDAE-1424-4CEF-ADD3-689C7A10796A}"/>
              </a:ext>
            </a:extLst>
          </p:cNvPr>
          <p:cNvSpPr/>
          <p:nvPr/>
        </p:nvSpPr>
        <p:spPr>
          <a:xfrm>
            <a:off x="252654" y="1703300"/>
            <a:ext cx="2950889" cy="2626975"/>
          </a:xfrm>
          <a:prstGeom prst="roundRect">
            <a:avLst>
              <a:gd name="adj" fmla="val 6581"/>
            </a:avLst>
          </a:prstGeom>
          <a:solidFill>
            <a:schemeClr val="bg1">
              <a:lumMod val="95000"/>
            </a:schemeClr>
          </a:solidFill>
          <a:ln w="12700" cap="flat" cmpd="sng" algn="ctr">
            <a:noFill/>
            <a:prstDash val="solid"/>
          </a:ln>
          <a:effectLst/>
        </p:spPr>
        <p:txBody>
          <a:bodyPr wrap="square" lIns="180000" tIns="144000" rIns="180000" bIns="0" rtlCol="0" anchor="t" anchorCtr="0">
            <a:spAutoFit/>
          </a:bodyPr>
          <a:lstStyle/>
          <a:p>
            <a:pPr marL="0" marR="0" lvl="0" indent="0" algn="l" defTabSz="1219140" rtl="0" eaLnBrk="1" fontAlgn="auto" latinLnBrk="0" hangingPunct="1">
              <a:lnSpc>
                <a:spcPct val="95000"/>
              </a:lnSpc>
              <a:spcBef>
                <a:spcPts val="600"/>
              </a:spcBef>
              <a:spcAft>
                <a:spcPts val="0"/>
              </a:spcAft>
              <a:buClrTx/>
              <a:buSzTx/>
              <a:buFontTx/>
              <a:buNone/>
              <a:tabLst/>
              <a:defRPr/>
            </a:pPr>
            <a:r>
              <a:rPr kumimoji="0" lang="en-GB" sz="1600" b="1"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rPr>
              <a:t>Metastatic TNBC</a:t>
            </a:r>
          </a:p>
          <a:p>
            <a:pPr marL="228594" marR="0" lvl="0" indent="-228594" algn="l" defTabSz="1219140" rtl="0" eaLnBrk="1" fontAlgn="auto" latinLnBrk="0" hangingPunct="1">
              <a:lnSpc>
                <a:spcPct val="95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rPr>
              <a:t>≥2 chemotherapies, o</a:t>
            </a:r>
            <a:r>
              <a:rPr kumimoji="0" lang="en-GB" sz="1400" b="0"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sym typeface="Symbol" panose="05050102010706020507" pitchFamily="18" charset="2"/>
              </a:rPr>
              <a:t>ne of which could be in neo/adjuvant setting provided progression occurred within a 12-month period</a:t>
            </a:r>
          </a:p>
          <a:p>
            <a:pPr marL="228594" marR="0" lvl="0" indent="-228594" algn="l" defTabSz="1219140" rtl="0" eaLnBrk="1" fontAlgn="auto" latinLnBrk="0" hangingPunct="1">
              <a:lnSpc>
                <a:spcPct val="95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sym typeface="Symbol" panose="05050102010706020507" pitchFamily="18" charset="2"/>
              </a:rPr>
              <a:t>Patients with stable brain metastasis were allowed</a:t>
            </a:r>
          </a:p>
          <a:p>
            <a:pPr marL="0" marR="0" lvl="0" indent="0" algn="l" defTabSz="1219140" rtl="0" eaLnBrk="1" fontAlgn="auto" latinLnBrk="0" hangingPunct="1">
              <a:lnSpc>
                <a:spcPct val="95000"/>
              </a:lnSpc>
              <a:spcBef>
                <a:spcPts val="600"/>
              </a:spcBef>
              <a:spcAft>
                <a:spcPts val="0"/>
              </a:spcAft>
              <a:buClrTx/>
              <a:buSzTx/>
              <a:buFontTx/>
              <a:buNone/>
              <a:tabLst/>
              <a:defRPr/>
            </a:pPr>
            <a:r>
              <a:rPr kumimoji="0" lang="en-GB" sz="1400" b="0"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sym typeface="Symbol" panose="05050102010706020507" pitchFamily="18" charset="2"/>
              </a:rPr>
              <a:t>(N=529)</a:t>
            </a:r>
            <a:endParaRPr kumimoji="0" lang="en-GB" sz="1400" b="0" i="0" u="none" strike="noStrike" kern="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endParaRPr>
          </a:p>
        </p:txBody>
      </p:sp>
      <p:sp>
        <p:nvSpPr>
          <p:cNvPr id="12" name="Rectangle: Rounded Corners 22">
            <a:extLst>
              <a:ext uri="{FF2B5EF4-FFF2-40B4-BE49-F238E27FC236}">
                <a16:creationId xmlns:a16="http://schemas.microsoft.com/office/drawing/2014/main" id="{895D2568-C48A-43C6-B751-73C9DF5C17F3}"/>
              </a:ext>
            </a:extLst>
          </p:cNvPr>
          <p:cNvSpPr/>
          <p:nvPr/>
        </p:nvSpPr>
        <p:spPr>
          <a:xfrm>
            <a:off x="4460285" y="1703300"/>
            <a:ext cx="3253835" cy="1134891"/>
          </a:xfrm>
          <a:prstGeom prst="roundRect">
            <a:avLst/>
          </a:prstGeom>
          <a:solidFill>
            <a:schemeClr val="accent6"/>
          </a:solidFill>
          <a:ln w="25400" cap="flat" cmpd="sng" algn="ctr">
            <a:noFill/>
            <a:prstDash val="solid"/>
          </a:ln>
          <a:effectLst/>
        </p:spPr>
        <p:txBody>
          <a:bodyPr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rebuchet MS" panose="020B0703020202090204" pitchFamily="34" charset="0"/>
                <a:ea typeface="+mn-ea"/>
                <a:cs typeface="Arial" panose="020B0604020202020204" pitchFamily="34" charset="0"/>
              </a:rPr>
              <a:t>Sacituzumab govitecan </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10 mg/kg IV</a:t>
            </a:r>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600" kern="0" dirty="0">
                <a:solidFill>
                  <a:srgbClr val="FFFFFF"/>
                </a:solidFill>
                <a:latin typeface="Trebuchet MS" panose="020B0703020202090204" pitchFamily="34" charset="0"/>
                <a:cs typeface="Arial" panose="020B0604020202020204" pitchFamily="34" charset="0"/>
              </a:rPr>
              <a:t>D</a:t>
            </a:r>
            <a:r>
              <a:rPr kumimoji="0" lang="en-GB" sz="1600" b="0" i="0" u="none" strike="noStrike" kern="0" cap="none" spc="0" normalizeH="0" baseline="0" noProof="0" dirty="0" err="1">
                <a:ln>
                  <a:noFill/>
                </a:ln>
                <a:solidFill>
                  <a:srgbClr val="FFFFFF"/>
                </a:solidFill>
                <a:effectLst/>
                <a:uLnTx/>
                <a:uFillTx/>
                <a:latin typeface="Trebuchet MS" panose="020B0703020202090204" pitchFamily="34" charset="0"/>
                <a:ea typeface="+mn-ea"/>
                <a:cs typeface="Arial" panose="020B0604020202020204" pitchFamily="34" charset="0"/>
              </a:rPr>
              <a:t>ays</a:t>
            </a:r>
            <a:r>
              <a:rPr kumimoji="0" lang="en-GB" sz="16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 1 and 8, every 21 days</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(n=267)</a:t>
            </a:r>
          </a:p>
        </p:txBody>
      </p:sp>
      <p:sp>
        <p:nvSpPr>
          <p:cNvPr id="13" name="Rectangle: Rounded Corners 23">
            <a:extLst>
              <a:ext uri="{FF2B5EF4-FFF2-40B4-BE49-F238E27FC236}">
                <a16:creationId xmlns:a16="http://schemas.microsoft.com/office/drawing/2014/main" id="{328CB46E-D6D4-46FE-9F78-9B87AE76B4CD}"/>
              </a:ext>
            </a:extLst>
          </p:cNvPr>
          <p:cNvSpPr/>
          <p:nvPr/>
        </p:nvSpPr>
        <p:spPr>
          <a:xfrm>
            <a:off x="4460285" y="2972198"/>
            <a:ext cx="3253835" cy="1093073"/>
          </a:xfrm>
          <a:prstGeom prst="roundRect">
            <a:avLst/>
          </a:prstGeom>
          <a:solidFill>
            <a:schemeClr val="tx2"/>
          </a:solidFill>
          <a:ln w="25400" cap="flat" cmpd="sng" algn="ctr">
            <a:noFill/>
            <a:prstDash val="solid"/>
          </a:ln>
          <a:effectLst/>
        </p:spPr>
        <p:txBody>
          <a:bodyPr lIns="45720" rIns="45720" rtlCol="0" anchor="ctr" anchorCtr="0"/>
          <a:lstStyle/>
          <a:p>
            <a:pPr marL="0" marR="0" lvl="0" indent="0" algn="ctr" defTabSz="1219140" rtl="0" eaLnBrk="1" fontAlgn="auto" latinLnBrk="0" hangingPunct="1">
              <a:lnSpc>
                <a:spcPct val="90000"/>
              </a:lnSpc>
              <a:spcBef>
                <a:spcPts val="40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Treatment of </a:t>
            </a:r>
            <a:br>
              <a:rPr kumimoji="0" lang="en-GB" sz="16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br>
            <a:r>
              <a:rPr kumimoji="0" lang="en-GB" sz="16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physician’s choice† </a:t>
            </a:r>
            <a:r>
              <a:rPr kumimoji="0" lang="en-GB" sz="1200" b="0" i="0" u="none" strike="noStrike" kern="0" cap="none" spc="0" normalizeH="0" baseline="0" noProof="0" dirty="0">
                <a:ln>
                  <a:noFill/>
                </a:ln>
                <a:solidFill>
                  <a:srgbClr val="FFFFFF"/>
                </a:solidFill>
                <a:effectLst/>
                <a:uLnTx/>
                <a:uFillTx/>
                <a:latin typeface="Trebuchet MS" panose="020B0703020202090204" pitchFamily="34" charset="0"/>
                <a:ea typeface="+mn-ea"/>
                <a:cs typeface="Arial" panose="020B0604020202020204" pitchFamily="34" charset="0"/>
              </a:rPr>
              <a:t>(n=262) </a:t>
            </a:r>
          </a:p>
        </p:txBody>
      </p:sp>
      <p:sp>
        <p:nvSpPr>
          <p:cNvPr id="14" name="AutoShape 26">
            <a:extLst>
              <a:ext uri="{FF2B5EF4-FFF2-40B4-BE49-F238E27FC236}">
                <a16:creationId xmlns:a16="http://schemas.microsoft.com/office/drawing/2014/main" id="{9D1D83C1-AC1E-44A1-87C8-3864C40B16E5}"/>
              </a:ext>
            </a:extLst>
          </p:cNvPr>
          <p:cNvSpPr>
            <a:spLocks noChangeArrowheads="1"/>
          </p:cNvSpPr>
          <p:nvPr/>
        </p:nvSpPr>
        <p:spPr bwMode="auto">
          <a:xfrm>
            <a:off x="9644527" y="1816960"/>
            <a:ext cx="1993455" cy="2123073"/>
          </a:xfrm>
          <a:prstGeom prst="roundRect">
            <a:avLst>
              <a:gd name="adj" fmla="val 9954"/>
            </a:avLst>
          </a:prstGeom>
          <a:solidFill>
            <a:schemeClr val="bg1">
              <a:lumMod val="85000"/>
            </a:schemeClr>
          </a:solidFill>
          <a:ln>
            <a:noFill/>
          </a:ln>
          <a:effectLst/>
          <a:scene3d>
            <a:camera prst="orthographicFront">
              <a:rot lat="0" lon="0" rev="0"/>
            </a:camera>
            <a:lightRig rig="threePt" dir="t">
              <a:rot lat="0" lon="0" rev="1200000"/>
            </a:lightRig>
          </a:scene3d>
          <a:sp3d/>
        </p:spPr>
        <p:txBody>
          <a:bodyPr lIns="96000" tIns="96000" rIns="96000" bIns="96000" anchor="t" anchorCtr="0">
            <a:spAutoFit/>
          </a:bodyPr>
          <a:lstStyle>
            <a:lvl1pPr eaLnBrk="0" hangingPunct="0">
              <a:defRPr kumimoji="1" sz="1200">
                <a:solidFill>
                  <a:schemeClr val="tx1"/>
                </a:solidFill>
                <a:latin typeface="Arial" pitchFamily="34" charset="0"/>
                <a:ea typeface="HGP創英角ｺﾞｼｯｸUB"/>
                <a:cs typeface="HGP創英角ｺﾞｼｯｸUB"/>
              </a:defRPr>
            </a:lvl1pPr>
            <a:lvl2pPr marL="742950" indent="-285750" eaLnBrk="0" hangingPunct="0">
              <a:defRPr kumimoji="1" sz="1200">
                <a:solidFill>
                  <a:schemeClr val="tx1"/>
                </a:solidFill>
                <a:latin typeface="Arial" pitchFamily="34" charset="0"/>
                <a:ea typeface="HGP創英角ｺﾞｼｯｸUB"/>
                <a:cs typeface="HGP創英角ｺﾞｼｯｸUB"/>
              </a:defRPr>
            </a:lvl2pPr>
            <a:lvl3pPr marL="1143000" indent="-228600" eaLnBrk="0" hangingPunct="0">
              <a:defRPr kumimoji="1" sz="1200">
                <a:solidFill>
                  <a:schemeClr val="tx1"/>
                </a:solidFill>
                <a:latin typeface="Arial" pitchFamily="34" charset="0"/>
                <a:ea typeface="HGP創英角ｺﾞｼｯｸUB"/>
                <a:cs typeface="HGP創英角ｺﾞｼｯｸUB"/>
              </a:defRPr>
            </a:lvl3pPr>
            <a:lvl4pPr marL="1600200" indent="-228600" eaLnBrk="0" hangingPunct="0">
              <a:defRPr kumimoji="1" sz="1200">
                <a:solidFill>
                  <a:schemeClr val="tx1"/>
                </a:solidFill>
                <a:latin typeface="Arial" pitchFamily="34" charset="0"/>
                <a:ea typeface="HGP創英角ｺﾞｼｯｸUB"/>
                <a:cs typeface="HGP創英角ｺﾞｼｯｸUB"/>
              </a:defRPr>
            </a:lvl4pPr>
            <a:lvl5pPr marL="2057400" indent="-228600" eaLnBrk="0" hangingPunct="0">
              <a:defRPr kumimoji="1" sz="1200">
                <a:solidFill>
                  <a:schemeClr val="tx1"/>
                </a:solidFill>
                <a:latin typeface="Arial" pitchFamily="34" charset="0"/>
                <a:ea typeface="HGP創英角ｺﾞｼｯｸUB"/>
                <a:cs typeface="HGP創英角ｺﾞｼｯｸUB"/>
              </a:defRPr>
            </a:lvl5pPr>
            <a:lvl6pPr marL="25146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6pPr>
            <a:lvl7pPr marL="29718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7pPr>
            <a:lvl8pPr marL="34290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8pPr>
            <a:lvl9pPr marL="38862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9pPr>
          </a:lstStyle>
          <a:p>
            <a:pPr marL="285744" marR="0" lvl="0" indent="-234945" algn="l" defTabSz="914377" rtl="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rPr>
              <a:t>Endpoints</a:t>
            </a:r>
            <a:endPar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endParaRPr>
          </a:p>
          <a:p>
            <a:pPr marL="285744" marR="0" lvl="0" indent="-234945" algn="l" defTabSz="914377" rtl="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rPr>
              <a:t>Primary </a:t>
            </a:r>
          </a:p>
          <a:p>
            <a:pPr marL="342891" marR="0" lvl="0" indent="-23494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rPr>
              <a:t>PFS</a:t>
            </a:r>
            <a:r>
              <a:rPr kumimoji="0" lang="en-GB" altLang="en-US" sz="1400" b="0" i="0" u="none" strike="noStrike" kern="0" cap="none" spc="0" normalizeH="0" baseline="3000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rPr>
              <a:t>‡</a:t>
            </a:r>
          </a:p>
          <a:p>
            <a:pPr marL="285744" marR="0" lvl="0" indent="-234945" algn="l" defTabSz="914377" rtl="0" eaLnBrk="1" fontAlgn="auto" latinLnBrk="0" hangingPunct="1">
              <a:lnSpc>
                <a:spcPct val="100000"/>
              </a:lnSpc>
              <a:spcBef>
                <a:spcPts val="600"/>
              </a:spcBef>
              <a:spcAft>
                <a:spcPts val="0"/>
              </a:spcAft>
              <a:buClrTx/>
              <a:buSzTx/>
              <a:buFontTx/>
              <a:buNone/>
              <a:tabLst/>
              <a:defRPr/>
            </a:pP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MS PGothic" pitchFamily="50" charset="-128"/>
                <a:cs typeface="Arial" panose="020B0604020202020204" pitchFamily="34" charset="0"/>
              </a:rPr>
              <a:t>Secondary </a:t>
            </a:r>
            <a:endPar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HGP創英角ｺﾞｼｯｸUB"/>
              <a:cs typeface="Arial" panose="020B0604020202020204" pitchFamily="34" charset="0"/>
            </a:endParaRPr>
          </a:p>
          <a:p>
            <a:pPr marL="342891" lvl="0" indent="-234945" defTabSz="914377" eaLnBrk="1" hangingPunct="1">
              <a:buFont typeface="Arial" panose="020B0604020202020204" pitchFamily="34" charset="0"/>
              <a:buChar char="•"/>
              <a:defRPr/>
            </a:pP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HGP創英角ｺﾞｼｯｸUB"/>
                <a:cs typeface="Arial" panose="020B0604020202020204" pitchFamily="34" charset="0"/>
              </a:rPr>
              <a:t>PFS for the ITT population</a:t>
            </a:r>
            <a:r>
              <a:rPr lang="en-GB" sz="1400" baseline="30000" dirty="0">
                <a:solidFill>
                  <a:srgbClr val="54565B"/>
                </a:solidFill>
                <a:latin typeface="Trebuchet MS" panose="020B0703020202090204" pitchFamily="34" charset="0"/>
                <a:ea typeface="MS Mincho" panose="02020609040205080304" pitchFamily="49" charset="-128"/>
                <a:cs typeface="Arial" panose="020B0604020202020204" pitchFamily="34" charset="0"/>
              </a:rPr>
              <a:t>§</a:t>
            </a: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HGP創英角ｺﾞｼｯｸUB"/>
                <a:cs typeface="Arial" panose="020B0604020202020204" pitchFamily="34" charset="0"/>
              </a:rPr>
              <a:t>,</a:t>
            </a:r>
            <a:r>
              <a:rPr kumimoji="1" lang="en-GB" sz="1400" b="0" i="0" u="none" strike="noStrike" kern="1200" cap="none" spc="0" normalizeH="0" baseline="30000" noProof="0" dirty="0">
                <a:ln>
                  <a:noFill/>
                </a:ln>
                <a:solidFill>
                  <a:srgbClr val="54565B"/>
                </a:solidFill>
                <a:effectLst/>
                <a:uLnTx/>
                <a:uFillTx/>
                <a:latin typeface="Trebuchet MS" panose="020B0703020202090204" pitchFamily="34" charset="0"/>
                <a:ea typeface="MS Mincho" panose="02020609040205080304" pitchFamily="49" charset="-128"/>
                <a:cs typeface="Arial" panose="020B0604020202020204" pitchFamily="34" charset="0"/>
              </a:rPr>
              <a:t> </a:t>
            </a:r>
            <a:r>
              <a:rPr kumimoji="0" lang="en-GB" altLang="en-US" sz="1400" b="0" i="0" u="none" strike="noStrike" kern="0" cap="none" spc="0" normalizeH="0" baseline="0" noProof="0" dirty="0">
                <a:ln>
                  <a:noFill/>
                </a:ln>
                <a:solidFill>
                  <a:srgbClr val="54565B"/>
                </a:solidFill>
                <a:effectLst/>
                <a:uLnTx/>
                <a:uFillTx/>
                <a:latin typeface="Trebuchet MS" panose="020B0703020202090204" pitchFamily="34" charset="0"/>
                <a:ea typeface="HGP創英角ｺﾞｼｯｸUB"/>
                <a:cs typeface="Arial" panose="020B0604020202020204" pitchFamily="34" charset="0"/>
              </a:rPr>
              <a:t>OS, ORR, DOR, TTR, QoL, safety</a:t>
            </a:r>
          </a:p>
        </p:txBody>
      </p:sp>
      <p:sp>
        <p:nvSpPr>
          <p:cNvPr id="15" name="TextBox 14">
            <a:extLst>
              <a:ext uri="{FF2B5EF4-FFF2-40B4-BE49-F238E27FC236}">
                <a16:creationId xmlns:a16="http://schemas.microsoft.com/office/drawing/2014/main" id="{020A48F3-B03E-4D5F-8116-B585E1F9501A}"/>
              </a:ext>
            </a:extLst>
          </p:cNvPr>
          <p:cNvSpPr txBox="1"/>
          <p:nvPr/>
        </p:nvSpPr>
        <p:spPr>
          <a:xfrm>
            <a:off x="578639" y="4889956"/>
            <a:ext cx="1298124" cy="18466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4565B"/>
                </a:solidFill>
                <a:effectLst/>
                <a:uLnTx/>
                <a:uFillTx/>
                <a:latin typeface="Trebuchet MS" panose="020B0703020202090204" pitchFamily="34" charset="0"/>
                <a:ea typeface="+mn-ea"/>
                <a:cs typeface="Arial" panose="020B0604020202020204" pitchFamily="34" charset="0"/>
              </a:rPr>
              <a:t>NCT02574455</a:t>
            </a:r>
          </a:p>
        </p:txBody>
      </p:sp>
      <p:sp>
        <p:nvSpPr>
          <p:cNvPr id="16" name="Rectangle 15">
            <a:extLst>
              <a:ext uri="{FF2B5EF4-FFF2-40B4-BE49-F238E27FC236}">
                <a16:creationId xmlns:a16="http://schemas.microsoft.com/office/drawing/2014/main" id="{8781D8EF-7350-488C-BCA5-8E31DB6B8778}"/>
              </a:ext>
            </a:extLst>
          </p:cNvPr>
          <p:cNvSpPr/>
          <p:nvPr/>
        </p:nvSpPr>
        <p:spPr>
          <a:xfrm>
            <a:off x="3906512" y="4169337"/>
            <a:ext cx="4388993" cy="841128"/>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54565B"/>
                </a:solidFill>
                <a:effectLst/>
                <a:uLnTx/>
                <a:uFillTx/>
                <a:latin typeface="Trebuchet MS" panose="020B0703020202090204" pitchFamily="34" charset="0"/>
                <a:ea typeface="+mn-ea"/>
                <a:cs typeface="+mn-cs"/>
              </a:rPr>
              <a:t>Stratification factors</a:t>
            </a:r>
          </a:p>
          <a:p>
            <a:pPr marL="179996" marR="0" lvl="0" indent="-179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33" b="0" i="0" u="none" strike="noStrike" kern="1200" cap="none" spc="0" normalizeH="0" baseline="0" noProof="0" dirty="0">
                <a:ln>
                  <a:noFill/>
                </a:ln>
                <a:solidFill>
                  <a:srgbClr val="54565B"/>
                </a:solidFill>
                <a:effectLst/>
                <a:uLnTx/>
                <a:uFillTx/>
                <a:latin typeface="Trebuchet MS" panose="020B0703020202090204" pitchFamily="34" charset="0"/>
                <a:ea typeface="+mn-ea"/>
                <a:cs typeface="+mn-cs"/>
              </a:rPr>
              <a:t>Number of prior chemotherapies (2 or 3 vs &gt;3)</a:t>
            </a:r>
          </a:p>
          <a:p>
            <a:pPr marL="179996" marR="0" lvl="0" indent="-179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33" b="0" i="0" u="none" strike="noStrike" kern="1200" cap="none" spc="0" normalizeH="0" baseline="0" noProof="0" dirty="0">
                <a:ln>
                  <a:noFill/>
                </a:ln>
                <a:solidFill>
                  <a:srgbClr val="54565B"/>
                </a:solidFill>
                <a:effectLst/>
                <a:uLnTx/>
                <a:uFillTx/>
                <a:latin typeface="Trebuchet MS" panose="020B0703020202090204" pitchFamily="34" charset="0"/>
                <a:ea typeface="+mn-ea"/>
                <a:cs typeface="+mn-cs"/>
              </a:rPr>
              <a:t>Geographic region (North America vs Europe)</a:t>
            </a:r>
          </a:p>
          <a:p>
            <a:pPr marL="179996" marR="0" lvl="0" indent="-17999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33" b="0" i="0" u="none" strike="noStrike" kern="1200" cap="none" spc="0" normalizeH="0" baseline="0" noProof="0" dirty="0">
                <a:ln>
                  <a:noFill/>
                </a:ln>
                <a:solidFill>
                  <a:srgbClr val="54565B"/>
                </a:solidFill>
                <a:effectLst/>
                <a:uLnTx/>
                <a:uFillTx/>
                <a:latin typeface="Trebuchet MS" panose="020B0703020202090204" pitchFamily="34" charset="0"/>
                <a:ea typeface="+mn-ea"/>
                <a:cs typeface="+mn-cs"/>
              </a:rPr>
              <a:t>Presence/absence of known brain metastases (Yes/No)</a:t>
            </a:r>
          </a:p>
        </p:txBody>
      </p:sp>
      <p:sp>
        <p:nvSpPr>
          <p:cNvPr id="17" name="Rounded Rectangle 24">
            <a:extLst>
              <a:ext uri="{FF2B5EF4-FFF2-40B4-BE49-F238E27FC236}">
                <a16:creationId xmlns:a16="http://schemas.microsoft.com/office/drawing/2014/main" id="{B19D84A1-979E-4944-9707-7B5EC698BA9C}"/>
              </a:ext>
            </a:extLst>
          </p:cNvPr>
          <p:cNvSpPr/>
          <p:nvPr/>
        </p:nvSpPr>
        <p:spPr>
          <a:xfrm>
            <a:off x="8087613" y="2186184"/>
            <a:ext cx="1362587" cy="1421221"/>
          </a:xfrm>
          <a:prstGeom prst="roundRect">
            <a:avLst>
              <a:gd name="adj" fmla="val 12302"/>
            </a:avLst>
          </a:prstGeom>
          <a:solidFill>
            <a:schemeClr val="bg1">
              <a:lumMod val="85000"/>
            </a:schemeClr>
          </a:solidFill>
          <a:ln w="19050">
            <a:noFill/>
          </a:ln>
          <a:effectLst/>
        </p:spPr>
        <p:txBody>
          <a:bodyPr wrap="square" lIns="91440" anchor="ctr" anchorCtr="0">
            <a:noAutofit/>
          </a:bodyPr>
          <a:lstStyle/>
          <a:p>
            <a:pPr marL="0" marR="0" lvl="0" indent="0" algn="ctr" defTabSz="914377" rtl="0" eaLnBrk="1" fontAlgn="auto" latinLnBrk="0" hangingPunct="1">
              <a:lnSpc>
                <a:spcPct val="100000"/>
              </a:lnSpc>
              <a:spcBef>
                <a:spcPts val="600"/>
              </a:spcBef>
              <a:spcAft>
                <a:spcPts val="300"/>
              </a:spcAft>
              <a:buClr>
                <a:srgbClr val="4CACA8"/>
              </a:buClr>
              <a:buSzTx/>
              <a:buFontTx/>
              <a:buNone/>
              <a:tabLst/>
              <a:defRPr/>
            </a:pPr>
            <a:r>
              <a:rPr kumimoji="0" lang="en-GB" altLang="en-US" sz="1100" b="1" i="0" u="none" strike="noStrike" kern="1200" cap="none" spc="0" normalizeH="0" baseline="0" noProof="0">
                <a:ln>
                  <a:noFill/>
                </a:ln>
                <a:solidFill>
                  <a:srgbClr val="54565B"/>
                </a:solidFill>
                <a:effectLst/>
                <a:uLnTx/>
                <a:uFillTx/>
                <a:latin typeface="Trebuchet MS" panose="020B0703020202090204" pitchFamily="34" charset="0"/>
                <a:ea typeface="+mn-ea"/>
                <a:cs typeface="+mn-cs"/>
              </a:rPr>
              <a:t>Continue treatment until progression or unacceptable toxicity</a:t>
            </a:r>
            <a:endParaRPr kumimoji="0" lang="en-GB" altLang="en-US" sz="1051" b="1" i="0" u="none" strike="noStrike" kern="1200" cap="none" spc="0" normalizeH="0" baseline="0" noProof="0">
              <a:ln>
                <a:noFill/>
              </a:ln>
              <a:solidFill>
                <a:srgbClr val="54565B"/>
              </a:solidFill>
              <a:effectLst/>
              <a:uLnTx/>
              <a:uFillTx/>
              <a:latin typeface="Trebuchet MS" panose="020B0703020202090204" pitchFamily="34" charset="0"/>
              <a:ea typeface="+mn-ea"/>
              <a:cs typeface="+mn-cs"/>
            </a:endParaRPr>
          </a:p>
        </p:txBody>
      </p:sp>
      <p:cxnSp>
        <p:nvCxnSpPr>
          <p:cNvPr id="18" name="Straight Connector 17">
            <a:extLst>
              <a:ext uri="{FF2B5EF4-FFF2-40B4-BE49-F238E27FC236}">
                <a16:creationId xmlns:a16="http://schemas.microsoft.com/office/drawing/2014/main" id="{342F4423-AE73-4C37-B4FA-FCCBD5C37263}"/>
              </a:ext>
            </a:extLst>
          </p:cNvPr>
          <p:cNvCxnSpPr>
            <a:cxnSpLocks/>
          </p:cNvCxnSpPr>
          <p:nvPr/>
        </p:nvCxnSpPr>
        <p:spPr>
          <a:xfrm>
            <a:off x="7904563" y="2896795"/>
            <a:ext cx="175063" cy="0"/>
          </a:xfrm>
          <a:prstGeom prst="line">
            <a:avLst/>
          </a:prstGeom>
          <a:noFill/>
          <a:ln w="12700" cap="flat" cmpd="sng" algn="ctr">
            <a:solidFill>
              <a:schemeClr val="tx2"/>
            </a:solidFill>
            <a:prstDash val="solid"/>
            <a:headEnd type="none" w="med" len="med"/>
            <a:tailEnd type="triangle" w="med" len="med"/>
          </a:ln>
        </p:spPr>
      </p:cxnSp>
      <p:grpSp>
        <p:nvGrpSpPr>
          <p:cNvPr id="19" name="Group 18">
            <a:extLst>
              <a:ext uri="{FF2B5EF4-FFF2-40B4-BE49-F238E27FC236}">
                <a16:creationId xmlns:a16="http://schemas.microsoft.com/office/drawing/2014/main" id="{20278ACA-3548-48B1-85A7-B4F43BCE2495}"/>
              </a:ext>
            </a:extLst>
          </p:cNvPr>
          <p:cNvGrpSpPr/>
          <p:nvPr/>
        </p:nvGrpSpPr>
        <p:grpSpPr>
          <a:xfrm>
            <a:off x="3470783" y="2535184"/>
            <a:ext cx="660283" cy="660283"/>
            <a:chOff x="3284310" y="1619462"/>
            <a:chExt cx="660282" cy="660282"/>
          </a:xfrm>
        </p:grpSpPr>
        <p:sp>
          <p:nvSpPr>
            <p:cNvPr id="20" name="Oval 19">
              <a:extLst>
                <a:ext uri="{FF2B5EF4-FFF2-40B4-BE49-F238E27FC236}">
                  <a16:creationId xmlns:a16="http://schemas.microsoft.com/office/drawing/2014/main" id="{9B25822C-BE54-45D9-997A-1479C2356393}"/>
                </a:ext>
              </a:extLst>
            </p:cNvPr>
            <p:cNvSpPr/>
            <p:nvPr/>
          </p:nvSpPr>
          <p:spPr>
            <a:xfrm>
              <a:off x="3284310" y="1619462"/>
              <a:ext cx="660282" cy="660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1:1</a:t>
              </a:r>
            </a:p>
          </p:txBody>
        </p:sp>
        <p:sp>
          <p:nvSpPr>
            <p:cNvPr id="21" name="Graphic 16">
              <a:extLst>
                <a:ext uri="{FF2B5EF4-FFF2-40B4-BE49-F238E27FC236}">
                  <a16:creationId xmlns:a16="http://schemas.microsoft.com/office/drawing/2014/main" id="{AAE80704-4CEC-448B-A2FC-CD5C1B791541}"/>
                </a:ext>
              </a:extLst>
            </p:cNvPr>
            <p:cNvSpPr/>
            <p:nvPr/>
          </p:nvSpPr>
          <p:spPr>
            <a:xfrm>
              <a:off x="3378893" y="1748944"/>
              <a:ext cx="471116" cy="401319"/>
            </a:xfrm>
            <a:custGeom>
              <a:avLst/>
              <a:gdLst>
                <a:gd name="connsiteX0" fmla="*/ 552981 w 725943"/>
                <a:gd name="connsiteY0" fmla="*/ 191417 h 618392"/>
                <a:gd name="connsiteX1" fmla="*/ 634039 w 725943"/>
                <a:gd name="connsiteY1" fmla="*/ 231196 h 618392"/>
                <a:gd name="connsiteX2" fmla="*/ 283718 w 725943"/>
                <a:gd name="connsiteY2" fmla="*/ 39251 h 618392"/>
                <a:gd name="connsiteX3" fmla="*/ 86351 w 725943"/>
                <a:gd name="connsiteY3" fmla="*/ 246031 h 618392"/>
                <a:gd name="connsiteX4" fmla="*/ 70464 w 725943"/>
                <a:gd name="connsiteY4" fmla="*/ 258414 h 618392"/>
                <a:gd name="connsiteX5" fmla="*/ 57980 w 725943"/>
                <a:gd name="connsiteY5" fmla="*/ 242654 h 618392"/>
                <a:gd name="connsiteX6" fmla="*/ 58634 w 725943"/>
                <a:gd name="connsiteY6" fmla="*/ 239795 h 618392"/>
                <a:gd name="connsiteX7" fmla="*/ 432327 w 725943"/>
                <a:gd name="connsiteY7" fmla="*/ 7967 h 618392"/>
                <a:gd name="connsiteX8" fmla="*/ 660995 w 725943"/>
                <a:gd name="connsiteY8" fmla="*/ 220897 h 618392"/>
                <a:gd name="connsiteX9" fmla="*/ 700047 w 725943"/>
                <a:gd name="connsiteY9" fmla="*/ 142566 h 618392"/>
                <a:gd name="connsiteX10" fmla="*/ 719985 w 725943"/>
                <a:gd name="connsiteY10" fmla="*/ 139314 h 618392"/>
                <a:gd name="connsiteX11" fmla="*/ 725384 w 725943"/>
                <a:gd name="connsiteY11" fmla="*/ 154755 h 618392"/>
                <a:gd name="connsiteX12" fmla="*/ 670615 w 725943"/>
                <a:gd name="connsiteY12" fmla="*/ 264928 h 618392"/>
                <a:gd name="connsiteX13" fmla="*/ 651565 w 725943"/>
                <a:gd name="connsiteY13" fmla="*/ 271354 h 618392"/>
                <a:gd name="connsiteX14" fmla="*/ 540313 w 725943"/>
                <a:gd name="connsiteY14" fmla="*/ 216834 h 618392"/>
                <a:gd name="connsiteX15" fmla="*/ 533836 w 725943"/>
                <a:gd name="connsiteY15" fmla="*/ 197842 h 618392"/>
                <a:gd name="connsiteX16" fmla="*/ 552981 w 725943"/>
                <a:gd name="connsiteY16" fmla="*/ 191417 h 618392"/>
                <a:gd name="connsiteX17" fmla="*/ 1484 w 725943"/>
                <a:gd name="connsiteY17" fmla="*/ 455794 h 618392"/>
                <a:gd name="connsiteX18" fmla="*/ 7961 w 725943"/>
                <a:gd name="connsiteY18" fmla="*/ 474786 h 618392"/>
                <a:gd name="connsiteX19" fmla="*/ 27106 w 725943"/>
                <a:gd name="connsiteY19" fmla="*/ 468361 h 618392"/>
                <a:gd name="connsiteX20" fmla="*/ 63396 w 725943"/>
                <a:gd name="connsiteY20" fmla="*/ 395700 h 618392"/>
                <a:gd name="connsiteX21" fmla="*/ 449842 w 725943"/>
                <a:gd name="connsiteY21" fmla="*/ 605950 h 618392"/>
                <a:gd name="connsiteX22" fmla="*/ 666329 w 725943"/>
                <a:gd name="connsiteY22" fmla="*/ 378409 h 618392"/>
                <a:gd name="connsiteX23" fmla="*/ 656510 w 725943"/>
                <a:gd name="connsiteY23" fmla="*/ 360890 h 618392"/>
                <a:gd name="connsiteX24" fmla="*/ 638850 w 725943"/>
                <a:gd name="connsiteY24" fmla="*/ 370630 h 618392"/>
                <a:gd name="connsiteX25" fmla="*/ 638516 w 725943"/>
                <a:gd name="connsiteY25" fmla="*/ 372078 h 618392"/>
                <a:gd name="connsiteX26" fmla="*/ 299358 w 725943"/>
                <a:gd name="connsiteY26" fmla="*/ 582831 h 618392"/>
                <a:gd name="connsiteX27" fmla="*/ 88066 w 725943"/>
                <a:gd name="connsiteY27" fmla="*/ 376897 h 618392"/>
                <a:gd name="connsiteX28" fmla="*/ 173791 w 725943"/>
                <a:gd name="connsiteY28" fmla="*/ 419133 h 618392"/>
                <a:gd name="connsiteX29" fmla="*/ 193690 w 725943"/>
                <a:gd name="connsiteY29" fmla="*/ 415651 h 618392"/>
                <a:gd name="connsiteX30" fmla="*/ 190180 w 725943"/>
                <a:gd name="connsiteY30" fmla="*/ 395912 h 618392"/>
                <a:gd name="connsiteX31" fmla="*/ 186554 w 725943"/>
                <a:gd name="connsiteY31" fmla="*/ 394094 h 618392"/>
                <a:gd name="connsiteX32" fmla="*/ 75398 w 725943"/>
                <a:gd name="connsiteY32" fmla="*/ 339101 h 618392"/>
                <a:gd name="connsiteX33" fmla="*/ 56348 w 725943"/>
                <a:gd name="connsiteY33" fmla="*/ 345527 h 61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5943" h="618392">
                  <a:moveTo>
                    <a:pt x="552981" y="191417"/>
                  </a:moveTo>
                  <a:lnTo>
                    <a:pt x="634039" y="231196"/>
                  </a:lnTo>
                  <a:cubicBezTo>
                    <a:pt x="590733" y="82227"/>
                    <a:pt x="433888" y="-3709"/>
                    <a:pt x="283718" y="39251"/>
                  </a:cubicBezTo>
                  <a:cubicBezTo>
                    <a:pt x="184955" y="67505"/>
                    <a:pt x="109402" y="146662"/>
                    <a:pt x="86351" y="246031"/>
                  </a:cubicBezTo>
                  <a:cubicBezTo>
                    <a:pt x="85411" y="253802"/>
                    <a:pt x="78298" y="259347"/>
                    <a:pt x="70464" y="258414"/>
                  </a:cubicBezTo>
                  <a:cubicBezTo>
                    <a:pt x="62629" y="257483"/>
                    <a:pt x="57040" y="250426"/>
                    <a:pt x="57980" y="242654"/>
                  </a:cubicBezTo>
                  <a:cubicBezTo>
                    <a:pt x="58097" y="241682"/>
                    <a:pt x="58316" y="240722"/>
                    <a:pt x="58634" y="239795"/>
                  </a:cubicBezTo>
                  <a:cubicBezTo>
                    <a:pt x="97293" y="73410"/>
                    <a:pt x="264601" y="-30383"/>
                    <a:pt x="432327" y="7967"/>
                  </a:cubicBezTo>
                  <a:cubicBezTo>
                    <a:pt x="541621" y="32957"/>
                    <a:pt x="628948" y="114274"/>
                    <a:pt x="660995" y="220897"/>
                  </a:cubicBezTo>
                  <a:lnTo>
                    <a:pt x="700047" y="142566"/>
                  </a:lnTo>
                  <a:cubicBezTo>
                    <a:pt x="704648" y="136206"/>
                    <a:pt x="713575" y="134751"/>
                    <a:pt x="719985" y="139314"/>
                  </a:cubicBezTo>
                  <a:cubicBezTo>
                    <a:pt x="724896" y="142810"/>
                    <a:pt x="727058" y="148994"/>
                    <a:pt x="725384" y="154755"/>
                  </a:cubicBezTo>
                  <a:lnTo>
                    <a:pt x="670615" y="264928"/>
                  </a:lnTo>
                  <a:cubicBezTo>
                    <a:pt x="667119" y="271895"/>
                    <a:pt x="658616" y="274763"/>
                    <a:pt x="651565" y="271354"/>
                  </a:cubicBezTo>
                  <a:lnTo>
                    <a:pt x="540313" y="216834"/>
                  </a:lnTo>
                  <a:cubicBezTo>
                    <a:pt x="533238" y="213363"/>
                    <a:pt x="530337" y="204861"/>
                    <a:pt x="533836" y="197842"/>
                  </a:cubicBezTo>
                  <a:cubicBezTo>
                    <a:pt x="537334" y="190823"/>
                    <a:pt x="545906" y="187946"/>
                    <a:pt x="552981" y="191417"/>
                  </a:cubicBezTo>
                  <a:close/>
                  <a:moveTo>
                    <a:pt x="1484" y="455794"/>
                  </a:moveTo>
                  <a:cubicBezTo>
                    <a:pt x="-2015" y="462813"/>
                    <a:pt x="885" y="471316"/>
                    <a:pt x="7961" y="474786"/>
                  </a:cubicBezTo>
                  <a:cubicBezTo>
                    <a:pt x="15036" y="478257"/>
                    <a:pt x="23607" y="475380"/>
                    <a:pt x="27106" y="468361"/>
                  </a:cubicBezTo>
                  <a:lnTo>
                    <a:pt x="63396" y="395700"/>
                  </a:lnTo>
                  <a:cubicBezTo>
                    <a:pt x="111583" y="559620"/>
                    <a:pt x="284601" y="653751"/>
                    <a:pt x="449842" y="605950"/>
                  </a:cubicBezTo>
                  <a:cubicBezTo>
                    <a:pt x="558223" y="574598"/>
                    <a:pt x="641037" y="487553"/>
                    <a:pt x="666329" y="378409"/>
                  </a:cubicBezTo>
                  <a:cubicBezTo>
                    <a:pt x="668494" y="370882"/>
                    <a:pt x="664098" y="363038"/>
                    <a:pt x="656510" y="360890"/>
                  </a:cubicBezTo>
                  <a:cubicBezTo>
                    <a:pt x="648922" y="358743"/>
                    <a:pt x="641016" y="363103"/>
                    <a:pt x="638850" y="370630"/>
                  </a:cubicBezTo>
                  <a:cubicBezTo>
                    <a:pt x="638714" y="371106"/>
                    <a:pt x="638601" y="371590"/>
                    <a:pt x="638516" y="372078"/>
                  </a:cubicBezTo>
                  <a:cubicBezTo>
                    <a:pt x="603527" y="523182"/>
                    <a:pt x="451682" y="617540"/>
                    <a:pt x="299358" y="582831"/>
                  </a:cubicBezTo>
                  <a:cubicBezTo>
                    <a:pt x="195444" y="559154"/>
                    <a:pt x="113765" y="479547"/>
                    <a:pt x="88066" y="376897"/>
                  </a:cubicBezTo>
                  <a:lnTo>
                    <a:pt x="173791" y="419133"/>
                  </a:lnTo>
                  <a:cubicBezTo>
                    <a:pt x="180255" y="423622"/>
                    <a:pt x="189163" y="422064"/>
                    <a:pt x="193690" y="415651"/>
                  </a:cubicBezTo>
                  <a:cubicBezTo>
                    <a:pt x="198215" y="409239"/>
                    <a:pt x="196643" y="400402"/>
                    <a:pt x="190180" y="395912"/>
                  </a:cubicBezTo>
                  <a:cubicBezTo>
                    <a:pt x="189065" y="395138"/>
                    <a:pt x="187844" y="394525"/>
                    <a:pt x="186554" y="394094"/>
                  </a:cubicBezTo>
                  <a:lnTo>
                    <a:pt x="75398" y="339101"/>
                  </a:lnTo>
                  <a:cubicBezTo>
                    <a:pt x="68346" y="335692"/>
                    <a:pt x="59843" y="338560"/>
                    <a:pt x="56348" y="345527"/>
                  </a:cubicBezTo>
                  <a:close/>
                </a:path>
              </a:pathLst>
            </a:custGeom>
            <a:solidFill>
              <a:schemeClr val="bg1"/>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E1E1E"/>
                </a:solidFill>
                <a:effectLst/>
                <a:uLnTx/>
                <a:uFillTx/>
                <a:latin typeface="Trebuchet MS" panose="020B0603020202020204"/>
                <a:ea typeface="+mn-ea"/>
                <a:cs typeface="+mn-cs"/>
              </a:endParaRPr>
            </a:p>
          </p:txBody>
        </p:sp>
      </p:grpSp>
      <p:sp>
        <p:nvSpPr>
          <p:cNvPr id="6" name="Footer Placeholder 1">
            <a:extLst>
              <a:ext uri="{FF2B5EF4-FFF2-40B4-BE49-F238E27FC236}">
                <a16:creationId xmlns:a16="http://schemas.microsoft.com/office/drawing/2014/main" id="{5017C588-528F-6935-25F7-5299E0CE4F79}"/>
              </a:ext>
            </a:extLst>
          </p:cNvPr>
          <p:cNvSpPr txBox="1">
            <a:spLocks/>
          </p:cNvSpPr>
          <p:nvPr/>
        </p:nvSpPr>
        <p:spPr>
          <a:xfrm>
            <a:off x="609600" y="6155072"/>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969696"/>
                </a:solidFill>
                <a:cs typeface="Calibri" panose="020F0502020204030204" pitchFamily="34" charset="0"/>
              </a:rPr>
              <a:t>1. </a:t>
            </a:r>
            <a:r>
              <a:rPr lang="en-GB" sz="1000" dirty="0" err="1">
                <a:solidFill>
                  <a:srgbClr val="969696"/>
                </a:solidFill>
                <a:cs typeface="Calibri" panose="020F0502020204030204" pitchFamily="34" charset="0"/>
              </a:rPr>
              <a:t>Bardia</a:t>
            </a:r>
            <a:r>
              <a:rPr lang="en-GB" sz="1000" dirty="0">
                <a:solidFill>
                  <a:srgbClr val="969696"/>
                </a:solidFill>
                <a:cs typeface="Calibri" panose="020F0502020204030204" pitchFamily="34" charset="0"/>
              </a:rPr>
              <a:t> A, et al. </a:t>
            </a:r>
            <a:r>
              <a:rPr lang="en-GB" sz="1000" i="1" dirty="0">
                <a:solidFill>
                  <a:srgbClr val="969696"/>
                </a:solidFill>
                <a:cs typeface="Calibri" panose="020F0502020204030204" pitchFamily="34" charset="0"/>
              </a:rPr>
              <a:t>N </a:t>
            </a:r>
            <a:r>
              <a:rPr lang="en-GB" sz="1000" i="1" dirty="0" err="1">
                <a:solidFill>
                  <a:srgbClr val="969696"/>
                </a:solidFill>
                <a:cs typeface="Calibri" panose="020F0502020204030204" pitchFamily="34" charset="0"/>
              </a:rPr>
              <a:t>Engl</a:t>
            </a:r>
            <a:r>
              <a:rPr lang="en-GB" sz="1000" i="1" dirty="0">
                <a:solidFill>
                  <a:srgbClr val="969696"/>
                </a:solidFill>
                <a:cs typeface="Calibri" panose="020F0502020204030204" pitchFamily="34" charset="0"/>
              </a:rPr>
              <a:t> J Med.</a:t>
            </a:r>
            <a:r>
              <a:rPr lang="en-GB" sz="1000" dirty="0">
                <a:solidFill>
                  <a:srgbClr val="969696"/>
                </a:solidFill>
                <a:cs typeface="Calibri" panose="020F0502020204030204" pitchFamily="34" charset="0"/>
              </a:rPr>
              <a:t> 2021;384(16):1529-41; 2. </a:t>
            </a:r>
            <a:r>
              <a:rPr lang="en-GB" sz="1000" dirty="0" err="1">
                <a:solidFill>
                  <a:srgbClr val="969696"/>
                </a:solidFill>
                <a:cs typeface="Calibri" panose="020F0502020204030204" pitchFamily="34" charset="0"/>
              </a:rPr>
              <a:t>Bardia</a:t>
            </a:r>
            <a:r>
              <a:rPr lang="en-GB" sz="1000" dirty="0">
                <a:solidFill>
                  <a:srgbClr val="969696"/>
                </a:solidFill>
                <a:cs typeface="Calibri" panose="020F0502020204030204" pitchFamily="34" charset="0"/>
              </a:rPr>
              <a:t> A, et al. ESMO</a:t>
            </a:r>
            <a:r>
              <a:rPr lang="en-GB" sz="1000" i="1" dirty="0">
                <a:solidFill>
                  <a:srgbClr val="969696"/>
                </a:solidFill>
                <a:cs typeface="Calibri" panose="020F0502020204030204" pitchFamily="34" charset="0"/>
              </a:rPr>
              <a:t> </a:t>
            </a:r>
            <a:r>
              <a:rPr lang="en-GB" sz="1000" dirty="0">
                <a:solidFill>
                  <a:srgbClr val="969696"/>
                </a:solidFill>
                <a:cs typeface="Calibri" panose="020F0502020204030204" pitchFamily="34" charset="0"/>
              </a:rPr>
              <a:t>2020. Abstract LBA17; 3. </a:t>
            </a:r>
            <a:r>
              <a:rPr lang="en-US" sz="1000" dirty="0" err="1">
                <a:solidFill>
                  <a:srgbClr val="969696"/>
                </a:solidFill>
                <a:cs typeface="Calibri" panose="020F0502020204030204" pitchFamily="34" charset="0"/>
              </a:rPr>
              <a:t>ClinicalTrials.gov</a:t>
            </a:r>
            <a:r>
              <a:rPr lang="en-US" sz="1000" dirty="0">
                <a:solidFill>
                  <a:srgbClr val="969696"/>
                </a:solidFill>
                <a:cs typeface="Calibri" panose="020F0502020204030204" pitchFamily="34" charset="0"/>
              </a:rPr>
              <a:t>. Trial of </a:t>
            </a:r>
            <a:r>
              <a:rPr lang="en-US" sz="1000" dirty="0" err="1">
                <a:solidFill>
                  <a:srgbClr val="969696"/>
                </a:solidFill>
                <a:cs typeface="Calibri" panose="020F0502020204030204" pitchFamily="34" charset="0"/>
              </a:rPr>
              <a:t>sacituzumab</a:t>
            </a:r>
            <a:r>
              <a:rPr lang="en-US" sz="1000" dirty="0">
                <a:solidFill>
                  <a:srgbClr val="969696"/>
                </a:solidFill>
                <a:cs typeface="Calibri" panose="020F0502020204030204" pitchFamily="34" charset="0"/>
              </a:rPr>
              <a:t> </a:t>
            </a:r>
            <a:r>
              <a:rPr lang="en-US" sz="1000" dirty="0" err="1">
                <a:solidFill>
                  <a:srgbClr val="969696"/>
                </a:solidFill>
                <a:cs typeface="Calibri" panose="020F0502020204030204" pitchFamily="34" charset="0"/>
              </a:rPr>
              <a:t>govitecan</a:t>
            </a:r>
            <a:r>
              <a:rPr lang="en-US" sz="1000" dirty="0">
                <a:solidFill>
                  <a:srgbClr val="969696"/>
                </a:solidFill>
                <a:cs typeface="Calibri" panose="020F0502020204030204" pitchFamily="34" charset="0"/>
              </a:rPr>
              <a:t> in participants with refractory/relapsed metastatic triple-negative breast cancer (TNBC) (ASCENT). https://</a:t>
            </a:r>
            <a:r>
              <a:rPr lang="en-US" sz="1000" dirty="0" err="1">
                <a:solidFill>
                  <a:srgbClr val="969696"/>
                </a:solidFill>
                <a:cs typeface="Calibri" panose="020F0502020204030204" pitchFamily="34" charset="0"/>
              </a:rPr>
              <a:t>clinicaltrials.gov</a:t>
            </a:r>
            <a:r>
              <a:rPr lang="en-US" sz="1000" dirty="0">
                <a:solidFill>
                  <a:srgbClr val="969696"/>
                </a:solidFill>
                <a:cs typeface="Calibri" panose="020F0502020204030204" pitchFamily="34" charset="0"/>
              </a:rPr>
              <a:t>/ct2/show/NCT02574455.</a:t>
            </a:r>
            <a:r>
              <a:rPr lang="en-GB" sz="1000" dirty="0">
                <a:solidFill>
                  <a:srgbClr val="969696"/>
                </a:solidFill>
                <a:cs typeface="Calibri" panose="020F0502020204030204" pitchFamily="34" charset="0"/>
              </a:rPr>
              <a:t> </a:t>
            </a:r>
          </a:p>
          <a:p>
            <a:r>
              <a:rPr lang="en-US" sz="1000" dirty="0">
                <a:solidFill>
                  <a:srgbClr val="969696"/>
                </a:solidFill>
                <a:cs typeface="Calibri" panose="020F0502020204030204" pitchFamily="34" charset="0"/>
              </a:rPr>
              <a:t>2L, second-line; DOR, duration of response; ITT, intention-to-treat; IV, intravenous; ORR, objective response rate; OS, overall survival; PFS, progression-free survival; QoL, quality of life; RECIST, Response Evaluation Criteria in Solid </a:t>
            </a:r>
            <a:r>
              <a:rPr lang="en-US" sz="1000" dirty="0" err="1">
                <a:solidFill>
                  <a:srgbClr val="969696"/>
                </a:solidFill>
                <a:cs typeface="Calibri" panose="020F0502020204030204" pitchFamily="34" charset="0"/>
              </a:rPr>
              <a:t>Tumours</a:t>
            </a:r>
            <a:r>
              <a:rPr lang="en-US" sz="1000" dirty="0">
                <a:solidFill>
                  <a:srgbClr val="969696"/>
                </a:solidFill>
                <a:cs typeface="Calibri" panose="020F0502020204030204" pitchFamily="34" charset="0"/>
              </a:rPr>
              <a:t>; TTR, time to response.</a:t>
            </a:r>
            <a:endParaRPr lang="en-GB" sz="1000" dirty="0">
              <a:solidFill>
                <a:srgbClr val="969696"/>
              </a:solidFill>
              <a:cs typeface="Calibri" panose="020F0502020204030204" pitchFamily="34" charset="0"/>
            </a:endParaRPr>
          </a:p>
        </p:txBody>
      </p:sp>
    </p:spTree>
    <p:extLst>
      <p:ext uri="{BB962C8B-B14F-4D97-AF65-F5344CB8AC3E}">
        <p14:creationId xmlns:p14="http://schemas.microsoft.com/office/powerpoint/2010/main" val="356472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09500-DA32-DBDC-4892-CADE3C955502}"/>
              </a:ext>
            </a:extLst>
          </p:cNvPr>
          <p:cNvSpPr>
            <a:spLocks noGrp="1"/>
          </p:cNvSpPr>
          <p:nvPr>
            <p:ph type="title"/>
          </p:nvPr>
        </p:nvSpPr>
        <p:spPr>
          <a:xfrm>
            <a:off x="609600" y="8171"/>
            <a:ext cx="10744200" cy="1185577"/>
          </a:xfrm>
        </p:spPr>
        <p:txBody>
          <a:bodyPr>
            <a:normAutofit fontScale="90000"/>
          </a:bodyPr>
          <a:lstStyle/>
          <a:p>
            <a:r>
              <a:rPr lang="en-GB" dirty="0"/>
              <a:t>ASCENT: Statistically Significant and Clinically Meaningful Improvement in PFS and OS (</a:t>
            </a:r>
            <a:r>
              <a:rPr lang="en-GB" dirty="0" err="1"/>
              <a:t>BMNeg</a:t>
            </a:r>
            <a:r>
              <a:rPr lang="en-GB" dirty="0"/>
              <a:t> Population)</a:t>
            </a:r>
            <a:endParaRPr lang="en-US" dirty="0"/>
          </a:p>
        </p:txBody>
      </p:sp>
      <p:sp>
        <p:nvSpPr>
          <p:cNvPr id="4" name="Text Placeholder 3">
            <a:extLst>
              <a:ext uri="{FF2B5EF4-FFF2-40B4-BE49-F238E27FC236}">
                <a16:creationId xmlns:a16="http://schemas.microsoft.com/office/drawing/2014/main" id="{34858DDB-35CF-4C60-9581-559C8FEA3579}"/>
              </a:ext>
            </a:extLst>
          </p:cNvPr>
          <p:cNvSpPr>
            <a:spLocks noGrp="1"/>
          </p:cNvSpPr>
          <p:nvPr>
            <p:ph type="body" sz="quarter" idx="4294967295"/>
          </p:nvPr>
        </p:nvSpPr>
        <p:spPr>
          <a:xfrm>
            <a:off x="550862" y="1163741"/>
            <a:ext cx="11090275" cy="387350"/>
          </a:xfrm>
        </p:spPr>
        <p:txBody>
          <a:bodyPr>
            <a:normAutofit fontScale="85000" lnSpcReduction="10000"/>
          </a:bodyPr>
          <a:lstStyle/>
          <a:p>
            <a:pPr marL="0" indent="0" algn="ctr">
              <a:buNone/>
            </a:pPr>
            <a:r>
              <a:rPr lang="en-GB" sz="1400" b="1" i="1" dirty="0"/>
              <a:t>The ASCENT trial demonstrated statistically significant improvement in </a:t>
            </a:r>
            <a:r>
              <a:rPr lang="en-GB" sz="1400" b="1" i="1" dirty="0" err="1"/>
              <a:t>PFS</a:t>
            </a:r>
            <a:r>
              <a:rPr lang="en-GB" sz="1400" b="1" i="1" dirty="0"/>
              <a:t> and OS over single-agent chemotherapy in the primary study population</a:t>
            </a:r>
          </a:p>
        </p:txBody>
      </p:sp>
      <p:sp>
        <p:nvSpPr>
          <p:cNvPr id="314" name="TextBox 313">
            <a:extLst>
              <a:ext uri="{FF2B5EF4-FFF2-40B4-BE49-F238E27FC236}">
                <a16:creationId xmlns:a16="http://schemas.microsoft.com/office/drawing/2014/main" id="{EA7AF4C0-E4AE-4932-A1FE-69A9F1F6C084}"/>
              </a:ext>
            </a:extLst>
          </p:cNvPr>
          <p:cNvSpPr txBox="1"/>
          <p:nvPr/>
        </p:nvSpPr>
        <p:spPr>
          <a:xfrm>
            <a:off x="1848338" y="1675855"/>
            <a:ext cx="5513615" cy="225767"/>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54565B"/>
                </a:solidFill>
                <a:effectLst/>
                <a:uLnTx/>
                <a:uFillTx/>
                <a:latin typeface="Trebuchet MS" panose="020B0603020202020204"/>
                <a:ea typeface="+mn-ea"/>
                <a:cs typeface="+mn-cs"/>
              </a:rPr>
              <a:t>Progression-free survival (BICR analysis)</a:t>
            </a:r>
          </a:p>
        </p:txBody>
      </p:sp>
      <p:sp>
        <p:nvSpPr>
          <p:cNvPr id="315" name="TextBox 314">
            <a:extLst>
              <a:ext uri="{FF2B5EF4-FFF2-40B4-BE49-F238E27FC236}">
                <a16:creationId xmlns:a16="http://schemas.microsoft.com/office/drawing/2014/main" id="{9BF2A4A0-7BB5-4A33-87DE-F55B92CC960C}"/>
              </a:ext>
            </a:extLst>
          </p:cNvPr>
          <p:cNvSpPr txBox="1"/>
          <p:nvPr/>
        </p:nvSpPr>
        <p:spPr>
          <a:xfrm>
            <a:off x="7755577" y="1619862"/>
            <a:ext cx="1429879" cy="225767"/>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54565B"/>
                </a:solidFill>
                <a:effectLst/>
                <a:uLnTx/>
                <a:uFillTx/>
                <a:latin typeface="Trebuchet MS" panose="020B0603020202020204"/>
                <a:ea typeface="+mn-ea"/>
                <a:cs typeface="+mn-cs"/>
              </a:rPr>
              <a:t>Overall survival </a:t>
            </a:r>
          </a:p>
        </p:txBody>
      </p:sp>
      <p:pic>
        <p:nvPicPr>
          <p:cNvPr id="8" name="Picture 7">
            <a:extLst>
              <a:ext uri="{FF2B5EF4-FFF2-40B4-BE49-F238E27FC236}">
                <a16:creationId xmlns:a16="http://schemas.microsoft.com/office/drawing/2014/main" id="{49EE5CF8-C3B8-A8FD-03DD-31CE2DEDFF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120" y="2817429"/>
            <a:ext cx="4765081" cy="2177208"/>
          </a:xfrm>
          <a:prstGeom prst="rect">
            <a:avLst/>
          </a:prstGeom>
        </p:spPr>
      </p:pic>
      <p:pic>
        <p:nvPicPr>
          <p:cNvPr id="13" name="Picture 12">
            <a:extLst>
              <a:ext uri="{FF2B5EF4-FFF2-40B4-BE49-F238E27FC236}">
                <a16:creationId xmlns:a16="http://schemas.microsoft.com/office/drawing/2014/main" id="{1E5C91A9-A9E1-7A6D-DF4A-07D7C5FFBE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0801" y="2843169"/>
            <a:ext cx="6916798" cy="2170394"/>
          </a:xfrm>
          <a:prstGeom prst="rect">
            <a:avLst/>
          </a:prstGeom>
        </p:spPr>
      </p:pic>
      <p:sp>
        <p:nvSpPr>
          <p:cNvPr id="9" name="Rectangle 8">
            <a:extLst>
              <a:ext uri="{FF2B5EF4-FFF2-40B4-BE49-F238E27FC236}">
                <a16:creationId xmlns:a16="http://schemas.microsoft.com/office/drawing/2014/main" id="{3B4F8EBF-132E-2BDF-2F5A-6D96FEA0318B}"/>
              </a:ext>
            </a:extLst>
          </p:cNvPr>
          <p:cNvSpPr/>
          <p:nvPr/>
        </p:nvSpPr>
        <p:spPr>
          <a:xfrm>
            <a:off x="2851052" y="2582148"/>
            <a:ext cx="2811779" cy="113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316" name="Table 315">
            <a:extLst>
              <a:ext uri="{FF2B5EF4-FFF2-40B4-BE49-F238E27FC236}">
                <a16:creationId xmlns:a16="http://schemas.microsoft.com/office/drawing/2014/main" id="{BF12426C-3107-4D56-8841-B582E4757067}"/>
              </a:ext>
            </a:extLst>
          </p:cNvPr>
          <p:cNvGraphicFramePr>
            <a:graphicFrameLocks noGrp="1"/>
          </p:cNvGraphicFramePr>
          <p:nvPr>
            <p:extLst>
              <p:ext uri="{D42A27DB-BD31-4B8C-83A1-F6EECF244321}">
                <p14:modId xmlns:p14="http://schemas.microsoft.com/office/powerpoint/2010/main" val="2364889077"/>
              </p:ext>
            </p:extLst>
          </p:nvPr>
        </p:nvGraphicFramePr>
        <p:xfrm>
          <a:off x="1848511" y="1985035"/>
          <a:ext cx="3655819" cy="1414200"/>
        </p:xfrm>
        <a:graphic>
          <a:graphicData uri="http://schemas.openxmlformats.org/drawingml/2006/table">
            <a:tbl>
              <a:tblPr firstRow="1" bandRow="1">
                <a:tableStyleId>{6E25E649-3F16-4E02-A733-19D2CDBF48F0}</a:tableStyleId>
              </a:tblPr>
              <a:tblGrid>
                <a:gridCol w="1651717">
                  <a:extLst>
                    <a:ext uri="{9D8B030D-6E8A-4147-A177-3AD203B41FA5}">
                      <a16:colId xmlns:a16="http://schemas.microsoft.com/office/drawing/2014/main" val="124576450"/>
                    </a:ext>
                  </a:extLst>
                </a:gridCol>
                <a:gridCol w="1002051">
                  <a:extLst>
                    <a:ext uri="{9D8B030D-6E8A-4147-A177-3AD203B41FA5}">
                      <a16:colId xmlns:a16="http://schemas.microsoft.com/office/drawing/2014/main" val="2296479947"/>
                    </a:ext>
                  </a:extLst>
                </a:gridCol>
                <a:gridCol w="1002051">
                  <a:extLst>
                    <a:ext uri="{9D8B030D-6E8A-4147-A177-3AD203B41FA5}">
                      <a16:colId xmlns:a16="http://schemas.microsoft.com/office/drawing/2014/main" val="20001"/>
                    </a:ext>
                  </a:extLst>
                </a:gridCol>
              </a:tblGrid>
              <a:tr h="30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mn-lt"/>
                        </a:rPr>
                        <a:t>BICR analysis</a:t>
                      </a:r>
                      <a:endParaRPr lang="en-GB" sz="1100" b="0" i="0" dirty="0">
                        <a:solidFill>
                          <a:schemeClr val="bg1"/>
                        </a:solidFill>
                        <a:latin typeface="+mn-lt"/>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spcBef>
                          <a:spcPts val="0"/>
                        </a:spcBef>
                      </a:pPr>
                      <a:r>
                        <a:rPr lang="en-GB" sz="1100" b="1" kern="1200" dirty="0">
                          <a:solidFill>
                            <a:schemeClr val="bg1"/>
                          </a:solidFill>
                          <a:latin typeface="+mn-lt"/>
                        </a:rPr>
                        <a:t>SG (n=235)</a:t>
                      </a:r>
                      <a:endParaRPr lang="en-GB" sz="1100" b="0" i="0" kern="1200" dirty="0">
                        <a:solidFill>
                          <a:schemeClr val="bg1"/>
                        </a:solidFill>
                        <a:latin typeface="+mn-lt"/>
                        <a:ea typeface="+mn-ea"/>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spcBef>
                          <a:spcPts val="0"/>
                        </a:spcBef>
                      </a:pPr>
                      <a:r>
                        <a:rPr lang="en-GB" sz="1100">
                          <a:latin typeface="+mn-lt"/>
                        </a:rPr>
                        <a:t>TPC (n=233)</a:t>
                      </a:r>
                      <a:endParaRPr lang="en-GB" sz="1100" b="0" i="0">
                        <a:latin typeface="+mn-lt"/>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306560">
                <a:tc>
                  <a:txBody>
                    <a:bodyPr/>
                    <a:lstStyle/>
                    <a:p>
                      <a:pPr>
                        <a:lnSpc>
                          <a:spcPct val="100000"/>
                        </a:lnSpc>
                      </a:pPr>
                      <a:r>
                        <a:rPr lang="en-GB" sz="1100" b="1">
                          <a:solidFill>
                            <a:schemeClr val="tx2"/>
                          </a:solidFill>
                          <a:latin typeface="+mn-lt"/>
                        </a:rPr>
                        <a:t>No. of events</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a:solidFill>
                            <a:schemeClr val="tx2"/>
                          </a:solidFill>
                          <a:latin typeface="+mn-lt"/>
                        </a:rPr>
                        <a:t>167</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2"/>
                          </a:solidFill>
                          <a:latin typeface="+mn-lt"/>
                        </a:rPr>
                        <a:t>150</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86871168"/>
                  </a:ext>
                </a:extLst>
              </a:tr>
              <a:tr h="3065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1100" b="1">
                          <a:solidFill>
                            <a:schemeClr val="tx2"/>
                          </a:solidFill>
                          <a:latin typeface="+mn-lt"/>
                        </a:rPr>
                        <a:t>Median PFS,</a:t>
                      </a:r>
                      <a:r>
                        <a:rPr lang="en-GB" sz="1100" b="1" baseline="0">
                          <a:solidFill>
                            <a:schemeClr val="tx2"/>
                          </a:solidFill>
                          <a:latin typeface="+mn-lt"/>
                        </a:rPr>
                        <a:t> </a:t>
                      </a:r>
                      <a:r>
                        <a:rPr lang="en-GB" sz="1100" b="1">
                          <a:solidFill>
                            <a:schemeClr val="tx2"/>
                          </a:solidFill>
                          <a:latin typeface="+mn-lt"/>
                        </a:rPr>
                        <a:t>mo (95% CI)</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a:solidFill>
                            <a:schemeClr val="tx2"/>
                          </a:solidFill>
                          <a:latin typeface="+mn-lt"/>
                        </a:rPr>
                        <a:t>5.6 (4.3–6.3)</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2"/>
                          </a:solidFill>
                          <a:latin typeface="+mn-lt"/>
                        </a:rPr>
                        <a:t>1.7 (1.5–2.6)</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6731985"/>
                  </a:ext>
                </a:extLst>
              </a:tr>
              <a:tr h="306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2"/>
                          </a:solidFill>
                          <a:latin typeface="+mn-lt"/>
                        </a:rPr>
                        <a:t>HR (95% CI), </a:t>
                      </a:r>
                      <a:r>
                        <a:rPr lang="en-GB" sz="1100" b="1" i="1" dirty="0">
                          <a:solidFill>
                            <a:schemeClr val="tx2"/>
                          </a:solidFill>
                          <a:latin typeface="+mn-lt"/>
                        </a:rPr>
                        <a:t>P</a:t>
                      </a:r>
                      <a:r>
                        <a:rPr lang="en-GB" sz="1100" b="1" dirty="0">
                          <a:solidFill>
                            <a:schemeClr val="tx2"/>
                          </a:solidFill>
                          <a:latin typeface="+mn-lt"/>
                        </a:rPr>
                        <a:t> value</a:t>
                      </a:r>
                      <a:endParaRPr lang="en-GB" sz="1100" b="0" i="0" dirty="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b="1" dirty="0">
                          <a:solidFill>
                            <a:schemeClr val="tx2"/>
                          </a:solidFill>
                          <a:latin typeface="+mn-lt"/>
                        </a:rPr>
                        <a:t>0.39 </a:t>
                      </a:r>
                      <a:r>
                        <a:rPr lang="en-GB" sz="1100" dirty="0">
                          <a:solidFill>
                            <a:schemeClr val="tx2"/>
                          </a:solidFill>
                          <a:latin typeface="+mn-lt"/>
                        </a:rPr>
                        <a:t>(0.31–0.49), </a:t>
                      </a:r>
                      <a:r>
                        <a:rPr lang="en-GB" sz="1100" b="1" i="1" dirty="0">
                          <a:solidFill>
                            <a:schemeClr val="tx2"/>
                          </a:solidFill>
                          <a:latin typeface="+mn-lt"/>
                        </a:rPr>
                        <a:t>P</a:t>
                      </a:r>
                      <a:r>
                        <a:rPr lang="en-GB" sz="1100" b="1" dirty="0">
                          <a:solidFill>
                            <a:schemeClr val="tx2"/>
                          </a:solidFill>
                          <a:latin typeface="+mn-lt"/>
                        </a:rPr>
                        <a:t>&lt;</a:t>
                      </a:r>
                      <a:r>
                        <a:rPr lang="en-GB" sz="900" b="1" dirty="0">
                          <a:solidFill>
                            <a:schemeClr val="tx2"/>
                          </a:solidFill>
                          <a:latin typeface="+mn-lt"/>
                        </a:rPr>
                        <a:t>.0001</a:t>
                      </a:r>
                      <a:endParaRPr lang="en-GB" sz="1100" b="0" i="0" dirty="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a:solidFill>
                          <a:schemeClr val="tx1"/>
                        </a:solidFill>
                        <a:latin typeface="+mn-lt"/>
                        <a:ea typeface="Cambria" panose="02040503050406030204" pitchFamily="18" charset="0"/>
                        <a:cs typeface="Arial" panose="020B0604020202020204" pitchFamily="34" charset="0"/>
                      </a:endParaRPr>
                    </a:p>
                  </a:txBody>
                  <a:tcPr>
                    <a:solidFill>
                      <a:srgbClr val="E7F3F3"/>
                    </a:solidFill>
                  </a:tcPr>
                </a:tc>
                <a:extLst>
                  <a:ext uri="{0D108BD9-81ED-4DB2-BD59-A6C34878D82A}">
                    <a16:rowId xmlns:a16="http://schemas.microsoft.com/office/drawing/2014/main" val="790887328"/>
                  </a:ext>
                </a:extLst>
              </a:tr>
            </a:tbl>
          </a:graphicData>
        </a:graphic>
      </p:graphicFrame>
      <p:sp>
        <p:nvSpPr>
          <p:cNvPr id="621" name="Rectangle 620">
            <a:extLst>
              <a:ext uri="{FF2B5EF4-FFF2-40B4-BE49-F238E27FC236}">
                <a16:creationId xmlns:a16="http://schemas.microsoft.com/office/drawing/2014/main" id="{44C80C74-AF11-F4B1-35A6-327EED6DC6D9}"/>
              </a:ext>
            </a:extLst>
          </p:cNvPr>
          <p:cNvSpPr/>
          <p:nvPr/>
        </p:nvSpPr>
        <p:spPr>
          <a:xfrm>
            <a:off x="9316293" y="2760935"/>
            <a:ext cx="2713188" cy="107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graphicFrame>
        <p:nvGraphicFramePr>
          <p:cNvPr id="317" name="Table 316">
            <a:extLst>
              <a:ext uri="{FF2B5EF4-FFF2-40B4-BE49-F238E27FC236}">
                <a16:creationId xmlns:a16="http://schemas.microsoft.com/office/drawing/2014/main" id="{E358E7E8-CFAF-4989-B6FE-BA87CBAD4745}"/>
              </a:ext>
            </a:extLst>
          </p:cNvPr>
          <p:cNvGraphicFramePr>
            <a:graphicFrameLocks noGrp="1"/>
          </p:cNvGraphicFramePr>
          <p:nvPr>
            <p:extLst>
              <p:ext uri="{D42A27DB-BD31-4B8C-83A1-F6EECF244321}">
                <p14:modId xmlns:p14="http://schemas.microsoft.com/office/powerpoint/2010/main" val="1539130026"/>
              </p:ext>
            </p:extLst>
          </p:nvPr>
        </p:nvGraphicFramePr>
        <p:xfrm>
          <a:off x="7755577" y="1952762"/>
          <a:ext cx="3875980" cy="1414200"/>
        </p:xfrm>
        <a:graphic>
          <a:graphicData uri="http://schemas.openxmlformats.org/drawingml/2006/table">
            <a:tbl>
              <a:tblPr firstRow="1" bandRow="1">
                <a:tableStyleId>{6E25E649-3F16-4E02-A733-19D2CDBF48F0}</a:tableStyleId>
              </a:tblPr>
              <a:tblGrid>
                <a:gridCol w="1643183">
                  <a:extLst>
                    <a:ext uri="{9D8B030D-6E8A-4147-A177-3AD203B41FA5}">
                      <a16:colId xmlns:a16="http://schemas.microsoft.com/office/drawing/2014/main" val="124576450"/>
                    </a:ext>
                  </a:extLst>
                </a:gridCol>
                <a:gridCol w="1170401">
                  <a:extLst>
                    <a:ext uri="{9D8B030D-6E8A-4147-A177-3AD203B41FA5}">
                      <a16:colId xmlns:a16="http://schemas.microsoft.com/office/drawing/2014/main" val="2296479947"/>
                    </a:ext>
                  </a:extLst>
                </a:gridCol>
                <a:gridCol w="1062396">
                  <a:extLst>
                    <a:ext uri="{9D8B030D-6E8A-4147-A177-3AD203B41FA5}">
                      <a16:colId xmlns:a16="http://schemas.microsoft.com/office/drawing/2014/main" val="20001"/>
                    </a:ext>
                  </a:extLst>
                </a:gridCol>
              </a:tblGrid>
              <a:tr h="306560">
                <a:tc>
                  <a:txBody>
                    <a:bodyPr/>
                    <a:lstStyle/>
                    <a:p>
                      <a:pPr>
                        <a:spcBef>
                          <a:spcPts val="0"/>
                        </a:spcBef>
                      </a:pPr>
                      <a:endParaRPr lang="en-GB" sz="1100" b="0" i="0" dirty="0">
                        <a:solidFill>
                          <a:schemeClr val="tx1"/>
                        </a:solidFill>
                        <a:latin typeface="+mn-lt"/>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spcBef>
                          <a:spcPts val="0"/>
                        </a:spcBef>
                      </a:pPr>
                      <a:r>
                        <a:rPr lang="en-GB" sz="1100" b="1" kern="1200" dirty="0">
                          <a:solidFill>
                            <a:schemeClr val="bg1"/>
                          </a:solidFill>
                          <a:latin typeface="+mn-lt"/>
                        </a:rPr>
                        <a:t>SG (n=235)</a:t>
                      </a:r>
                      <a:endParaRPr lang="en-GB" sz="1100" b="0" i="0" kern="1200" dirty="0">
                        <a:solidFill>
                          <a:schemeClr val="bg1"/>
                        </a:solidFill>
                        <a:latin typeface="+mn-lt"/>
                        <a:ea typeface="+mn-ea"/>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spcBef>
                          <a:spcPts val="0"/>
                        </a:spcBef>
                      </a:pPr>
                      <a:r>
                        <a:rPr lang="en-GB" sz="1100">
                          <a:latin typeface="+mn-lt"/>
                        </a:rPr>
                        <a:t>TPC (n=233)</a:t>
                      </a:r>
                      <a:endParaRPr lang="en-GB" sz="1100" b="0" i="0">
                        <a:latin typeface="+mn-lt"/>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306560">
                <a:tc>
                  <a:txBody>
                    <a:bodyPr/>
                    <a:lstStyle/>
                    <a:p>
                      <a:pPr>
                        <a:lnSpc>
                          <a:spcPct val="100000"/>
                        </a:lnSpc>
                      </a:pPr>
                      <a:r>
                        <a:rPr lang="en-GB" sz="1100" b="1">
                          <a:solidFill>
                            <a:schemeClr val="tx2"/>
                          </a:solidFill>
                          <a:latin typeface="+mn-lt"/>
                        </a:rPr>
                        <a:t>No. of events</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a:solidFill>
                            <a:schemeClr val="tx2"/>
                          </a:solidFill>
                          <a:latin typeface="+mn-lt"/>
                        </a:rPr>
                        <a:t>173</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2"/>
                          </a:solidFill>
                          <a:latin typeface="+mn-lt"/>
                        </a:rPr>
                        <a:t>199</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86871168"/>
                  </a:ext>
                </a:extLst>
              </a:tr>
              <a:tr h="3983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1100" b="1">
                          <a:solidFill>
                            <a:schemeClr val="tx2"/>
                          </a:solidFill>
                          <a:latin typeface="+mn-lt"/>
                        </a:rPr>
                        <a:t>Median OS,</a:t>
                      </a:r>
                      <a:r>
                        <a:rPr lang="en-GB" sz="1100" b="1" baseline="0">
                          <a:solidFill>
                            <a:schemeClr val="tx2"/>
                          </a:solidFill>
                          <a:latin typeface="+mn-lt"/>
                        </a:rPr>
                        <a:t> </a:t>
                      </a:r>
                      <a:r>
                        <a:rPr lang="en-GB" sz="1100" b="1">
                          <a:solidFill>
                            <a:schemeClr val="tx2"/>
                          </a:solidFill>
                          <a:latin typeface="+mn-lt"/>
                        </a:rPr>
                        <a:t>mo (95% CI)</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a:solidFill>
                            <a:schemeClr val="tx2"/>
                          </a:solidFill>
                          <a:latin typeface="+mn-lt"/>
                        </a:rPr>
                        <a:t>12.1 (10.7–14.0)</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2"/>
                          </a:solidFill>
                          <a:latin typeface="+mn-lt"/>
                        </a:rPr>
                        <a:t>6.7 (5.8–7.7)</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6731985"/>
                  </a:ext>
                </a:extLst>
              </a:tr>
              <a:tr h="306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2"/>
                          </a:solidFill>
                          <a:latin typeface="+mn-lt"/>
                        </a:rPr>
                        <a:t>HR (95% CI), </a:t>
                      </a:r>
                      <a:r>
                        <a:rPr lang="en-GB" sz="1100" b="1" i="1">
                          <a:solidFill>
                            <a:schemeClr val="tx2"/>
                          </a:solidFill>
                          <a:latin typeface="+mn-lt"/>
                        </a:rPr>
                        <a:t>P</a:t>
                      </a:r>
                      <a:r>
                        <a:rPr lang="en-GB" sz="1100" b="1">
                          <a:solidFill>
                            <a:schemeClr val="tx2"/>
                          </a:solidFill>
                          <a:latin typeface="+mn-lt"/>
                        </a:rPr>
                        <a:t> value</a:t>
                      </a:r>
                      <a:endParaRPr lang="en-GB" sz="1100" b="0" i="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GB" sz="1100" b="1" dirty="0">
                          <a:solidFill>
                            <a:schemeClr val="tx2"/>
                          </a:solidFill>
                          <a:latin typeface="+mn-lt"/>
                        </a:rPr>
                        <a:t>0.48 </a:t>
                      </a:r>
                      <a:r>
                        <a:rPr lang="en-GB" sz="1100" dirty="0">
                          <a:solidFill>
                            <a:schemeClr val="tx2"/>
                          </a:solidFill>
                          <a:latin typeface="+mn-lt"/>
                        </a:rPr>
                        <a:t>(0.39</a:t>
                      </a:r>
                      <a:r>
                        <a:rPr lang="en-GB" sz="1100" b="0" i="0" kern="1200" dirty="0">
                          <a:solidFill>
                            <a:schemeClr val="tx2"/>
                          </a:solidFill>
                          <a:latin typeface="Trebuchet MS" panose="020B0703020202090204" pitchFamily="34" charset="0"/>
                          <a:ea typeface="+mn-ea"/>
                          <a:cs typeface="+mn-cs"/>
                        </a:rPr>
                        <a:t>–</a:t>
                      </a:r>
                      <a:r>
                        <a:rPr lang="en-GB" sz="1100" dirty="0">
                          <a:solidFill>
                            <a:schemeClr val="tx2"/>
                          </a:solidFill>
                          <a:latin typeface="+mn-lt"/>
                        </a:rPr>
                        <a:t>0.59), </a:t>
                      </a:r>
                      <a:r>
                        <a:rPr lang="en-GB" sz="1100" b="1" i="1" dirty="0">
                          <a:solidFill>
                            <a:schemeClr val="tx2"/>
                          </a:solidFill>
                          <a:latin typeface="+mn-lt"/>
                        </a:rPr>
                        <a:t>P</a:t>
                      </a:r>
                      <a:r>
                        <a:rPr lang="en-GB" sz="1100" b="1" dirty="0">
                          <a:solidFill>
                            <a:schemeClr val="tx2"/>
                          </a:solidFill>
                          <a:latin typeface="+mn-lt"/>
                        </a:rPr>
                        <a:t>&lt;.0001</a:t>
                      </a:r>
                      <a:endParaRPr lang="en-GB" sz="1100" b="0" i="0" dirty="0">
                        <a:solidFill>
                          <a:schemeClr val="tx2"/>
                        </a:solidFill>
                        <a:latin typeface="+mn-lt"/>
                        <a:ea typeface="Cambria" panose="02040503050406030204" pitchFamily="18" charset="0"/>
                        <a:cs typeface="Arial" panose="020B0604020202020204" pitchFamily="34" charset="0"/>
                      </a:endParaRPr>
                    </a:p>
                  </a:txBody>
                  <a:tcPr marL="45720" marR="45720" marT="72000" marB="7200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a:solidFill>
                          <a:schemeClr val="tx1"/>
                        </a:solidFill>
                        <a:latin typeface="+mn-lt"/>
                        <a:ea typeface="Cambria" panose="02040503050406030204" pitchFamily="18" charset="0"/>
                        <a:cs typeface="Arial" panose="020B0604020202020204" pitchFamily="34" charset="0"/>
                      </a:endParaRPr>
                    </a:p>
                  </a:txBody>
                  <a:tcPr>
                    <a:solidFill>
                      <a:srgbClr val="E7F3F3"/>
                    </a:solidFill>
                  </a:tcPr>
                </a:tc>
                <a:extLst>
                  <a:ext uri="{0D108BD9-81ED-4DB2-BD59-A6C34878D82A}">
                    <a16:rowId xmlns:a16="http://schemas.microsoft.com/office/drawing/2014/main" val="790887328"/>
                  </a:ext>
                </a:extLst>
              </a:tr>
            </a:tbl>
          </a:graphicData>
        </a:graphic>
      </p:graphicFrame>
      <p:sp>
        <p:nvSpPr>
          <p:cNvPr id="623" name="TextBox 622">
            <a:extLst>
              <a:ext uri="{FF2B5EF4-FFF2-40B4-BE49-F238E27FC236}">
                <a16:creationId xmlns:a16="http://schemas.microsoft.com/office/drawing/2014/main" id="{7F688C41-8165-4068-8695-116DFD82950E}"/>
              </a:ext>
            </a:extLst>
          </p:cNvPr>
          <p:cNvSpPr txBox="1"/>
          <p:nvPr/>
        </p:nvSpPr>
        <p:spPr>
          <a:xfrm>
            <a:off x="334623" y="5415978"/>
            <a:ext cx="8272224" cy="815608"/>
          </a:xfrm>
          <a:prstGeom prst="rect">
            <a:avLst/>
          </a:prstGeom>
          <a:noFill/>
        </p:spPr>
        <p:txBody>
          <a:bodyPr wrap="square" lIns="91440" tIns="45720" rIns="91440" bIns="45720" anchor="ctr">
            <a:spAutoFit/>
          </a:bodyPr>
          <a:lstStyle/>
          <a:p>
            <a:pPr marL="274320" marR="0" lvl="0" indent="-274320" defTabSz="91440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lumMod val="85000"/>
                    <a:lumOff val="15000"/>
                  </a:srgbClr>
                </a:solidFill>
                <a:effectLst/>
                <a:uLnTx/>
                <a:uFillTx/>
              </a:rPr>
              <a:t>Analysis based on final database lock confirmed the improvement in clinical outcomes over </a:t>
            </a:r>
            <a:r>
              <a:rPr kumimoji="0" lang="en-US" sz="1100" b="0" i="0" u="none" strike="noStrike" kern="0" cap="none" spc="0" normalizeH="0" baseline="0" noProof="0" dirty="0" err="1">
                <a:ln>
                  <a:noFill/>
                </a:ln>
                <a:solidFill>
                  <a:srgbClr val="000000">
                    <a:lumMod val="85000"/>
                    <a:lumOff val="15000"/>
                  </a:srgbClr>
                </a:solidFill>
                <a:effectLst/>
                <a:uLnTx/>
                <a:uFillTx/>
              </a:rPr>
              <a:t>TPC</a:t>
            </a:r>
            <a:r>
              <a:rPr kumimoji="0" lang="en-US" sz="1100" b="0" i="0" u="none" strike="noStrike" kern="0" cap="none" spc="0" normalizeH="0" baseline="0" noProof="0" dirty="0">
                <a:ln>
                  <a:noFill/>
                </a:ln>
                <a:solidFill>
                  <a:srgbClr val="000000">
                    <a:lumMod val="85000"/>
                    <a:lumOff val="15000"/>
                  </a:srgbClr>
                </a:solidFill>
                <a:effectLst/>
                <a:uLnTx/>
                <a:uFillTx/>
              </a:rPr>
              <a:t>:</a:t>
            </a:r>
            <a:endParaRPr kumimoji="0" lang="en-US" sz="1100" b="0" i="0" u="none" strike="noStrike" kern="0" cap="none" spc="0" normalizeH="0" baseline="0" noProof="0" dirty="0">
              <a:ln>
                <a:noFill/>
              </a:ln>
              <a:solidFill>
                <a:srgbClr val="000000">
                  <a:lumMod val="85000"/>
                  <a:lumOff val="15000"/>
                </a:srgbClr>
              </a:solidFill>
              <a:effectLst/>
              <a:uLnTx/>
              <a:uFillTx/>
              <a:cs typeface="Arial" panose="020B0604020202020204"/>
            </a:endParaRPr>
          </a:p>
          <a:p>
            <a:pPr marL="731520" marR="0" lvl="1" indent="-274320" defTabSz="91440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lumMod val="85000"/>
                    <a:lumOff val="15000"/>
                  </a:srgbClr>
                </a:solidFill>
                <a:effectLst/>
                <a:uLnTx/>
                <a:uFillTx/>
              </a:rPr>
              <a:t>Median PFS of 5.6 versus 1.7 months (HR 0.39,</a:t>
            </a:r>
            <a:r>
              <a:rPr kumimoji="0" lang="en-US" sz="1100" b="0" i="1" u="none" strike="noStrike" kern="0" cap="none" spc="0" normalizeH="0" baseline="0" noProof="0" dirty="0">
                <a:ln>
                  <a:noFill/>
                </a:ln>
                <a:solidFill>
                  <a:srgbClr val="000000">
                    <a:lumMod val="85000"/>
                    <a:lumOff val="15000"/>
                  </a:srgbClr>
                </a:solidFill>
                <a:effectLst/>
                <a:uLnTx/>
                <a:uFillTx/>
              </a:rPr>
              <a:t> P</a:t>
            </a:r>
            <a:r>
              <a:rPr kumimoji="0" lang="en-US" sz="1100" b="0" i="0" u="none" strike="noStrike" kern="0" cap="none" spc="0" normalizeH="0" baseline="0" noProof="0" dirty="0">
                <a:ln>
                  <a:noFill/>
                </a:ln>
                <a:solidFill>
                  <a:srgbClr val="000000">
                    <a:lumMod val="85000"/>
                    <a:lumOff val="15000"/>
                  </a:srgbClr>
                </a:solidFill>
                <a:effectLst/>
                <a:uLnTx/>
                <a:uFillTx/>
              </a:rPr>
              <a:t>&lt;0.0001) </a:t>
            </a:r>
          </a:p>
          <a:p>
            <a:pPr marL="731520" marR="0" lvl="1" indent="-274320" defTabSz="91440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lumMod val="85000"/>
                    <a:lumOff val="15000"/>
                  </a:srgbClr>
                </a:solidFill>
                <a:effectLst/>
                <a:uLnTx/>
                <a:uFillTx/>
              </a:rPr>
              <a:t>Median OS of 12.1 versus 6.7 months (HR 0.48, </a:t>
            </a:r>
            <a:r>
              <a:rPr kumimoji="0" lang="en-US" sz="1100" b="0" i="1" u="none" strike="noStrike" kern="0" cap="none" spc="0" normalizeH="0" baseline="0" noProof="0" dirty="0">
                <a:ln>
                  <a:noFill/>
                </a:ln>
                <a:solidFill>
                  <a:srgbClr val="000000">
                    <a:lumMod val="85000"/>
                    <a:lumOff val="15000"/>
                  </a:srgbClr>
                </a:solidFill>
                <a:effectLst/>
                <a:uLnTx/>
                <a:uFillTx/>
              </a:rPr>
              <a:t>P</a:t>
            </a:r>
            <a:r>
              <a:rPr kumimoji="0" lang="en-US" sz="1100" b="0" i="0" u="none" strike="noStrike" kern="0" cap="none" spc="0" normalizeH="0" baseline="0" noProof="0" dirty="0">
                <a:ln>
                  <a:noFill/>
                </a:ln>
                <a:solidFill>
                  <a:srgbClr val="000000">
                    <a:lumMod val="85000"/>
                    <a:lumOff val="15000"/>
                  </a:srgbClr>
                </a:solidFill>
                <a:effectLst/>
                <a:uLnTx/>
                <a:uFillTx/>
              </a:rPr>
              <a:t>&lt;0.0001) </a:t>
            </a:r>
          </a:p>
          <a:p>
            <a:pPr marL="731520" marR="0" lvl="1" indent="-274320" defTabSz="914400" eaLnBrk="1" fontAlgn="auto" latinLnBrk="0" hangingPunct="1">
              <a:lnSpc>
                <a:spcPct val="100000"/>
              </a:lnSpc>
              <a:spcBef>
                <a:spcPts val="0"/>
              </a:spcBef>
              <a:spcAft>
                <a:spcPts val="0"/>
              </a:spcAft>
              <a:buClr>
                <a:srgbClr val="54565B"/>
              </a:buClr>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3"/>
                </a:solidFill>
                <a:effectLst/>
                <a:uLnTx/>
                <a:uFillTx/>
              </a:rPr>
              <a:t>OS rate at 24 months of 22.4% (95% CI, 16.8-28.5) versus 5.2% (95% CI, 2.5-9.4)</a:t>
            </a:r>
          </a:p>
        </p:txBody>
      </p:sp>
      <p:sp>
        <p:nvSpPr>
          <p:cNvPr id="5" name="Footer Placeholder 1">
            <a:extLst>
              <a:ext uri="{FF2B5EF4-FFF2-40B4-BE49-F238E27FC236}">
                <a16:creationId xmlns:a16="http://schemas.microsoft.com/office/drawing/2014/main" id="{3ADB97C1-E378-3566-7B54-808A01899BDD}"/>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BICR, blinded independent central review; HR, hazard ratio; TPC, treatment of physician’s choice.</a:t>
            </a:r>
            <a:endPar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Bardia</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 et al.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J</a:t>
            </a:r>
            <a:r>
              <a:rPr kumimoji="0" lang="it-IT"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Clin</a:t>
            </a:r>
            <a:r>
              <a:rPr kumimoji="0" lang="it-IT"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Oncol</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2022;40(</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suppl</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16):1071.</a:t>
            </a:r>
          </a:p>
        </p:txBody>
      </p:sp>
    </p:spTree>
    <p:extLst>
      <p:ext uri="{BB962C8B-B14F-4D97-AF65-F5344CB8AC3E}">
        <p14:creationId xmlns:p14="http://schemas.microsoft.com/office/powerpoint/2010/main" val="67676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F9B86-A56E-0471-1431-DA632BD9A6A2}"/>
              </a:ext>
            </a:extLst>
          </p:cNvPr>
          <p:cNvSpPr>
            <a:spLocks noGrp="1"/>
          </p:cNvSpPr>
          <p:nvPr>
            <p:ph type="title"/>
          </p:nvPr>
        </p:nvSpPr>
        <p:spPr>
          <a:xfrm>
            <a:off x="609600" y="-1948"/>
            <a:ext cx="10744200" cy="1185577"/>
          </a:xfrm>
        </p:spPr>
        <p:txBody>
          <a:bodyPr>
            <a:noAutofit/>
          </a:bodyPr>
          <a:lstStyle/>
          <a:p>
            <a:r>
              <a:rPr lang="en-GB" sz="2400" dirty="0">
                <a:latin typeface="+mn-lt"/>
              </a:rPr>
              <a:t>ASCENT: In Patients with 2L Metastatic TNBC, PFS and OS Improvement Was Consistent with the Overall Study Population</a:t>
            </a:r>
            <a:endParaRPr lang="en-US" sz="2400" dirty="0"/>
          </a:p>
        </p:txBody>
      </p:sp>
      <p:sp>
        <p:nvSpPr>
          <p:cNvPr id="6" name="Text Placeholder 5">
            <a:extLst>
              <a:ext uri="{FF2B5EF4-FFF2-40B4-BE49-F238E27FC236}">
                <a16:creationId xmlns:a16="http://schemas.microsoft.com/office/drawing/2014/main" id="{6BC67E1A-1423-4D64-8059-BF0AC01D8AF0}"/>
              </a:ext>
            </a:extLst>
          </p:cNvPr>
          <p:cNvSpPr>
            <a:spLocks noGrp="1"/>
          </p:cNvSpPr>
          <p:nvPr>
            <p:ph type="body" sz="quarter" idx="4294967295"/>
          </p:nvPr>
        </p:nvSpPr>
        <p:spPr>
          <a:xfrm>
            <a:off x="696604" y="5823027"/>
            <a:ext cx="11552730" cy="466725"/>
          </a:xfrm>
        </p:spPr>
        <p:txBody>
          <a:bodyPr>
            <a:noAutofit/>
          </a:bodyPr>
          <a:lstStyle/>
          <a:p>
            <a:pPr marL="0" indent="0">
              <a:spcBef>
                <a:spcPts val="800"/>
              </a:spcBef>
              <a:buNone/>
            </a:pPr>
            <a:r>
              <a:rPr lang="en-GB" sz="900" dirty="0">
                <a:latin typeface="Arial" panose="020B0604020202020204" pitchFamily="34" charset="0"/>
                <a:cs typeface="Arial" panose="020B0604020202020204" pitchFamily="34" charset="0"/>
              </a:rPr>
              <a:t>†Sacituzumab govitecan. Summary of product characteristics. https://</a:t>
            </a:r>
            <a:r>
              <a:rPr lang="en-GB" sz="900" dirty="0" err="1">
                <a:latin typeface="Arial" panose="020B0604020202020204" pitchFamily="34" charset="0"/>
                <a:cs typeface="Arial" panose="020B0604020202020204" pitchFamily="34" charset="0"/>
              </a:rPr>
              <a:t>www.ema.europa.eu</a:t>
            </a:r>
            <a:r>
              <a:rPr lang="en-GB" sz="900" dirty="0">
                <a:latin typeface="Arial" panose="020B0604020202020204" pitchFamily="34" charset="0"/>
                <a:cs typeface="Arial" panose="020B0604020202020204" pitchFamily="34" charset="0"/>
              </a:rPr>
              <a:t>/</a:t>
            </a:r>
            <a:r>
              <a:rPr lang="en-GB" sz="900" dirty="0" err="1">
                <a:latin typeface="Arial" panose="020B0604020202020204" pitchFamily="34" charset="0"/>
                <a:cs typeface="Arial" panose="020B0604020202020204" pitchFamily="34" charset="0"/>
              </a:rPr>
              <a:t>en</a:t>
            </a:r>
            <a:r>
              <a:rPr lang="en-GB" sz="900" dirty="0">
                <a:latin typeface="Arial" panose="020B0604020202020204" pitchFamily="34" charset="0"/>
                <a:cs typeface="Arial" panose="020B0604020202020204" pitchFamily="34" charset="0"/>
              </a:rPr>
              <a:t>/documents/product-information/</a:t>
            </a:r>
            <a:r>
              <a:rPr lang="en-GB" sz="900" dirty="0" err="1">
                <a:latin typeface="Arial" panose="020B0604020202020204" pitchFamily="34" charset="0"/>
                <a:cs typeface="Arial" panose="020B0604020202020204" pitchFamily="34" charset="0"/>
              </a:rPr>
              <a:t>trodelvy</a:t>
            </a:r>
            <a:r>
              <a:rPr lang="en-GB" sz="900" dirty="0">
                <a:latin typeface="Arial" panose="020B0604020202020204" pitchFamily="34" charset="0"/>
                <a:cs typeface="Arial" panose="020B0604020202020204" pitchFamily="34" charset="0"/>
              </a:rPr>
              <a:t>-</a:t>
            </a:r>
            <a:r>
              <a:rPr lang="en-GB" sz="900" dirty="0" err="1">
                <a:latin typeface="Arial" panose="020B0604020202020204" pitchFamily="34" charset="0"/>
                <a:cs typeface="Arial" panose="020B0604020202020204" pitchFamily="34" charset="0"/>
              </a:rPr>
              <a:t>epar</a:t>
            </a:r>
            <a:r>
              <a:rPr lang="en-GB" sz="900" dirty="0">
                <a:latin typeface="Arial" panose="020B0604020202020204" pitchFamily="34" charset="0"/>
                <a:cs typeface="Arial" panose="020B0604020202020204" pitchFamily="34" charset="0"/>
              </a:rPr>
              <a:t>-product-</a:t>
            </a:r>
            <a:r>
              <a:rPr lang="en-GB" sz="900" dirty="0" err="1">
                <a:latin typeface="Arial" panose="020B0604020202020204" pitchFamily="34" charset="0"/>
                <a:cs typeface="Arial" panose="020B0604020202020204" pitchFamily="34" charset="0"/>
              </a:rPr>
              <a:t>information_en.pdf</a:t>
            </a:r>
            <a:r>
              <a:rPr lang="en-GB" sz="900" dirty="0">
                <a:latin typeface="Arial" panose="020B0604020202020204" pitchFamily="34" charset="0"/>
                <a:cs typeface="Arial" panose="020B0604020202020204" pitchFamily="34" charset="0"/>
              </a:rPr>
              <a:t>.</a:t>
            </a:r>
          </a:p>
          <a:p>
            <a:pPr marL="0" indent="0">
              <a:spcBef>
                <a:spcPts val="400"/>
              </a:spcBef>
              <a:buNone/>
            </a:pPr>
            <a:r>
              <a:rPr lang="en-GB" sz="900" dirty="0">
                <a:latin typeface="Arial" panose="020B0604020202020204" pitchFamily="34" charset="0"/>
                <a:cs typeface="Arial" panose="020B0604020202020204" pitchFamily="34" charset="0"/>
              </a:rPr>
              <a:t>Assessed by independent central review in the brain-metastasis-negative population who recurred ≤12 months after (neo)adjuvant chemotherapy and received one line of therapy in the metastatic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setting prior to study enrolment. </a:t>
            </a:r>
          </a:p>
        </p:txBody>
      </p:sp>
      <p:sp>
        <p:nvSpPr>
          <p:cNvPr id="9" name="Text Placeholder 2">
            <a:extLst>
              <a:ext uri="{FF2B5EF4-FFF2-40B4-BE49-F238E27FC236}">
                <a16:creationId xmlns:a16="http://schemas.microsoft.com/office/drawing/2014/main" id="{4FA1E198-8DD1-4F99-B09E-1D87994E0B89}"/>
              </a:ext>
            </a:extLst>
          </p:cNvPr>
          <p:cNvSpPr txBox="1">
            <a:spLocks/>
          </p:cNvSpPr>
          <p:nvPr/>
        </p:nvSpPr>
        <p:spPr>
          <a:xfrm>
            <a:off x="3171230" y="1858536"/>
            <a:ext cx="2692742" cy="738664"/>
          </a:xfrm>
          <a:prstGeom prst="rect">
            <a:avLst/>
          </a:prstGeom>
          <a:ln>
            <a:solidFill>
              <a:schemeClr val="tx2"/>
            </a:solidFill>
          </a:ln>
        </p:spPr>
        <p:txBody>
          <a:bodyPr wrap="square" lIns="91440" tIns="91440" rIns="0" bIns="9144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77"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Approved for patients with ≥2 systemic therapies, at least one of them for metastatic disease</a:t>
            </a:r>
            <a:r>
              <a:rPr kumimoji="0" lang="en-GB" sz="1200" b="1" i="0" u="none" strike="noStrike" kern="1200" cap="none" spc="0" normalizeH="0" baseline="30000" noProof="0" dirty="0">
                <a:ln>
                  <a:noFill/>
                </a:ln>
                <a:solidFill>
                  <a:schemeClr val="tx2"/>
                </a:solidFill>
                <a:effectLst/>
                <a:uLnTx/>
                <a:uFillTx/>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01CEAC49-CC43-4496-966B-FC2BBA15E5C8}"/>
              </a:ext>
            </a:extLst>
          </p:cNvPr>
          <p:cNvSpPr txBox="1"/>
          <p:nvPr/>
        </p:nvSpPr>
        <p:spPr>
          <a:xfrm>
            <a:off x="6488461" y="1104834"/>
            <a:ext cx="3102886" cy="410433"/>
          </a:xfrm>
          <a:prstGeom prst="rect">
            <a:avLst/>
          </a:prstGeom>
          <a:noFill/>
          <a:ln>
            <a:solidFill>
              <a:schemeClr val="tx2"/>
            </a:solidFill>
          </a:ln>
        </p:spPr>
        <p:txBody>
          <a:bodyPr wrap="square" lIns="91440" tIns="91440" bIns="91440" anchor="ctr">
            <a:spAutoFit/>
          </a:bodyPr>
          <a:lstStyle/>
          <a:p>
            <a:pPr marL="0" marR="0" lvl="0" indent="0" defTabSz="914377" rtl="0" eaLnBrk="1" fontAlgn="auto" latinLnBrk="0" hangingPunct="1">
              <a:lnSpc>
                <a:spcPct val="100000"/>
              </a:lnSpc>
              <a:spcBef>
                <a:spcPts val="1000"/>
              </a:spcBef>
              <a:spcAft>
                <a:spcPts val="0"/>
              </a:spcAft>
              <a:buClrTx/>
              <a:buSzTx/>
              <a:buFontTx/>
              <a:buNone/>
              <a:tabLst/>
              <a:defRPr/>
            </a:pPr>
            <a:r>
              <a:rPr kumimoji="0" lang="en-GB" sz="1467"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Overall survival</a:t>
            </a:r>
          </a:p>
        </p:txBody>
      </p:sp>
      <p:sp>
        <p:nvSpPr>
          <p:cNvPr id="151" name="TextBox 150">
            <a:extLst>
              <a:ext uri="{FF2B5EF4-FFF2-40B4-BE49-F238E27FC236}">
                <a16:creationId xmlns:a16="http://schemas.microsoft.com/office/drawing/2014/main" id="{A9418C5F-D9C0-4548-8C35-6943DB10E650}"/>
              </a:ext>
            </a:extLst>
          </p:cNvPr>
          <p:cNvSpPr txBox="1"/>
          <p:nvPr/>
        </p:nvSpPr>
        <p:spPr>
          <a:xfrm rot="16200000">
            <a:off x="5312531" y="2567881"/>
            <a:ext cx="1936720" cy="164212"/>
          </a:xfrm>
          <a:prstGeom prst="rect">
            <a:avLst/>
          </a:prstGeom>
          <a:noFill/>
        </p:spPr>
        <p:txBody>
          <a:bodyPr wrap="square" lIns="0" t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OS probability (%)</a:t>
            </a:r>
          </a:p>
        </p:txBody>
      </p:sp>
      <p:grpSp>
        <p:nvGrpSpPr>
          <p:cNvPr id="229" name="Group 228">
            <a:extLst>
              <a:ext uri="{FF2B5EF4-FFF2-40B4-BE49-F238E27FC236}">
                <a16:creationId xmlns:a16="http://schemas.microsoft.com/office/drawing/2014/main" id="{A4A9FFE3-5800-1148-BFBC-BD80A0DC5DC4}"/>
              </a:ext>
            </a:extLst>
          </p:cNvPr>
          <p:cNvGrpSpPr/>
          <p:nvPr/>
        </p:nvGrpSpPr>
        <p:grpSpPr>
          <a:xfrm>
            <a:off x="541665" y="1704649"/>
            <a:ext cx="4969076" cy="2288327"/>
            <a:chOff x="281235" y="1293690"/>
            <a:chExt cx="3726807" cy="1716245"/>
          </a:xfrm>
        </p:grpSpPr>
        <p:grpSp>
          <p:nvGrpSpPr>
            <p:cNvPr id="96" name="Group 95">
              <a:extLst>
                <a:ext uri="{FF2B5EF4-FFF2-40B4-BE49-F238E27FC236}">
                  <a16:creationId xmlns:a16="http://schemas.microsoft.com/office/drawing/2014/main" id="{EE048769-E39D-514B-95DD-E66396060F75}"/>
                </a:ext>
              </a:extLst>
            </p:cNvPr>
            <p:cNvGrpSpPr/>
            <p:nvPr/>
          </p:nvGrpSpPr>
          <p:grpSpPr>
            <a:xfrm>
              <a:off x="612560" y="1508924"/>
              <a:ext cx="3395482" cy="1275486"/>
              <a:chOff x="680388" y="1508924"/>
              <a:chExt cx="3320771" cy="1275486"/>
            </a:xfrm>
          </p:grpSpPr>
          <p:sp>
            <p:nvSpPr>
              <p:cNvPr id="21" name="Freeform 20">
                <a:extLst>
                  <a:ext uri="{FF2B5EF4-FFF2-40B4-BE49-F238E27FC236}">
                    <a16:creationId xmlns:a16="http://schemas.microsoft.com/office/drawing/2014/main" id="{8176F2D7-B00E-1145-B40D-D48960369B0A}"/>
                  </a:ext>
                </a:extLst>
              </p:cNvPr>
              <p:cNvSpPr/>
              <p:nvPr/>
            </p:nvSpPr>
            <p:spPr>
              <a:xfrm>
                <a:off x="728628" y="1508924"/>
                <a:ext cx="9844" cy="1275096"/>
              </a:xfrm>
              <a:custGeom>
                <a:avLst/>
                <a:gdLst>
                  <a:gd name="connsiteX0" fmla="*/ 0 w 9844"/>
                  <a:gd name="connsiteY0" fmla="*/ 0 h 1275096"/>
                  <a:gd name="connsiteX1" fmla="*/ 0 w 9844"/>
                  <a:gd name="connsiteY1" fmla="*/ 1275097 h 1275096"/>
                </a:gdLst>
                <a:ahLst/>
                <a:cxnLst>
                  <a:cxn ang="0">
                    <a:pos x="connsiteX0" y="connsiteY0"/>
                  </a:cxn>
                  <a:cxn ang="0">
                    <a:pos x="connsiteX1" y="connsiteY1"/>
                  </a:cxn>
                </a:cxnLst>
                <a:rect l="l" t="t" r="r" b="b"/>
                <a:pathLst>
                  <a:path w="9844" h="1275096">
                    <a:moveTo>
                      <a:pt x="0" y="0"/>
                    </a:moveTo>
                    <a:lnTo>
                      <a:pt x="0" y="1275097"/>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453AAC85-7A7E-9843-A2CB-63121092B236}"/>
                  </a:ext>
                </a:extLst>
              </p:cNvPr>
              <p:cNvSpPr/>
              <p:nvPr/>
            </p:nvSpPr>
            <p:spPr>
              <a:xfrm>
                <a:off x="680388" y="2746229"/>
                <a:ext cx="3320771" cy="7792"/>
              </a:xfrm>
              <a:custGeom>
                <a:avLst/>
                <a:gdLst>
                  <a:gd name="connsiteX0" fmla="*/ 3320772 w 3320771"/>
                  <a:gd name="connsiteY0" fmla="*/ 0 h 7792"/>
                  <a:gd name="connsiteX1" fmla="*/ 0 w 3320771"/>
                  <a:gd name="connsiteY1" fmla="*/ 0 h 7792"/>
                </a:gdLst>
                <a:ahLst/>
                <a:cxnLst>
                  <a:cxn ang="0">
                    <a:pos x="connsiteX0" y="connsiteY0"/>
                  </a:cxn>
                  <a:cxn ang="0">
                    <a:pos x="connsiteX1" y="connsiteY1"/>
                  </a:cxn>
                </a:cxnLst>
                <a:rect l="l" t="t" r="r" b="b"/>
                <a:pathLst>
                  <a:path w="3320771" h="7792">
                    <a:moveTo>
                      <a:pt x="3320772"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48E5EB57-DBD9-DD4B-AB0F-46D76D0C0BA7}"/>
                  </a:ext>
                </a:extLst>
              </p:cNvPr>
              <p:cNvSpPr/>
              <p:nvPr/>
            </p:nvSpPr>
            <p:spPr>
              <a:xfrm>
                <a:off x="680388" y="2499532"/>
                <a:ext cx="48239" cy="7792"/>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B18C5CED-7ED8-2F41-9C20-5F9BBCA7BBEA}"/>
                  </a:ext>
                </a:extLst>
              </p:cNvPr>
              <p:cNvSpPr/>
              <p:nvPr/>
            </p:nvSpPr>
            <p:spPr>
              <a:xfrm>
                <a:off x="680388" y="2252834"/>
                <a:ext cx="48239" cy="7792"/>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DED0E85D-8B3B-5044-82F6-6220985A4F53}"/>
                  </a:ext>
                </a:extLst>
              </p:cNvPr>
              <p:cNvSpPr/>
              <p:nvPr/>
            </p:nvSpPr>
            <p:spPr>
              <a:xfrm>
                <a:off x="680388" y="2006137"/>
                <a:ext cx="48239" cy="7792"/>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A33B7ED2-2A08-6842-837D-61D523D7AC83}"/>
                  </a:ext>
                </a:extLst>
              </p:cNvPr>
              <p:cNvSpPr/>
              <p:nvPr/>
            </p:nvSpPr>
            <p:spPr>
              <a:xfrm>
                <a:off x="680388" y="1759518"/>
                <a:ext cx="48239" cy="7792"/>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5C18BCC1-73B7-3342-B7FE-F681B942C7A6}"/>
                  </a:ext>
                </a:extLst>
              </p:cNvPr>
              <p:cNvSpPr/>
              <p:nvPr/>
            </p:nvSpPr>
            <p:spPr>
              <a:xfrm>
                <a:off x="680388" y="1512820"/>
                <a:ext cx="48239" cy="7792"/>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8" name="Freeform 27">
                <a:extLst>
                  <a:ext uri="{FF2B5EF4-FFF2-40B4-BE49-F238E27FC236}">
                    <a16:creationId xmlns:a16="http://schemas.microsoft.com/office/drawing/2014/main" id="{ABDE2D10-D911-E148-8701-251ED40FEC4A}"/>
                  </a:ext>
                </a:extLst>
              </p:cNvPr>
              <p:cNvSpPr/>
              <p:nvPr/>
            </p:nvSpPr>
            <p:spPr>
              <a:xfrm>
                <a:off x="1326014" y="2746229"/>
                <a:ext cx="9844" cy="38181"/>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BDC98E94-BC74-9743-B6C1-BC10F75D9753}"/>
                  </a:ext>
                </a:extLst>
              </p:cNvPr>
              <p:cNvSpPr/>
              <p:nvPr/>
            </p:nvSpPr>
            <p:spPr>
              <a:xfrm>
                <a:off x="1923499" y="2746229"/>
                <a:ext cx="9844" cy="38181"/>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267BB41C-C49C-5D4A-99CF-31069B87853E}"/>
                  </a:ext>
                </a:extLst>
              </p:cNvPr>
              <p:cNvSpPr/>
              <p:nvPr/>
            </p:nvSpPr>
            <p:spPr>
              <a:xfrm>
                <a:off x="2520886" y="2746229"/>
                <a:ext cx="9844" cy="38181"/>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43E2FAE1-13EF-D446-984B-0029FFC72711}"/>
                  </a:ext>
                </a:extLst>
              </p:cNvPr>
              <p:cNvSpPr/>
              <p:nvPr/>
            </p:nvSpPr>
            <p:spPr>
              <a:xfrm>
                <a:off x="3118272" y="2746229"/>
                <a:ext cx="9844" cy="38181"/>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E8137B14-B439-CE42-992D-0F4AA99E89A5}"/>
                  </a:ext>
                </a:extLst>
              </p:cNvPr>
              <p:cNvSpPr/>
              <p:nvPr/>
            </p:nvSpPr>
            <p:spPr>
              <a:xfrm>
                <a:off x="3715757" y="2746229"/>
                <a:ext cx="9844" cy="38181"/>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9" name="Freeform 48">
                <a:extLst>
                  <a:ext uri="{FF2B5EF4-FFF2-40B4-BE49-F238E27FC236}">
                    <a16:creationId xmlns:a16="http://schemas.microsoft.com/office/drawing/2014/main" id="{F4E1B1D4-D7C6-A744-9D32-DF42B7AAE203}"/>
                  </a:ext>
                </a:extLst>
              </p:cNvPr>
              <p:cNvSpPr/>
              <p:nvPr/>
            </p:nvSpPr>
            <p:spPr>
              <a:xfrm>
                <a:off x="728628" y="1540716"/>
                <a:ext cx="2870762" cy="1205513"/>
              </a:xfrm>
              <a:custGeom>
                <a:avLst/>
                <a:gdLst>
                  <a:gd name="connsiteX0" fmla="*/ 0 w 2870762"/>
                  <a:gd name="connsiteY0" fmla="*/ 0 h 1205513"/>
                  <a:gd name="connsiteX1" fmla="*/ 78857 w 2870762"/>
                  <a:gd name="connsiteY1" fmla="*/ 0 h 1205513"/>
                  <a:gd name="connsiteX2" fmla="*/ 78857 w 2870762"/>
                  <a:gd name="connsiteY2" fmla="*/ 7325 h 1205513"/>
                  <a:gd name="connsiteX3" fmla="*/ 167855 w 2870762"/>
                  <a:gd name="connsiteY3" fmla="*/ 7325 h 1205513"/>
                  <a:gd name="connsiteX4" fmla="*/ 167855 w 2870762"/>
                  <a:gd name="connsiteY4" fmla="*/ 48545 h 1205513"/>
                  <a:gd name="connsiteX5" fmla="*/ 236671 w 2870762"/>
                  <a:gd name="connsiteY5" fmla="*/ 48545 h 1205513"/>
                  <a:gd name="connsiteX6" fmla="*/ 236671 w 2870762"/>
                  <a:gd name="connsiteY6" fmla="*/ 87739 h 1205513"/>
                  <a:gd name="connsiteX7" fmla="*/ 268273 w 2870762"/>
                  <a:gd name="connsiteY7" fmla="*/ 87739 h 1205513"/>
                  <a:gd name="connsiteX8" fmla="*/ 268273 w 2870762"/>
                  <a:gd name="connsiteY8" fmla="*/ 134803 h 1205513"/>
                  <a:gd name="connsiteX9" fmla="*/ 274278 w 2870762"/>
                  <a:gd name="connsiteY9" fmla="*/ 134803 h 1205513"/>
                  <a:gd name="connsiteX10" fmla="*/ 274278 w 2870762"/>
                  <a:gd name="connsiteY10" fmla="*/ 213737 h 1205513"/>
                  <a:gd name="connsiteX11" fmla="*/ 283434 w 2870762"/>
                  <a:gd name="connsiteY11" fmla="*/ 213737 h 1205513"/>
                  <a:gd name="connsiteX12" fmla="*/ 283434 w 2870762"/>
                  <a:gd name="connsiteY12" fmla="*/ 293606 h 1205513"/>
                  <a:gd name="connsiteX13" fmla="*/ 257246 w 2870762"/>
                  <a:gd name="connsiteY13" fmla="*/ 293606 h 1205513"/>
                  <a:gd name="connsiteX14" fmla="*/ 301844 w 2870762"/>
                  <a:gd name="connsiteY14" fmla="*/ 293606 h 1205513"/>
                  <a:gd name="connsiteX15" fmla="*/ 301844 w 2870762"/>
                  <a:gd name="connsiteY15" fmla="*/ 266567 h 1205513"/>
                  <a:gd name="connsiteX16" fmla="*/ 301844 w 2870762"/>
                  <a:gd name="connsiteY16" fmla="*/ 320878 h 1205513"/>
                  <a:gd name="connsiteX17" fmla="*/ 302828 w 2870762"/>
                  <a:gd name="connsiteY17" fmla="*/ 320878 h 1205513"/>
                  <a:gd name="connsiteX18" fmla="*/ 302828 w 2870762"/>
                  <a:gd name="connsiteY18" fmla="*/ 293528 h 1205513"/>
                  <a:gd name="connsiteX19" fmla="*/ 340140 w 2870762"/>
                  <a:gd name="connsiteY19" fmla="*/ 293528 h 1205513"/>
                  <a:gd name="connsiteX20" fmla="*/ 340140 w 2870762"/>
                  <a:gd name="connsiteY20" fmla="*/ 294697 h 1205513"/>
                  <a:gd name="connsiteX21" fmla="*/ 303419 w 2870762"/>
                  <a:gd name="connsiteY21" fmla="*/ 294697 h 1205513"/>
                  <a:gd name="connsiteX22" fmla="*/ 303419 w 2870762"/>
                  <a:gd name="connsiteY22" fmla="*/ 509213 h 1205513"/>
                  <a:gd name="connsiteX23" fmla="*/ 309129 w 2870762"/>
                  <a:gd name="connsiteY23" fmla="*/ 509213 h 1205513"/>
                  <a:gd name="connsiteX24" fmla="*/ 309129 w 2870762"/>
                  <a:gd name="connsiteY24" fmla="*/ 556900 h 1205513"/>
                  <a:gd name="connsiteX25" fmla="*/ 315036 w 2870762"/>
                  <a:gd name="connsiteY25" fmla="*/ 556900 h 1205513"/>
                  <a:gd name="connsiteX26" fmla="*/ 315036 w 2870762"/>
                  <a:gd name="connsiteY26" fmla="*/ 594848 h 1205513"/>
                  <a:gd name="connsiteX27" fmla="*/ 274770 w 2870762"/>
                  <a:gd name="connsiteY27" fmla="*/ 594848 h 1205513"/>
                  <a:gd name="connsiteX28" fmla="*/ 274770 w 2870762"/>
                  <a:gd name="connsiteY28" fmla="*/ 597341 h 1205513"/>
                  <a:gd name="connsiteX29" fmla="*/ 355695 w 2870762"/>
                  <a:gd name="connsiteY29" fmla="*/ 597341 h 1205513"/>
                  <a:gd name="connsiteX30" fmla="*/ 355695 w 2870762"/>
                  <a:gd name="connsiteY30" fmla="*/ 593991 h 1205513"/>
                  <a:gd name="connsiteX31" fmla="*/ 318186 w 2870762"/>
                  <a:gd name="connsiteY31" fmla="*/ 593991 h 1205513"/>
                  <a:gd name="connsiteX32" fmla="*/ 318186 w 2870762"/>
                  <a:gd name="connsiteY32" fmla="*/ 617601 h 1205513"/>
                  <a:gd name="connsiteX33" fmla="*/ 326259 w 2870762"/>
                  <a:gd name="connsiteY33" fmla="*/ 617601 h 1205513"/>
                  <a:gd name="connsiteX34" fmla="*/ 326259 w 2870762"/>
                  <a:gd name="connsiteY34" fmla="*/ 640821 h 1205513"/>
                  <a:gd name="connsiteX35" fmla="*/ 333643 w 2870762"/>
                  <a:gd name="connsiteY35" fmla="*/ 640821 h 1205513"/>
                  <a:gd name="connsiteX36" fmla="*/ 333643 w 2870762"/>
                  <a:gd name="connsiteY36" fmla="*/ 689599 h 1205513"/>
                  <a:gd name="connsiteX37" fmla="*/ 341715 w 2870762"/>
                  <a:gd name="connsiteY37" fmla="*/ 689599 h 1205513"/>
                  <a:gd name="connsiteX38" fmla="*/ 341715 w 2870762"/>
                  <a:gd name="connsiteY38" fmla="*/ 694353 h 1205513"/>
                  <a:gd name="connsiteX39" fmla="*/ 381587 w 2870762"/>
                  <a:gd name="connsiteY39" fmla="*/ 694353 h 1205513"/>
                  <a:gd name="connsiteX40" fmla="*/ 381587 w 2870762"/>
                  <a:gd name="connsiteY40" fmla="*/ 667470 h 1205513"/>
                  <a:gd name="connsiteX41" fmla="*/ 384737 w 2870762"/>
                  <a:gd name="connsiteY41" fmla="*/ 667470 h 1205513"/>
                  <a:gd name="connsiteX42" fmla="*/ 384737 w 2870762"/>
                  <a:gd name="connsiteY42" fmla="*/ 694353 h 1205513"/>
                  <a:gd name="connsiteX43" fmla="*/ 419391 w 2870762"/>
                  <a:gd name="connsiteY43" fmla="*/ 694353 h 1205513"/>
                  <a:gd name="connsiteX44" fmla="*/ 419391 w 2870762"/>
                  <a:gd name="connsiteY44" fmla="*/ 695444 h 1205513"/>
                  <a:gd name="connsiteX45" fmla="*/ 381587 w 2870762"/>
                  <a:gd name="connsiteY45" fmla="*/ 695444 h 1205513"/>
                  <a:gd name="connsiteX46" fmla="*/ 381587 w 2870762"/>
                  <a:gd name="connsiteY46" fmla="*/ 741962 h 1205513"/>
                  <a:gd name="connsiteX47" fmla="*/ 357762 w 2870762"/>
                  <a:gd name="connsiteY47" fmla="*/ 741962 h 1205513"/>
                  <a:gd name="connsiteX48" fmla="*/ 357762 w 2870762"/>
                  <a:gd name="connsiteY48" fmla="*/ 739157 h 1205513"/>
                  <a:gd name="connsiteX49" fmla="*/ 400194 w 2870762"/>
                  <a:gd name="connsiteY49" fmla="*/ 739157 h 1205513"/>
                  <a:gd name="connsiteX50" fmla="*/ 400194 w 2870762"/>
                  <a:gd name="connsiteY50" fmla="*/ 715625 h 1205513"/>
                  <a:gd name="connsiteX51" fmla="*/ 403147 w 2870762"/>
                  <a:gd name="connsiteY51" fmla="*/ 715625 h 1205513"/>
                  <a:gd name="connsiteX52" fmla="*/ 403147 w 2870762"/>
                  <a:gd name="connsiteY52" fmla="*/ 741962 h 1205513"/>
                  <a:gd name="connsiteX53" fmla="*/ 437604 w 2870762"/>
                  <a:gd name="connsiteY53" fmla="*/ 741962 h 1205513"/>
                  <a:gd name="connsiteX54" fmla="*/ 437604 w 2870762"/>
                  <a:gd name="connsiteY54" fmla="*/ 739625 h 1205513"/>
                  <a:gd name="connsiteX55" fmla="*/ 395764 w 2870762"/>
                  <a:gd name="connsiteY55" fmla="*/ 739157 h 1205513"/>
                  <a:gd name="connsiteX56" fmla="*/ 395764 w 2870762"/>
                  <a:gd name="connsiteY56" fmla="*/ 769079 h 1205513"/>
                  <a:gd name="connsiteX57" fmla="*/ 399898 w 2870762"/>
                  <a:gd name="connsiteY57" fmla="*/ 769079 h 1205513"/>
                  <a:gd name="connsiteX58" fmla="*/ 399898 w 2870762"/>
                  <a:gd name="connsiteY58" fmla="*/ 741651 h 1205513"/>
                  <a:gd name="connsiteX59" fmla="*/ 512819 w 2870762"/>
                  <a:gd name="connsiteY59" fmla="*/ 741651 h 1205513"/>
                  <a:gd name="connsiteX60" fmla="*/ 512819 w 2870762"/>
                  <a:gd name="connsiteY60" fmla="*/ 717417 h 1205513"/>
                  <a:gd name="connsiteX61" fmla="*/ 512819 w 2870762"/>
                  <a:gd name="connsiteY61" fmla="*/ 773598 h 1205513"/>
                  <a:gd name="connsiteX62" fmla="*/ 514788 w 2870762"/>
                  <a:gd name="connsiteY62" fmla="*/ 773598 h 1205513"/>
                  <a:gd name="connsiteX63" fmla="*/ 514788 w 2870762"/>
                  <a:gd name="connsiteY63" fmla="*/ 741495 h 1205513"/>
                  <a:gd name="connsiteX64" fmla="*/ 555152 w 2870762"/>
                  <a:gd name="connsiteY64" fmla="*/ 741495 h 1205513"/>
                  <a:gd name="connsiteX65" fmla="*/ 555152 w 2870762"/>
                  <a:gd name="connsiteY65" fmla="*/ 740482 h 1205513"/>
                  <a:gd name="connsiteX66" fmla="*/ 514099 w 2870762"/>
                  <a:gd name="connsiteY66" fmla="*/ 740482 h 1205513"/>
                  <a:gd name="connsiteX67" fmla="*/ 514099 w 2870762"/>
                  <a:gd name="connsiteY67" fmla="*/ 765339 h 1205513"/>
                  <a:gd name="connsiteX68" fmla="*/ 532509 w 2870762"/>
                  <a:gd name="connsiteY68" fmla="*/ 765339 h 1205513"/>
                  <a:gd name="connsiteX69" fmla="*/ 532509 w 2870762"/>
                  <a:gd name="connsiteY69" fmla="*/ 875051 h 1205513"/>
                  <a:gd name="connsiteX70" fmla="*/ 569821 w 2870762"/>
                  <a:gd name="connsiteY70" fmla="*/ 875051 h 1205513"/>
                  <a:gd name="connsiteX71" fmla="*/ 569821 w 2870762"/>
                  <a:gd name="connsiteY71" fmla="*/ 1012581 h 1205513"/>
                  <a:gd name="connsiteX72" fmla="*/ 629678 w 2870762"/>
                  <a:gd name="connsiteY72" fmla="*/ 1012581 h 1205513"/>
                  <a:gd name="connsiteX73" fmla="*/ 629678 w 2870762"/>
                  <a:gd name="connsiteY73" fmla="*/ 1074061 h 1205513"/>
                  <a:gd name="connsiteX74" fmla="*/ 2870763 w 2870762"/>
                  <a:gd name="connsiteY74" fmla="*/ 1074061 h 1205513"/>
                  <a:gd name="connsiteX75" fmla="*/ 2870763 w 2870762"/>
                  <a:gd name="connsiteY75" fmla="*/ 1205514 h 120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870762" h="1205513">
                    <a:moveTo>
                      <a:pt x="0" y="0"/>
                    </a:moveTo>
                    <a:lnTo>
                      <a:pt x="78857" y="0"/>
                    </a:lnTo>
                    <a:lnTo>
                      <a:pt x="78857" y="7325"/>
                    </a:lnTo>
                    <a:lnTo>
                      <a:pt x="167855" y="7325"/>
                    </a:lnTo>
                    <a:lnTo>
                      <a:pt x="167855" y="48545"/>
                    </a:lnTo>
                    <a:lnTo>
                      <a:pt x="236671" y="48545"/>
                    </a:lnTo>
                    <a:lnTo>
                      <a:pt x="236671" y="87739"/>
                    </a:lnTo>
                    <a:lnTo>
                      <a:pt x="268273" y="87739"/>
                    </a:lnTo>
                    <a:lnTo>
                      <a:pt x="268273" y="134803"/>
                    </a:lnTo>
                    <a:lnTo>
                      <a:pt x="274278" y="134803"/>
                    </a:lnTo>
                    <a:lnTo>
                      <a:pt x="274278" y="213737"/>
                    </a:lnTo>
                    <a:lnTo>
                      <a:pt x="283434" y="213737"/>
                    </a:lnTo>
                    <a:lnTo>
                      <a:pt x="283434" y="293606"/>
                    </a:lnTo>
                    <a:lnTo>
                      <a:pt x="257246" y="293606"/>
                    </a:lnTo>
                    <a:lnTo>
                      <a:pt x="301844" y="293606"/>
                    </a:lnTo>
                    <a:lnTo>
                      <a:pt x="301844" y="266567"/>
                    </a:lnTo>
                    <a:lnTo>
                      <a:pt x="301844" y="320878"/>
                    </a:lnTo>
                    <a:lnTo>
                      <a:pt x="302828" y="320878"/>
                    </a:lnTo>
                    <a:lnTo>
                      <a:pt x="302828" y="293528"/>
                    </a:lnTo>
                    <a:lnTo>
                      <a:pt x="340140" y="293528"/>
                    </a:lnTo>
                    <a:lnTo>
                      <a:pt x="340140" y="294697"/>
                    </a:lnTo>
                    <a:lnTo>
                      <a:pt x="303419" y="294697"/>
                    </a:lnTo>
                    <a:lnTo>
                      <a:pt x="303419" y="509213"/>
                    </a:lnTo>
                    <a:lnTo>
                      <a:pt x="309129" y="509213"/>
                    </a:lnTo>
                    <a:lnTo>
                      <a:pt x="309129" y="556900"/>
                    </a:lnTo>
                    <a:lnTo>
                      <a:pt x="315036" y="556900"/>
                    </a:lnTo>
                    <a:lnTo>
                      <a:pt x="315036" y="594848"/>
                    </a:lnTo>
                    <a:lnTo>
                      <a:pt x="274770" y="594848"/>
                    </a:lnTo>
                    <a:lnTo>
                      <a:pt x="274770" y="597341"/>
                    </a:lnTo>
                    <a:lnTo>
                      <a:pt x="355695" y="597341"/>
                    </a:lnTo>
                    <a:lnTo>
                      <a:pt x="355695" y="593991"/>
                    </a:lnTo>
                    <a:lnTo>
                      <a:pt x="318186" y="593991"/>
                    </a:lnTo>
                    <a:lnTo>
                      <a:pt x="318186" y="617601"/>
                    </a:lnTo>
                    <a:lnTo>
                      <a:pt x="326259" y="617601"/>
                    </a:lnTo>
                    <a:lnTo>
                      <a:pt x="326259" y="640821"/>
                    </a:lnTo>
                    <a:lnTo>
                      <a:pt x="333643" y="640821"/>
                    </a:lnTo>
                    <a:lnTo>
                      <a:pt x="333643" y="689599"/>
                    </a:lnTo>
                    <a:lnTo>
                      <a:pt x="341715" y="689599"/>
                    </a:lnTo>
                    <a:lnTo>
                      <a:pt x="341715" y="694353"/>
                    </a:lnTo>
                    <a:lnTo>
                      <a:pt x="381587" y="694353"/>
                    </a:lnTo>
                    <a:lnTo>
                      <a:pt x="381587" y="667470"/>
                    </a:lnTo>
                    <a:lnTo>
                      <a:pt x="384737" y="667470"/>
                    </a:lnTo>
                    <a:lnTo>
                      <a:pt x="384737" y="694353"/>
                    </a:lnTo>
                    <a:lnTo>
                      <a:pt x="419391" y="694353"/>
                    </a:lnTo>
                    <a:lnTo>
                      <a:pt x="419391" y="695444"/>
                    </a:lnTo>
                    <a:lnTo>
                      <a:pt x="381587" y="695444"/>
                    </a:lnTo>
                    <a:lnTo>
                      <a:pt x="381587" y="741962"/>
                    </a:lnTo>
                    <a:lnTo>
                      <a:pt x="357762" y="741962"/>
                    </a:lnTo>
                    <a:lnTo>
                      <a:pt x="357762" y="739157"/>
                    </a:lnTo>
                    <a:lnTo>
                      <a:pt x="400194" y="739157"/>
                    </a:lnTo>
                    <a:lnTo>
                      <a:pt x="400194" y="715625"/>
                    </a:lnTo>
                    <a:lnTo>
                      <a:pt x="403147" y="715625"/>
                    </a:lnTo>
                    <a:lnTo>
                      <a:pt x="403147" y="741962"/>
                    </a:lnTo>
                    <a:lnTo>
                      <a:pt x="437604" y="741962"/>
                    </a:lnTo>
                    <a:lnTo>
                      <a:pt x="437604" y="739625"/>
                    </a:lnTo>
                    <a:lnTo>
                      <a:pt x="395764" y="739157"/>
                    </a:lnTo>
                    <a:lnTo>
                      <a:pt x="395764" y="769079"/>
                    </a:lnTo>
                    <a:lnTo>
                      <a:pt x="399898" y="769079"/>
                    </a:lnTo>
                    <a:lnTo>
                      <a:pt x="399898" y="741651"/>
                    </a:lnTo>
                    <a:lnTo>
                      <a:pt x="512819" y="741651"/>
                    </a:lnTo>
                    <a:lnTo>
                      <a:pt x="512819" y="717417"/>
                    </a:lnTo>
                    <a:lnTo>
                      <a:pt x="512819" y="773598"/>
                    </a:lnTo>
                    <a:lnTo>
                      <a:pt x="514788" y="773598"/>
                    </a:lnTo>
                    <a:lnTo>
                      <a:pt x="514788" y="741495"/>
                    </a:lnTo>
                    <a:lnTo>
                      <a:pt x="555152" y="741495"/>
                    </a:lnTo>
                    <a:lnTo>
                      <a:pt x="555152" y="740482"/>
                    </a:lnTo>
                    <a:lnTo>
                      <a:pt x="514099" y="740482"/>
                    </a:lnTo>
                    <a:lnTo>
                      <a:pt x="514099" y="765339"/>
                    </a:lnTo>
                    <a:lnTo>
                      <a:pt x="532509" y="765339"/>
                    </a:lnTo>
                    <a:lnTo>
                      <a:pt x="532509" y="875051"/>
                    </a:lnTo>
                    <a:lnTo>
                      <a:pt x="569821" y="875051"/>
                    </a:lnTo>
                    <a:lnTo>
                      <a:pt x="569821" y="1012581"/>
                    </a:lnTo>
                    <a:lnTo>
                      <a:pt x="629678" y="1012581"/>
                    </a:lnTo>
                    <a:lnTo>
                      <a:pt x="629678" y="1074061"/>
                    </a:lnTo>
                    <a:lnTo>
                      <a:pt x="2870763" y="1074061"/>
                    </a:lnTo>
                    <a:lnTo>
                      <a:pt x="2870763" y="1205514"/>
                    </a:lnTo>
                  </a:path>
                </a:pathLst>
              </a:custGeom>
              <a:noFill/>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0" name="Freeform 49">
                <a:extLst>
                  <a:ext uri="{FF2B5EF4-FFF2-40B4-BE49-F238E27FC236}">
                    <a16:creationId xmlns:a16="http://schemas.microsoft.com/office/drawing/2014/main" id="{2797DCF5-8917-FE49-9663-1739C656F62D}"/>
                  </a:ext>
                </a:extLst>
              </p:cNvPr>
              <p:cNvSpPr/>
              <p:nvPr/>
            </p:nvSpPr>
            <p:spPr>
              <a:xfrm>
                <a:off x="2448526" y="2558128"/>
                <a:ext cx="9844" cy="57193"/>
              </a:xfrm>
              <a:custGeom>
                <a:avLst/>
                <a:gdLst>
                  <a:gd name="connsiteX0" fmla="*/ 0 w 9844"/>
                  <a:gd name="connsiteY0" fmla="*/ 0 h 57193"/>
                  <a:gd name="connsiteX1" fmla="*/ 0 w 9844"/>
                  <a:gd name="connsiteY1" fmla="*/ 57194 h 57193"/>
                </a:gdLst>
                <a:ahLst/>
                <a:cxnLst>
                  <a:cxn ang="0">
                    <a:pos x="connsiteX0" y="connsiteY0"/>
                  </a:cxn>
                  <a:cxn ang="0">
                    <a:pos x="connsiteX1" y="connsiteY1"/>
                  </a:cxn>
                </a:cxnLst>
                <a:rect l="l" t="t" r="r" b="b"/>
                <a:pathLst>
                  <a:path w="9844" h="57193">
                    <a:moveTo>
                      <a:pt x="0" y="0"/>
                    </a:moveTo>
                    <a:lnTo>
                      <a:pt x="0" y="57194"/>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1" name="Freeform 50">
                <a:extLst>
                  <a:ext uri="{FF2B5EF4-FFF2-40B4-BE49-F238E27FC236}">
                    <a16:creationId xmlns:a16="http://schemas.microsoft.com/office/drawing/2014/main" id="{9CD02055-C9F7-FD4E-B9A0-9672B8438BB6}"/>
                  </a:ext>
                </a:extLst>
              </p:cNvPr>
              <p:cNvSpPr/>
              <p:nvPr/>
            </p:nvSpPr>
            <p:spPr>
              <a:xfrm>
                <a:off x="728628" y="1542274"/>
                <a:ext cx="2453340" cy="1009620"/>
              </a:xfrm>
              <a:custGeom>
                <a:avLst/>
                <a:gdLst>
                  <a:gd name="connsiteX0" fmla="*/ 0 w 2453340"/>
                  <a:gd name="connsiteY0" fmla="*/ 0 h 1009620"/>
                  <a:gd name="connsiteX1" fmla="*/ 53458 w 2453340"/>
                  <a:gd name="connsiteY1" fmla="*/ 0 h 1009620"/>
                  <a:gd name="connsiteX2" fmla="*/ 53458 w 2453340"/>
                  <a:gd name="connsiteY2" fmla="*/ 37792 h 1009620"/>
                  <a:gd name="connsiteX3" fmla="*/ 248287 w 2453340"/>
                  <a:gd name="connsiteY3" fmla="*/ 37792 h 1009620"/>
                  <a:gd name="connsiteX4" fmla="*/ 248287 w 2453340"/>
                  <a:gd name="connsiteY4" fmla="*/ 78934 h 1009620"/>
                  <a:gd name="connsiteX5" fmla="*/ 280382 w 2453340"/>
                  <a:gd name="connsiteY5" fmla="*/ 78934 h 1009620"/>
                  <a:gd name="connsiteX6" fmla="*/ 280382 w 2453340"/>
                  <a:gd name="connsiteY6" fmla="*/ 112673 h 1009620"/>
                  <a:gd name="connsiteX7" fmla="*/ 290030 w 2453340"/>
                  <a:gd name="connsiteY7" fmla="*/ 112673 h 1009620"/>
                  <a:gd name="connsiteX8" fmla="*/ 290030 w 2453340"/>
                  <a:gd name="connsiteY8" fmla="*/ 151244 h 1009620"/>
                  <a:gd name="connsiteX9" fmla="*/ 299579 w 2453340"/>
                  <a:gd name="connsiteY9" fmla="*/ 151244 h 1009620"/>
                  <a:gd name="connsiteX10" fmla="*/ 299579 w 2453340"/>
                  <a:gd name="connsiteY10" fmla="*/ 183348 h 1009620"/>
                  <a:gd name="connsiteX11" fmla="*/ 299579 w 2453340"/>
                  <a:gd name="connsiteY11" fmla="*/ 185062 h 1009620"/>
                  <a:gd name="connsiteX12" fmla="*/ 259609 w 2453340"/>
                  <a:gd name="connsiteY12" fmla="*/ 185062 h 1009620"/>
                  <a:gd name="connsiteX13" fmla="*/ 259609 w 2453340"/>
                  <a:gd name="connsiteY13" fmla="*/ 181945 h 1009620"/>
                  <a:gd name="connsiteX14" fmla="*/ 338467 w 2453340"/>
                  <a:gd name="connsiteY14" fmla="*/ 181945 h 1009620"/>
                  <a:gd name="connsiteX15" fmla="*/ 338467 w 2453340"/>
                  <a:gd name="connsiteY15" fmla="*/ 183737 h 1009620"/>
                  <a:gd name="connsiteX16" fmla="*/ 299579 w 2453340"/>
                  <a:gd name="connsiteY16" fmla="*/ 183815 h 1009620"/>
                  <a:gd name="connsiteX17" fmla="*/ 299579 w 2453340"/>
                  <a:gd name="connsiteY17" fmla="*/ 207815 h 1009620"/>
                  <a:gd name="connsiteX18" fmla="*/ 310507 w 2453340"/>
                  <a:gd name="connsiteY18" fmla="*/ 207815 h 1009620"/>
                  <a:gd name="connsiteX19" fmla="*/ 310507 w 2453340"/>
                  <a:gd name="connsiteY19" fmla="*/ 185452 h 1009620"/>
                  <a:gd name="connsiteX20" fmla="*/ 305092 w 2453340"/>
                  <a:gd name="connsiteY20" fmla="*/ 185452 h 1009620"/>
                  <a:gd name="connsiteX21" fmla="*/ 305092 w 2453340"/>
                  <a:gd name="connsiteY21" fmla="*/ 205477 h 1009620"/>
                  <a:gd name="connsiteX22" fmla="*/ 311787 w 2453340"/>
                  <a:gd name="connsiteY22" fmla="*/ 205477 h 1009620"/>
                  <a:gd name="connsiteX23" fmla="*/ 311787 w 2453340"/>
                  <a:gd name="connsiteY23" fmla="*/ 222230 h 1009620"/>
                  <a:gd name="connsiteX24" fmla="*/ 328622 w 2453340"/>
                  <a:gd name="connsiteY24" fmla="*/ 222230 h 1009620"/>
                  <a:gd name="connsiteX25" fmla="*/ 328622 w 2453340"/>
                  <a:gd name="connsiteY25" fmla="*/ 301008 h 1009620"/>
                  <a:gd name="connsiteX26" fmla="*/ 337482 w 2453340"/>
                  <a:gd name="connsiteY26" fmla="*/ 301008 h 1009620"/>
                  <a:gd name="connsiteX27" fmla="*/ 337482 w 2453340"/>
                  <a:gd name="connsiteY27" fmla="*/ 272333 h 1009620"/>
                  <a:gd name="connsiteX28" fmla="*/ 332264 w 2453340"/>
                  <a:gd name="connsiteY28" fmla="*/ 272333 h 1009620"/>
                  <a:gd name="connsiteX29" fmla="*/ 332264 w 2453340"/>
                  <a:gd name="connsiteY29" fmla="*/ 331241 h 1009620"/>
                  <a:gd name="connsiteX30" fmla="*/ 335021 w 2453340"/>
                  <a:gd name="connsiteY30" fmla="*/ 331241 h 1009620"/>
                  <a:gd name="connsiteX31" fmla="*/ 335021 w 2453340"/>
                  <a:gd name="connsiteY31" fmla="*/ 301008 h 1009620"/>
                  <a:gd name="connsiteX32" fmla="*/ 291211 w 2453340"/>
                  <a:gd name="connsiteY32" fmla="*/ 301008 h 1009620"/>
                  <a:gd name="connsiteX33" fmla="*/ 429925 w 2453340"/>
                  <a:gd name="connsiteY33" fmla="*/ 301008 h 1009620"/>
                  <a:gd name="connsiteX34" fmla="*/ 429925 w 2453340"/>
                  <a:gd name="connsiteY34" fmla="*/ 340047 h 1009620"/>
                  <a:gd name="connsiteX35" fmla="*/ 532017 w 2453340"/>
                  <a:gd name="connsiteY35" fmla="*/ 340047 h 1009620"/>
                  <a:gd name="connsiteX36" fmla="*/ 532017 w 2453340"/>
                  <a:gd name="connsiteY36" fmla="*/ 379708 h 1009620"/>
                  <a:gd name="connsiteX37" fmla="*/ 501990 w 2453340"/>
                  <a:gd name="connsiteY37" fmla="*/ 379708 h 1009620"/>
                  <a:gd name="connsiteX38" fmla="*/ 542551 w 2453340"/>
                  <a:gd name="connsiteY38" fmla="*/ 379708 h 1009620"/>
                  <a:gd name="connsiteX39" fmla="*/ 542551 w 2453340"/>
                  <a:gd name="connsiteY39" fmla="*/ 352903 h 1009620"/>
                  <a:gd name="connsiteX40" fmla="*/ 542551 w 2453340"/>
                  <a:gd name="connsiteY40" fmla="*/ 406903 h 1009620"/>
                  <a:gd name="connsiteX41" fmla="*/ 541074 w 2453340"/>
                  <a:gd name="connsiteY41" fmla="*/ 406903 h 1009620"/>
                  <a:gd name="connsiteX42" fmla="*/ 541369 w 2453340"/>
                  <a:gd name="connsiteY42" fmla="*/ 379708 h 1009620"/>
                  <a:gd name="connsiteX43" fmla="*/ 575629 w 2453340"/>
                  <a:gd name="connsiteY43" fmla="*/ 379708 h 1009620"/>
                  <a:gd name="connsiteX44" fmla="*/ 575629 w 2453340"/>
                  <a:gd name="connsiteY44" fmla="*/ 421396 h 1009620"/>
                  <a:gd name="connsiteX45" fmla="*/ 639030 w 2453340"/>
                  <a:gd name="connsiteY45" fmla="*/ 421396 h 1009620"/>
                  <a:gd name="connsiteX46" fmla="*/ 639030 w 2453340"/>
                  <a:gd name="connsiteY46" fmla="*/ 461369 h 1009620"/>
                  <a:gd name="connsiteX47" fmla="*/ 704203 w 2453340"/>
                  <a:gd name="connsiteY47" fmla="*/ 461369 h 1009620"/>
                  <a:gd name="connsiteX48" fmla="*/ 704203 w 2453340"/>
                  <a:gd name="connsiteY48" fmla="*/ 502044 h 1009620"/>
                  <a:gd name="connsiteX49" fmla="*/ 711587 w 2453340"/>
                  <a:gd name="connsiteY49" fmla="*/ 502044 h 1009620"/>
                  <a:gd name="connsiteX50" fmla="*/ 711587 w 2453340"/>
                  <a:gd name="connsiteY50" fmla="*/ 545290 h 1009620"/>
                  <a:gd name="connsiteX51" fmla="*/ 823917 w 2453340"/>
                  <a:gd name="connsiteY51" fmla="*/ 545290 h 1009620"/>
                  <a:gd name="connsiteX52" fmla="*/ 823917 w 2453340"/>
                  <a:gd name="connsiteY52" fmla="*/ 517550 h 1009620"/>
                  <a:gd name="connsiteX53" fmla="*/ 823917 w 2453340"/>
                  <a:gd name="connsiteY53" fmla="*/ 574432 h 1009620"/>
                  <a:gd name="connsiteX54" fmla="*/ 823917 w 2453340"/>
                  <a:gd name="connsiteY54" fmla="*/ 546069 h 1009620"/>
                  <a:gd name="connsiteX55" fmla="*/ 903759 w 2453340"/>
                  <a:gd name="connsiteY55" fmla="*/ 546069 h 1009620"/>
                  <a:gd name="connsiteX56" fmla="*/ 903759 w 2453340"/>
                  <a:gd name="connsiteY56" fmla="*/ 517316 h 1009620"/>
                  <a:gd name="connsiteX57" fmla="*/ 903759 w 2453340"/>
                  <a:gd name="connsiteY57" fmla="*/ 574432 h 1009620"/>
                  <a:gd name="connsiteX58" fmla="*/ 904349 w 2453340"/>
                  <a:gd name="connsiteY58" fmla="*/ 574432 h 1009620"/>
                  <a:gd name="connsiteX59" fmla="*/ 904349 w 2453340"/>
                  <a:gd name="connsiteY59" fmla="*/ 545991 h 1009620"/>
                  <a:gd name="connsiteX60" fmla="*/ 962040 w 2453340"/>
                  <a:gd name="connsiteY60" fmla="*/ 545991 h 1009620"/>
                  <a:gd name="connsiteX61" fmla="*/ 962040 w 2453340"/>
                  <a:gd name="connsiteY61" fmla="*/ 598354 h 1009620"/>
                  <a:gd name="connsiteX62" fmla="*/ 1080966 w 2453340"/>
                  <a:gd name="connsiteY62" fmla="*/ 598354 h 1009620"/>
                  <a:gd name="connsiteX63" fmla="*/ 1080966 w 2453340"/>
                  <a:gd name="connsiteY63" fmla="*/ 569134 h 1009620"/>
                  <a:gd name="connsiteX64" fmla="*/ 1080966 w 2453340"/>
                  <a:gd name="connsiteY64" fmla="*/ 624925 h 1009620"/>
                  <a:gd name="connsiteX65" fmla="*/ 1081951 w 2453340"/>
                  <a:gd name="connsiteY65" fmla="*/ 624925 h 1009620"/>
                  <a:gd name="connsiteX66" fmla="*/ 1081951 w 2453340"/>
                  <a:gd name="connsiteY66" fmla="*/ 598276 h 1009620"/>
                  <a:gd name="connsiteX67" fmla="*/ 1123299 w 2453340"/>
                  <a:gd name="connsiteY67" fmla="*/ 598276 h 1009620"/>
                  <a:gd name="connsiteX68" fmla="*/ 1123299 w 2453340"/>
                  <a:gd name="connsiteY68" fmla="*/ 650561 h 1009620"/>
                  <a:gd name="connsiteX69" fmla="*/ 1150077 w 2453340"/>
                  <a:gd name="connsiteY69" fmla="*/ 650561 h 1009620"/>
                  <a:gd name="connsiteX70" fmla="*/ 1150077 w 2453340"/>
                  <a:gd name="connsiteY70" fmla="*/ 708300 h 1009620"/>
                  <a:gd name="connsiteX71" fmla="*/ 1162777 w 2453340"/>
                  <a:gd name="connsiteY71" fmla="*/ 708300 h 1009620"/>
                  <a:gd name="connsiteX72" fmla="*/ 1162777 w 2453340"/>
                  <a:gd name="connsiteY72" fmla="*/ 763313 h 1009620"/>
                  <a:gd name="connsiteX73" fmla="*/ 1354850 w 2453340"/>
                  <a:gd name="connsiteY73" fmla="*/ 763313 h 1009620"/>
                  <a:gd name="connsiteX74" fmla="*/ 1354850 w 2453340"/>
                  <a:gd name="connsiteY74" fmla="*/ 737209 h 1009620"/>
                  <a:gd name="connsiteX75" fmla="*/ 1354850 w 2453340"/>
                  <a:gd name="connsiteY75" fmla="*/ 786611 h 1009620"/>
                  <a:gd name="connsiteX76" fmla="*/ 1364892 w 2453340"/>
                  <a:gd name="connsiteY76" fmla="*/ 786611 h 1009620"/>
                  <a:gd name="connsiteX77" fmla="*/ 1364892 w 2453340"/>
                  <a:gd name="connsiteY77" fmla="*/ 766118 h 1009620"/>
                  <a:gd name="connsiteX78" fmla="*/ 1393541 w 2453340"/>
                  <a:gd name="connsiteY78" fmla="*/ 766118 h 1009620"/>
                  <a:gd name="connsiteX79" fmla="*/ 1393541 w 2453340"/>
                  <a:gd name="connsiteY79" fmla="*/ 761442 h 1009620"/>
                  <a:gd name="connsiteX80" fmla="*/ 1364302 w 2453340"/>
                  <a:gd name="connsiteY80" fmla="*/ 761442 h 1009620"/>
                  <a:gd name="connsiteX81" fmla="*/ 1364302 w 2453340"/>
                  <a:gd name="connsiteY81" fmla="*/ 828143 h 1009620"/>
                  <a:gd name="connsiteX82" fmla="*/ 1400334 w 2453340"/>
                  <a:gd name="connsiteY82" fmla="*/ 828143 h 1009620"/>
                  <a:gd name="connsiteX83" fmla="*/ 1400334 w 2453340"/>
                  <a:gd name="connsiteY83" fmla="*/ 802740 h 1009620"/>
                  <a:gd name="connsiteX84" fmla="*/ 1402992 w 2453340"/>
                  <a:gd name="connsiteY84" fmla="*/ 802740 h 1009620"/>
                  <a:gd name="connsiteX85" fmla="*/ 1402992 w 2453340"/>
                  <a:gd name="connsiteY85" fmla="*/ 852610 h 1009620"/>
                  <a:gd name="connsiteX86" fmla="*/ 1405650 w 2453340"/>
                  <a:gd name="connsiteY86" fmla="*/ 852610 h 1009620"/>
                  <a:gd name="connsiteX87" fmla="*/ 1405650 w 2453340"/>
                  <a:gd name="connsiteY87" fmla="*/ 828376 h 1009620"/>
                  <a:gd name="connsiteX88" fmla="*/ 1599200 w 2453340"/>
                  <a:gd name="connsiteY88" fmla="*/ 828376 h 1009620"/>
                  <a:gd name="connsiteX89" fmla="*/ 1599200 w 2453340"/>
                  <a:gd name="connsiteY89" fmla="*/ 904427 h 1009620"/>
                  <a:gd name="connsiteX90" fmla="*/ 1616625 w 2453340"/>
                  <a:gd name="connsiteY90" fmla="*/ 904427 h 1009620"/>
                  <a:gd name="connsiteX91" fmla="*/ 1616625 w 2453340"/>
                  <a:gd name="connsiteY91" fmla="*/ 980712 h 1009620"/>
                  <a:gd name="connsiteX92" fmla="*/ 1590044 w 2453340"/>
                  <a:gd name="connsiteY92" fmla="*/ 980712 h 1009620"/>
                  <a:gd name="connsiteX93" fmla="*/ 1627160 w 2453340"/>
                  <a:gd name="connsiteY93" fmla="*/ 980712 h 1009620"/>
                  <a:gd name="connsiteX94" fmla="*/ 1627160 w 2453340"/>
                  <a:gd name="connsiteY94" fmla="*/ 953829 h 1009620"/>
                  <a:gd name="connsiteX95" fmla="*/ 1630408 w 2453340"/>
                  <a:gd name="connsiteY95" fmla="*/ 953829 h 1009620"/>
                  <a:gd name="connsiteX96" fmla="*/ 1630408 w 2453340"/>
                  <a:gd name="connsiteY96" fmla="*/ 1009620 h 1009620"/>
                  <a:gd name="connsiteX97" fmla="*/ 1630408 w 2453340"/>
                  <a:gd name="connsiteY97" fmla="*/ 980945 h 1009620"/>
                  <a:gd name="connsiteX98" fmla="*/ 2453341 w 2453340"/>
                  <a:gd name="connsiteY98" fmla="*/ 980945 h 100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53340" h="1009620">
                    <a:moveTo>
                      <a:pt x="0" y="0"/>
                    </a:moveTo>
                    <a:lnTo>
                      <a:pt x="53458" y="0"/>
                    </a:lnTo>
                    <a:lnTo>
                      <a:pt x="53458" y="37792"/>
                    </a:lnTo>
                    <a:lnTo>
                      <a:pt x="248287" y="37792"/>
                    </a:lnTo>
                    <a:lnTo>
                      <a:pt x="248287" y="78934"/>
                    </a:lnTo>
                    <a:lnTo>
                      <a:pt x="280382" y="78934"/>
                    </a:lnTo>
                    <a:lnTo>
                      <a:pt x="280382" y="112673"/>
                    </a:lnTo>
                    <a:lnTo>
                      <a:pt x="290030" y="112673"/>
                    </a:lnTo>
                    <a:lnTo>
                      <a:pt x="290030" y="151244"/>
                    </a:lnTo>
                    <a:lnTo>
                      <a:pt x="299579" y="151244"/>
                    </a:lnTo>
                    <a:lnTo>
                      <a:pt x="299579" y="183348"/>
                    </a:lnTo>
                    <a:lnTo>
                      <a:pt x="299579" y="185062"/>
                    </a:lnTo>
                    <a:lnTo>
                      <a:pt x="259609" y="185062"/>
                    </a:lnTo>
                    <a:lnTo>
                      <a:pt x="259609" y="181945"/>
                    </a:lnTo>
                    <a:lnTo>
                      <a:pt x="338467" y="181945"/>
                    </a:lnTo>
                    <a:lnTo>
                      <a:pt x="338467" y="183737"/>
                    </a:lnTo>
                    <a:lnTo>
                      <a:pt x="299579" y="183815"/>
                    </a:lnTo>
                    <a:lnTo>
                      <a:pt x="299579" y="207815"/>
                    </a:lnTo>
                    <a:lnTo>
                      <a:pt x="310507" y="207815"/>
                    </a:lnTo>
                    <a:lnTo>
                      <a:pt x="310507" y="185452"/>
                    </a:lnTo>
                    <a:lnTo>
                      <a:pt x="305092" y="185452"/>
                    </a:lnTo>
                    <a:lnTo>
                      <a:pt x="305092" y="205477"/>
                    </a:lnTo>
                    <a:lnTo>
                      <a:pt x="311787" y="205477"/>
                    </a:lnTo>
                    <a:lnTo>
                      <a:pt x="311787" y="222230"/>
                    </a:lnTo>
                    <a:lnTo>
                      <a:pt x="328622" y="222230"/>
                    </a:lnTo>
                    <a:lnTo>
                      <a:pt x="328622" y="301008"/>
                    </a:lnTo>
                    <a:lnTo>
                      <a:pt x="337482" y="301008"/>
                    </a:lnTo>
                    <a:lnTo>
                      <a:pt x="337482" y="272333"/>
                    </a:lnTo>
                    <a:lnTo>
                      <a:pt x="332264" y="272333"/>
                    </a:lnTo>
                    <a:lnTo>
                      <a:pt x="332264" y="331241"/>
                    </a:lnTo>
                    <a:lnTo>
                      <a:pt x="335021" y="331241"/>
                    </a:lnTo>
                    <a:lnTo>
                      <a:pt x="335021" y="301008"/>
                    </a:lnTo>
                    <a:lnTo>
                      <a:pt x="291211" y="301008"/>
                    </a:lnTo>
                    <a:lnTo>
                      <a:pt x="429925" y="301008"/>
                    </a:lnTo>
                    <a:lnTo>
                      <a:pt x="429925" y="340047"/>
                    </a:lnTo>
                    <a:lnTo>
                      <a:pt x="532017" y="340047"/>
                    </a:lnTo>
                    <a:lnTo>
                      <a:pt x="532017" y="379708"/>
                    </a:lnTo>
                    <a:lnTo>
                      <a:pt x="501990" y="379708"/>
                    </a:lnTo>
                    <a:lnTo>
                      <a:pt x="542551" y="379708"/>
                    </a:lnTo>
                    <a:lnTo>
                      <a:pt x="542551" y="352903"/>
                    </a:lnTo>
                    <a:lnTo>
                      <a:pt x="542551" y="406903"/>
                    </a:lnTo>
                    <a:lnTo>
                      <a:pt x="541074" y="406903"/>
                    </a:lnTo>
                    <a:lnTo>
                      <a:pt x="541369" y="379708"/>
                    </a:lnTo>
                    <a:lnTo>
                      <a:pt x="575629" y="379708"/>
                    </a:lnTo>
                    <a:lnTo>
                      <a:pt x="575629" y="421396"/>
                    </a:lnTo>
                    <a:lnTo>
                      <a:pt x="639030" y="421396"/>
                    </a:lnTo>
                    <a:lnTo>
                      <a:pt x="639030" y="461369"/>
                    </a:lnTo>
                    <a:lnTo>
                      <a:pt x="704203" y="461369"/>
                    </a:lnTo>
                    <a:lnTo>
                      <a:pt x="704203" y="502044"/>
                    </a:lnTo>
                    <a:lnTo>
                      <a:pt x="711587" y="502044"/>
                    </a:lnTo>
                    <a:lnTo>
                      <a:pt x="711587" y="545290"/>
                    </a:lnTo>
                    <a:lnTo>
                      <a:pt x="823917" y="545290"/>
                    </a:lnTo>
                    <a:lnTo>
                      <a:pt x="823917" y="517550"/>
                    </a:lnTo>
                    <a:lnTo>
                      <a:pt x="823917" y="574432"/>
                    </a:lnTo>
                    <a:lnTo>
                      <a:pt x="823917" y="546069"/>
                    </a:lnTo>
                    <a:lnTo>
                      <a:pt x="903759" y="546069"/>
                    </a:lnTo>
                    <a:lnTo>
                      <a:pt x="903759" y="517316"/>
                    </a:lnTo>
                    <a:lnTo>
                      <a:pt x="903759" y="574432"/>
                    </a:lnTo>
                    <a:lnTo>
                      <a:pt x="904349" y="574432"/>
                    </a:lnTo>
                    <a:lnTo>
                      <a:pt x="904349" y="545991"/>
                    </a:lnTo>
                    <a:lnTo>
                      <a:pt x="962040" y="545991"/>
                    </a:lnTo>
                    <a:lnTo>
                      <a:pt x="962040" y="598354"/>
                    </a:lnTo>
                    <a:lnTo>
                      <a:pt x="1080966" y="598354"/>
                    </a:lnTo>
                    <a:lnTo>
                      <a:pt x="1080966" y="569134"/>
                    </a:lnTo>
                    <a:lnTo>
                      <a:pt x="1080966" y="624925"/>
                    </a:lnTo>
                    <a:lnTo>
                      <a:pt x="1081951" y="624925"/>
                    </a:lnTo>
                    <a:lnTo>
                      <a:pt x="1081951" y="598276"/>
                    </a:lnTo>
                    <a:lnTo>
                      <a:pt x="1123299" y="598276"/>
                    </a:lnTo>
                    <a:lnTo>
                      <a:pt x="1123299" y="650561"/>
                    </a:lnTo>
                    <a:lnTo>
                      <a:pt x="1150077" y="650561"/>
                    </a:lnTo>
                    <a:lnTo>
                      <a:pt x="1150077" y="708300"/>
                    </a:lnTo>
                    <a:lnTo>
                      <a:pt x="1162777" y="708300"/>
                    </a:lnTo>
                    <a:lnTo>
                      <a:pt x="1162777" y="763313"/>
                    </a:lnTo>
                    <a:lnTo>
                      <a:pt x="1354850" y="763313"/>
                    </a:lnTo>
                    <a:lnTo>
                      <a:pt x="1354850" y="737209"/>
                    </a:lnTo>
                    <a:lnTo>
                      <a:pt x="1354850" y="786611"/>
                    </a:lnTo>
                    <a:lnTo>
                      <a:pt x="1364892" y="786611"/>
                    </a:lnTo>
                    <a:lnTo>
                      <a:pt x="1364892" y="766118"/>
                    </a:lnTo>
                    <a:lnTo>
                      <a:pt x="1393541" y="766118"/>
                    </a:lnTo>
                    <a:lnTo>
                      <a:pt x="1393541" y="761442"/>
                    </a:lnTo>
                    <a:lnTo>
                      <a:pt x="1364302" y="761442"/>
                    </a:lnTo>
                    <a:lnTo>
                      <a:pt x="1364302" y="828143"/>
                    </a:lnTo>
                    <a:lnTo>
                      <a:pt x="1400334" y="828143"/>
                    </a:lnTo>
                    <a:lnTo>
                      <a:pt x="1400334" y="802740"/>
                    </a:lnTo>
                    <a:lnTo>
                      <a:pt x="1402992" y="802740"/>
                    </a:lnTo>
                    <a:lnTo>
                      <a:pt x="1402992" y="852610"/>
                    </a:lnTo>
                    <a:lnTo>
                      <a:pt x="1405650" y="852610"/>
                    </a:lnTo>
                    <a:lnTo>
                      <a:pt x="1405650" y="828376"/>
                    </a:lnTo>
                    <a:lnTo>
                      <a:pt x="1599200" y="828376"/>
                    </a:lnTo>
                    <a:lnTo>
                      <a:pt x="1599200" y="904427"/>
                    </a:lnTo>
                    <a:lnTo>
                      <a:pt x="1616625" y="904427"/>
                    </a:lnTo>
                    <a:lnTo>
                      <a:pt x="1616625" y="980712"/>
                    </a:lnTo>
                    <a:lnTo>
                      <a:pt x="1590044" y="980712"/>
                    </a:lnTo>
                    <a:lnTo>
                      <a:pt x="1627160" y="980712"/>
                    </a:lnTo>
                    <a:lnTo>
                      <a:pt x="1627160" y="953829"/>
                    </a:lnTo>
                    <a:lnTo>
                      <a:pt x="1630408" y="953829"/>
                    </a:lnTo>
                    <a:lnTo>
                      <a:pt x="1630408" y="1009620"/>
                    </a:lnTo>
                    <a:lnTo>
                      <a:pt x="1630408" y="980945"/>
                    </a:lnTo>
                    <a:lnTo>
                      <a:pt x="2453341" y="980945"/>
                    </a:lnTo>
                  </a:path>
                </a:pathLst>
              </a:custGeom>
              <a:noFill/>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C9AE0EED-1EB7-EE44-A428-D4C2B150E338}"/>
                  </a:ext>
                </a:extLst>
              </p:cNvPr>
              <p:cNvSpPr/>
              <p:nvPr/>
            </p:nvSpPr>
            <p:spPr>
              <a:xfrm>
                <a:off x="3156910" y="2489380"/>
                <a:ext cx="9844" cy="61012"/>
              </a:xfrm>
              <a:custGeom>
                <a:avLst/>
                <a:gdLst>
                  <a:gd name="connsiteX0" fmla="*/ 0 w 9844"/>
                  <a:gd name="connsiteY0" fmla="*/ 0 h 61012"/>
                  <a:gd name="connsiteX1" fmla="*/ 0 w 9844"/>
                  <a:gd name="connsiteY1" fmla="*/ 61012 h 61012"/>
                </a:gdLst>
                <a:ahLst/>
                <a:cxnLst>
                  <a:cxn ang="0">
                    <a:pos x="connsiteX0" y="connsiteY0"/>
                  </a:cxn>
                  <a:cxn ang="0">
                    <a:pos x="connsiteX1" y="connsiteY1"/>
                  </a:cxn>
                </a:cxnLst>
                <a:rect l="l" t="t" r="r" b="b"/>
                <a:pathLst>
                  <a:path w="9844" h="61012">
                    <a:moveTo>
                      <a:pt x="0" y="0"/>
                    </a:moveTo>
                    <a:lnTo>
                      <a:pt x="0" y="6101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3" name="Freeform 52">
                <a:extLst>
                  <a:ext uri="{FF2B5EF4-FFF2-40B4-BE49-F238E27FC236}">
                    <a16:creationId xmlns:a16="http://schemas.microsoft.com/office/drawing/2014/main" id="{30BB866C-D090-E94D-A9CE-88E92C4091B1}"/>
                  </a:ext>
                </a:extLst>
              </p:cNvPr>
              <p:cNvSpPr/>
              <p:nvPr/>
            </p:nvSpPr>
            <p:spPr>
              <a:xfrm>
                <a:off x="2851476" y="2489068"/>
                <a:ext cx="9844" cy="62258"/>
              </a:xfrm>
              <a:custGeom>
                <a:avLst/>
                <a:gdLst>
                  <a:gd name="connsiteX0" fmla="*/ 0 w 9844"/>
                  <a:gd name="connsiteY0" fmla="*/ 0 h 62258"/>
                  <a:gd name="connsiteX1" fmla="*/ 0 w 9844"/>
                  <a:gd name="connsiteY1" fmla="*/ 62259 h 62258"/>
                </a:gdLst>
                <a:ahLst/>
                <a:cxnLst>
                  <a:cxn ang="0">
                    <a:pos x="connsiteX0" y="connsiteY0"/>
                  </a:cxn>
                  <a:cxn ang="0">
                    <a:pos x="connsiteX1" y="connsiteY1"/>
                  </a:cxn>
                </a:cxnLst>
                <a:rect l="l" t="t" r="r" b="b"/>
                <a:pathLst>
                  <a:path w="9844" h="62258">
                    <a:moveTo>
                      <a:pt x="0" y="0"/>
                    </a:moveTo>
                    <a:lnTo>
                      <a:pt x="0" y="62259"/>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4" name="Freeform 53">
                <a:extLst>
                  <a:ext uri="{FF2B5EF4-FFF2-40B4-BE49-F238E27FC236}">
                    <a16:creationId xmlns:a16="http://schemas.microsoft.com/office/drawing/2014/main" id="{CD65FAC2-CA05-2E46-8733-702FB7A47CC7}"/>
                  </a:ext>
                </a:extLst>
              </p:cNvPr>
              <p:cNvSpPr/>
              <p:nvPr/>
            </p:nvSpPr>
            <p:spPr>
              <a:xfrm>
                <a:off x="796853" y="2483506"/>
                <a:ext cx="92640" cy="7792"/>
              </a:xfrm>
              <a:custGeom>
                <a:avLst/>
                <a:gdLst>
                  <a:gd name="connsiteX0" fmla="*/ 0 w 92640"/>
                  <a:gd name="connsiteY0" fmla="*/ 0 h 7792"/>
                  <a:gd name="connsiteX1" fmla="*/ 92640 w 92640"/>
                  <a:gd name="connsiteY1" fmla="*/ 0 h 7792"/>
                </a:gdLst>
                <a:ahLst/>
                <a:cxnLst>
                  <a:cxn ang="0">
                    <a:pos x="connsiteX0" y="connsiteY0"/>
                  </a:cxn>
                  <a:cxn ang="0">
                    <a:pos x="connsiteX1" y="connsiteY1"/>
                  </a:cxn>
                </a:cxnLst>
                <a:rect l="l" t="t" r="r" b="b"/>
                <a:pathLst>
                  <a:path w="92640" h="7792">
                    <a:moveTo>
                      <a:pt x="0" y="0"/>
                    </a:moveTo>
                    <a:lnTo>
                      <a:pt x="9264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56F33562-6186-D342-A9DD-EC54CFC45154}"/>
                  </a:ext>
                </a:extLst>
              </p:cNvPr>
              <p:cNvSpPr/>
              <p:nvPr/>
            </p:nvSpPr>
            <p:spPr>
              <a:xfrm>
                <a:off x="796853" y="2572310"/>
                <a:ext cx="92640" cy="7792"/>
              </a:xfrm>
              <a:custGeom>
                <a:avLst/>
                <a:gdLst>
                  <a:gd name="connsiteX0" fmla="*/ 0 w 92640"/>
                  <a:gd name="connsiteY0" fmla="*/ 0 h 7792"/>
                  <a:gd name="connsiteX1" fmla="*/ 92640 w 92640"/>
                  <a:gd name="connsiteY1" fmla="*/ 0 h 7792"/>
                </a:gdLst>
                <a:ahLst/>
                <a:cxnLst>
                  <a:cxn ang="0">
                    <a:pos x="connsiteX0" y="connsiteY0"/>
                  </a:cxn>
                  <a:cxn ang="0">
                    <a:pos x="connsiteX1" y="connsiteY1"/>
                  </a:cxn>
                </a:cxnLst>
                <a:rect l="l" t="t" r="r" b="b"/>
                <a:pathLst>
                  <a:path w="92640" h="7792">
                    <a:moveTo>
                      <a:pt x="0" y="0"/>
                    </a:moveTo>
                    <a:lnTo>
                      <a:pt x="9264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nvGrpSpPr>
              <p:cNvPr id="56" name="Graphic 18">
                <a:extLst>
                  <a:ext uri="{FF2B5EF4-FFF2-40B4-BE49-F238E27FC236}">
                    <a16:creationId xmlns:a16="http://schemas.microsoft.com/office/drawing/2014/main" id="{BE01833E-7415-4740-81FA-442A31956CB6}"/>
                  </a:ext>
                </a:extLst>
              </p:cNvPr>
              <p:cNvGrpSpPr/>
              <p:nvPr/>
            </p:nvGrpSpPr>
            <p:grpSpPr>
              <a:xfrm>
                <a:off x="815361" y="2643452"/>
                <a:ext cx="55623" cy="44025"/>
                <a:chOff x="815361" y="2643452"/>
                <a:chExt cx="55623" cy="44025"/>
              </a:xfrm>
            </p:grpSpPr>
            <p:sp>
              <p:nvSpPr>
                <p:cNvPr id="57" name="Freeform 56">
                  <a:extLst>
                    <a:ext uri="{FF2B5EF4-FFF2-40B4-BE49-F238E27FC236}">
                      <a16:creationId xmlns:a16="http://schemas.microsoft.com/office/drawing/2014/main" id="{B582847F-D942-8645-8F40-3B6F8EB2DD44}"/>
                    </a:ext>
                  </a:extLst>
                </p:cNvPr>
                <p:cNvSpPr/>
                <p:nvPr/>
              </p:nvSpPr>
              <p:spPr>
                <a:xfrm>
                  <a:off x="843222" y="2643452"/>
                  <a:ext cx="9844" cy="44025"/>
                </a:xfrm>
                <a:custGeom>
                  <a:avLst/>
                  <a:gdLst>
                    <a:gd name="connsiteX0" fmla="*/ 0 w 9844"/>
                    <a:gd name="connsiteY0" fmla="*/ 0 h 44025"/>
                    <a:gd name="connsiteX1" fmla="*/ 0 w 9844"/>
                    <a:gd name="connsiteY1" fmla="*/ 44025 h 44025"/>
                  </a:gdLst>
                  <a:ahLst/>
                  <a:cxnLst>
                    <a:cxn ang="0">
                      <a:pos x="connsiteX0" y="connsiteY0"/>
                    </a:cxn>
                    <a:cxn ang="0">
                      <a:pos x="connsiteX1" y="connsiteY1"/>
                    </a:cxn>
                  </a:cxnLst>
                  <a:rect l="l" t="t" r="r" b="b"/>
                  <a:pathLst>
                    <a:path w="9844" h="44025">
                      <a:moveTo>
                        <a:pt x="0" y="0"/>
                      </a:moveTo>
                      <a:lnTo>
                        <a:pt x="0" y="44025"/>
                      </a:lnTo>
                    </a:path>
                  </a:pathLst>
                </a:custGeom>
                <a:ln w="9525" cap="flat">
                  <a:solidFill>
                    <a:srgbClr val="70707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58" name="Freeform 57">
                  <a:extLst>
                    <a:ext uri="{FF2B5EF4-FFF2-40B4-BE49-F238E27FC236}">
                      <a16:creationId xmlns:a16="http://schemas.microsoft.com/office/drawing/2014/main" id="{D52A5574-4B1B-4745-BC64-BD12F95B04D0}"/>
                    </a:ext>
                  </a:extLst>
                </p:cNvPr>
                <p:cNvSpPr/>
                <p:nvPr/>
              </p:nvSpPr>
              <p:spPr>
                <a:xfrm>
                  <a:off x="815361" y="2665503"/>
                  <a:ext cx="55623" cy="7792"/>
                </a:xfrm>
                <a:custGeom>
                  <a:avLst/>
                  <a:gdLst>
                    <a:gd name="connsiteX0" fmla="*/ 55624 w 55623"/>
                    <a:gd name="connsiteY0" fmla="*/ 0 h 7792"/>
                    <a:gd name="connsiteX1" fmla="*/ 0 w 55623"/>
                    <a:gd name="connsiteY1" fmla="*/ 0 h 7792"/>
                  </a:gdLst>
                  <a:ahLst/>
                  <a:cxnLst>
                    <a:cxn ang="0">
                      <a:pos x="connsiteX0" y="connsiteY0"/>
                    </a:cxn>
                    <a:cxn ang="0">
                      <a:pos x="connsiteX1" y="connsiteY1"/>
                    </a:cxn>
                  </a:cxnLst>
                  <a:rect l="l" t="t" r="r" b="b"/>
                  <a:pathLst>
                    <a:path w="55623" h="7792">
                      <a:moveTo>
                        <a:pt x="55624" y="0"/>
                      </a:moveTo>
                      <a:lnTo>
                        <a:pt x="0" y="0"/>
                      </a:lnTo>
                    </a:path>
                  </a:pathLst>
                </a:custGeom>
                <a:ln w="9525" cap="flat">
                  <a:solidFill>
                    <a:srgbClr val="70707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grpSp>
        <p:sp>
          <p:nvSpPr>
            <p:cNvPr id="98" name="TextBox 97">
              <a:extLst>
                <a:ext uri="{FF2B5EF4-FFF2-40B4-BE49-F238E27FC236}">
                  <a16:creationId xmlns:a16="http://schemas.microsoft.com/office/drawing/2014/main" id="{0C90AC45-9411-F04B-8827-0F7CDEC0D514}"/>
                </a:ext>
              </a:extLst>
            </p:cNvPr>
            <p:cNvSpPr txBox="1"/>
            <p:nvPr/>
          </p:nvSpPr>
          <p:spPr>
            <a:xfrm>
              <a:off x="344346" y="1443233"/>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100</a:t>
              </a:r>
            </a:p>
          </p:txBody>
        </p:sp>
        <p:sp>
          <p:nvSpPr>
            <p:cNvPr id="99" name="TextBox 98">
              <a:extLst>
                <a:ext uri="{FF2B5EF4-FFF2-40B4-BE49-F238E27FC236}">
                  <a16:creationId xmlns:a16="http://schemas.microsoft.com/office/drawing/2014/main" id="{6E3D662E-D3AB-3443-8325-1A992D3DBC13}"/>
                </a:ext>
              </a:extLst>
            </p:cNvPr>
            <p:cNvSpPr txBox="1"/>
            <p:nvPr/>
          </p:nvSpPr>
          <p:spPr>
            <a:xfrm rot="16200000">
              <a:off x="-383455" y="1958380"/>
              <a:ext cx="1452540" cy="123159"/>
            </a:xfrm>
            <a:prstGeom prst="rect">
              <a:avLst/>
            </a:prstGeom>
            <a:noFill/>
          </p:spPr>
          <p:txBody>
            <a:bodyPr wrap="square" lIns="0" t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PFS probability (%)</a:t>
              </a:r>
            </a:p>
          </p:txBody>
        </p:sp>
        <p:sp>
          <p:nvSpPr>
            <p:cNvPr id="100" name="TextBox 99">
              <a:extLst>
                <a:ext uri="{FF2B5EF4-FFF2-40B4-BE49-F238E27FC236}">
                  <a16:creationId xmlns:a16="http://schemas.microsoft.com/office/drawing/2014/main" id="{95592008-250C-1B4F-B449-AE54517C05DA}"/>
                </a:ext>
              </a:extLst>
            </p:cNvPr>
            <p:cNvSpPr txBox="1"/>
            <p:nvPr/>
          </p:nvSpPr>
          <p:spPr>
            <a:xfrm>
              <a:off x="344346" y="1690707"/>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80</a:t>
              </a:r>
            </a:p>
          </p:txBody>
        </p:sp>
        <p:sp>
          <p:nvSpPr>
            <p:cNvPr id="101" name="TextBox 100">
              <a:extLst>
                <a:ext uri="{FF2B5EF4-FFF2-40B4-BE49-F238E27FC236}">
                  <a16:creationId xmlns:a16="http://schemas.microsoft.com/office/drawing/2014/main" id="{5FB81081-FD7B-6A4B-8DDF-2CD45AEC6E01}"/>
                </a:ext>
              </a:extLst>
            </p:cNvPr>
            <p:cNvSpPr txBox="1"/>
            <p:nvPr/>
          </p:nvSpPr>
          <p:spPr>
            <a:xfrm>
              <a:off x="344346" y="1938181"/>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60</a:t>
              </a:r>
            </a:p>
          </p:txBody>
        </p:sp>
        <p:sp>
          <p:nvSpPr>
            <p:cNvPr id="102" name="TextBox 101">
              <a:extLst>
                <a:ext uri="{FF2B5EF4-FFF2-40B4-BE49-F238E27FC236}">
                  <a16:creationId xmlns:a16="http://schemas.microsoft.com/office/drawing/2014/main" id="{68B74B02-1328-1D4A-8111-DCBF96BF962A}"/>
                </a:ext>
              </a:extLst>
            </p:cNvPr>
            <p:cNvSpPr txBox="1"/>
            <p:nvPr/>
          </p:nvSpPr>
          <p:spPr>
            <a:xfrm>
              <a:off x="344346" y="2185655"/>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40</a:t>
              </a:r>
            </a:p>
          </p:txBody>
        </p:sp>
        <p:sp>
          <p:nvSpPr>
            <p:cNvPr id="103" name="TextBox 102">
              <a:extLst>
                <a:ext uri="{FF2B5EF4-FFF2-40B4-BE49-F238E27FC236}">
                  <a16:creationId xmlns:a16="http://schemas.microsoft.com/office/drawing/2014/main" id="{DF19BB91-25EA-164C-8C64-D1BE20F8CFCC}"/>
                </a:ext>
              </a:extLst>
            </p:cNvPr>
            <p:cNvSpPr txBox="1"/>
            <p:nvPr/>
          </p:nvSpPr>
          <p:spPr>
            <a:xfrm>
              <a:off x="344346" y="2433129"/>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20</a:t>
              </a:r>
            </a:p>
          </p:txBody>
        </p:sp>
        <p:sp>
          <p:nvSpPr>
            <p:cNvPr id="104" name="TextBox 103">
              <a:extLst>
                <a:ext uri="{FF2B5EF4-FFF2-40B4-BE49-F238E27FC236}">
                  <a16:creationId xmlns:a16="http://schemas.microsoft.com/office/drawing/2014/main" id="{75ECC762-20F5-484D-8C0A-BF4B541FFB0F}"/>
                </a:ext>
              </a:extLst>
            </p:cNvPr>
            <p:cNvSpPr txBox="1"/>
            <p:nvPr/>
          </p:nvSpPr>
          <p:spPr>
            <a:xfrm>
              <a:off x="344346" y="2680604"/>
              <a:ext cx="335478" cy="123159"/>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105" name="TextBox 104">
              <a:extLst>
                <a:ext uri="{FF2B5EF4-FFF2-40B4-BE49-F238E27FC236}">
                  <a16:creationId xmlns:a16="http://schemas.microsoft.com/office/drawing/2014/main" id="{FECA2AA1-0F88-A74C-B6F4-94097FE59A15}"/>
                </a:ext>
              </a:extLst>
            </p:cNvPr>
            <p:cNvSpPr txBox="1"/>
            <p:nvPr/>
          </p:nvSpPr>
          <p:spPr>
            <a:xfrm>
              <a:off x="494686" y="2789826"/>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106" name="TextBox 105">
              <a:extLst>
                <a:ext uri="{FF2B5EF4-FFF2-40B4-BE49-F238E27FC236}">
                  <a16:creationId xmlns:a16="http://schemas.microsoft.com/office/drawing/2014/main" id="{DE350C19-105D-4943-A1E0-24D92E5EF28A}"/>
                </a:ext>
              </a:extLst>
            </p:cNvPr>
            <p:cNvSpPr txBox="1"/>
            <p:nvPr/>
          </p:nvSpPr>
          <p:spPr>
            <a:xfrm>
              <a:off x="1104972" y="2792641"/>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a:t>
              </a:r>
            </a:p>
          </p:txBody>
        </p:sp>
        <p:sp>
          <p:nvSpPr>
            <p:cNvPr id="107" name="TextBox 106">
              <a:extLst>
                <a:ext uri="{FF2B5EF4-FFF2-40B4-BE49-F238E27FC236}">
                  <a16:creationId xmlns:a16="http://schemas.microsoft.com/office/drawing/2014/main" id="{5FA8C98D-125A-2540-A9DA-6AA60C49EE2D}"/>
                </a:ext>
              </a:extLst>
            </p:cNvPr>
            <p:cNvSpPr txBox="1"/>
            <p:nvPr/>
          </p:nvSpPr>
          <p:spPr>
            <a:xfrm>
              <a:off x="1716441" y="2796047"/>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6</a:t>
              </a:r>
            </a:p>
          </p:txBody>
        </p:sp>
        <p:sp>
          <p:nvSpPr>
            <p:cNvPr id="108" name="TextBox 107">
              <a:extLst>
                <a:ext uri="{FF2B5EF4-FFF2-40B4-BE49-F238E27FC236}">
                  <a16:creationId xmlns:a16="http://schemas.microsoft.com/office/drawing/2014/main" id="{74B113B1-725D-6949-982B-AA0ADDCA195B}"/>
                </a:ext>
              </a:extLst>
            </p:cNvPr>
            <p:cNvSpPr txBox="1"/>
            <p:nvPr/>
          </p:nvSpPr>
          <p:spPr>
            <a:xfrm>
              <a:off x="2326727" y="2798862"/>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9</a:t>
              </a:r>
            </a:p>
          </p:txBody>
        </p:sp>
        <p:sp>
          <p:nvSpPr>
            <p:cNvPr id="109" name="TextBox 108">
              <a:extLst>
                <a:ext uri="{FF2B5EF4-FFF2-40B4-BE49-F238E27FC236}">
                  <a16:creationId xmlns:a16="http://schemas.microsoft.com/office/drawing/2014/main" id="{DF648EA3-8D61-EB47-A2DE-4A464B2DD3CB}"/>
                </a:ext>
              </a:extLst>
            </p:cNvPr>
            <p:cNvSpPr txBox="1"/>
            <p:nvPr/>
          </p:nvSpPr>
          <p:spPr>
            <a:xfrm>
              <a:off x="2937013" y="2786748"/>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12</a:t>
              </a:r>
            </a:p>
          </p:txBody>
        </p:sp>
        <p:sp>
          <p:nvSpPr>
            <p:cNvPr id="110" name="TextBox 109">
              <a:extLst>
                <a:ext uri="{FF2B5EF4-FFF2-40B4-BE49-F238E27FC236}">
                  <a16:creationId xmlns:a16="http://schemas.microsoft.com/office/drawing/2014/main" id="{E6FA96A7-0F89-D648-A8B3-D356068049E4}"/>
                </a:ext>
              </a:extLst>
            </p:cNvPr>
            <p:cNvSpPr txBox="1"/>
            <p:nvPr/>
          </p:nvSpPr>
          <p:spPr>
            <a:xfrm>
              <a:off x="3547299" y="2789563"/>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15</a:t>
              </a:r>
            </a:p>
          </p:txBody>
        </p:sp>
        <p:sp>
          <p:nvSpPr>
            <p:cNvPr id="111" name="TextBox 110">
              <a:extLst>
                <a:ext uri="{FF2B5EF4-FFF2-40B4-BE49-F238E27FC236}">
                  <a16:creationId xmlns:a16="http://schemas.microsoft.com/office/drawing/2014/main" id="{4FAEA4C1-23DB-CC46-BB0A-10E16DB2E899}"/>
                </a:ext>
              </a:extLst>
            </p:cNvPr>
            <p:cNvSpPr txBox="1"/>
            <p:nvPr/>
          </p:nvSpPr>
          <p:spPr>
            <a:xfrm>
              <a:off x="1829083" y="2886776"/>
              <a:ext cx="1172551"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Time (months)</a:t>
              </a:r>
            </a:p>
          </p:txBody>
        </p:sp>
        <p:sp>
          <p:nvSpPr>
            <p:cNvPr id="222" name="TextBox 221">
              <a:extLst>
                <a:ext uri="{FF2B5EF4-FFF2-40B4-BE49-F238E27FC236}">
                  <a16:creationId xmlns:a16="http://schemas.microsoft.com/office/drawing/2014/main" id="{FE6FA3A2-66C9-EE4C-AB1F-7391FD0D73E6}"/>
                </a:ext>
              </a:extLst>
            </p:cNvPr>
            <p:cNvSpPr txBox="1"/>
            <p:nvPr/>
          </p:nvSpPr>
          <p:spPr>
            <a:xfrm>
              <a:off x="813600" y="2421297"/>
              <a:ext cx="190241"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SG</a:t>
              </a:r>
            </a:p>
          </p:txBody>
        </p:sp>
        <p:sp>
          <p:nvSpPr>
            <p:cNvPr id="223" name="TextBox 222">
              <a:extLst>
                <a:ext uri="{FF2B5EF4-FFF2-40B4-BE49-F238E27FC236}">
                  <a16:creationId xmlns:a16="http://schemas.microsoft.com/office/drawing/2014/main" id="{554F56EB-F96A-A84D-87AF-7E3AD7B3F086}"/>
                </a:ext>
              </a:extLst>
            </p:cNvPr>
            <p:cNvSpPr txBox="1"/>
            <p:nvPr/>
          </p:nvSpPr>
          <p:spPr>
            <a:xfrm>
              <a:off x="774015" y="2514859"/>
              <a:ext cx="335478"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TPC</a:t>
              </a:r>
            </a:p>
          </p:txBody>
        </p:sp>
        <p:sp>
          <p:nvSpPr>
            <p:cNvPr id="224" name="TextBox 223">
              <a:extLst>
                <a:ext uri="{FF2B5EF4-FFF2-40B4-BE49-F238E27FC236}">
                  <a16:creationId xmlns:a16="http://schemas.microsoft.com/office/drawing/2014/main" id="{2EC256D4-A67B-0A48-8B7C-DB2E181564AB}"/>
                </a:ext>
              </a:extLst>
            </p:cNvPr>
            <p:cNvSpPr txBox="1"/>
            <p:nvPr/>
          </p:nvSpPr>
          <p:spPr>
            <a:xfrm>
              <a:off x="827404" y="2601081"/>
              <a:ext cx="473756" cy="123159"/>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Censored</a:t>
              </a:r>
            </a:p>
          </p:txBody>
        </p:sp>
      </p:grpSp>
      <p:sp>
        <p:nvSpPr>
          <p:cNvPr id="33" name="Freeform 32">
            <a:extLst>
              <a:ext uri="{FF2B5EF4-FFF2-40B4-BE49-F238E27FC236}">
                <a16:creationId xmlns:a16="http://schemas.microsoft.com/office/drawing/2014/main" id="{A434A7AF-0198-BA41-AEF9-F316357A303C}"/>
              </a:ext>
            </a:extLst>
          </p:cNvPr>
          <p:cNvSpPr/>
          <p:nvPr/>
        </p:nvSpPr>
        <p:spPr>
          <a:xfrm>
            <a:off x="6697810" y="1972710"/>
            <a:ext cx="13421" cy="1700128"/>
          </a:xfrm>
          <a:custGeom>
            <a:avLst/>
            <a:gdLst>
              <a:gd name="connsiteX0" fmla="*/ 0 w 9844"/>
              <a:gd name="connsiteY0" fmla="*/ 0 h 1275096"/>
              <a:gd name="connsiteX1" fmla="*/ 0 w 9844"/>
              <a:gd name="connsiteY1" fmla="*/ 1275097 h 1275096"/>
            </a:gdLst>
            <a:ahLst/>
            <a:cxnLst>
              <a:cxn ang="0">
                <a:pos x="connsiteX0" y="connsiteY0"/>
              </a:cxn>
              <a:cxn ang="0">
                <a:pos x="connsiteX1" y="connsiteY1"/>
              </a:cxn>
            </a:cxnLst>
            <a:rect l="l" t="t" r="r" b="b"/>
            <a:pathLst>
              <a:path w="9844" h="1275096">
                <a:moveTo>
                  <a:pt x="0" y="0"/>
                </a:moveTo>
                <a:lnTo>
                  <a:pt x="0" y="1275097"/>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9299B9D7-7A8B-8A42-BE85-A3B45E8288FD}"/>
              </a:ext>
            </a:extLst>
          </p:cNvPr>
          <p:cNvSpPr/>
          <p:nvPr/>
        </p:nvSpPr>
        <p:spPr>
          <a:xfrm>
            <a:off x="6632041" y="3622450"/>
            <a:ext cx="4823589" cy="10389"/>
          </a:xfrm>
          <a:custGeom>
            <a:avLst/>
            <a:gdLst>
              <a:gd name="connsiteX0" fmla="*/ 3537950 w 3537949"/>
              <a:gd name="connsiteY0" fmla="*/ 0 h 7792"/>
              <a:gd name="connsiteX1" fmla="*/ 0 w 3537949"/>
              <a:gd name="connsiteY1" fmla="*/ 0 h 7792"/>
            </a:gdLst>
            <a:ahLst/>
            <a:cxnLst>
              <a:cxn ang="0">
                <a:pos x="connsiteX0" y="connsiteY0"/>
              </a:cxn>
              <a:cxn ang="0">
                <a:pos x="connsiteX1" y="connsiteY1"/>
              </a:cxn>
            </a:cxnLst>
            <a:rect l="l" t="t" r="r" b="b"/>
            <a:pathLst>
              <a:path w="3537949" h="7792">
                <a:moveTo>
                  <a:pt x="353795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B271D87C-A270-9640-831C-C4C4BA858F18}"/>
              </a:ext>
            </a:extLst>
          </p:cNvPr>
          <p:cNvSpPr/>
          <p:nvPr/>
        </p:nvSpPr>
        <p:spPr>
          <a:xfrm>
            <a:off x="6632041" y="3293521"/>
            <a:ext cx="65768" cy="10389"/>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46B7379F-051D-D74C-96CD-5FCC6C06616A}"/>
              </a:ext>
            </a:extLst>
          </p:cNvPr>
          <p:cNvSpPr/>
          <p:nvPr/>
        </p:nvSpPr>
        <p:spPr>
          <a:xfrm>
            <a:off x="6632041" y="2964590"/>
            <a:ext cx="65768" cy="10389"/>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B75B4B31-5FEE-694E-A1A2-B76531EC8812}"/>
              </a:ext>
            </a:extLst>
          </p:cNvPr>
          <p:cNvSpPr/>
          <p:nvPr/>
        </p:nvSpPr>
        <p:spPr>
          <a:xfrm>
            <a:off x="6632041" y="2635661"/>
            <a:ext cx="65768" cy="10389"/>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531EFCA4-9765-0C4A-82B2-7DBE6A4A05A9}"/>
              </a:ext>
            </a:extLst>
          </p:cNvPr>
          <p:cNvSpPr/>
          <p:nvPr/>
        </p:nvSpPr>
        <p:spPr>
          <a:xfrm>
            <a:off x="6632041" y="2306835"/>
            <a:ext cx="65768" cy="10389"/>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853FCE26-B6A3-4D4F-8C44-0DB44A49B395}"/>
              </a:ext>
            </a:extLst>
          </p:cNvPr>
          <p:cNvSpPr/>
          <p:nvPr/>
        </p:nvSpPr>
        <p:spPr>
          <a:xfrm>
            <a:off x="6632041" y="1977905"/>
            <a:ext cx="65768" cy="10389"/>
          </a:xfrm>
          <a:custGeom>
            <a:avLst/>
            <a:gdLst>
              <a:gd name="connsiteX0" fmla="*/ 48240 w 48239"/>
              <a:gd name="connsiteY0" fmla="*/ 0 h 7792"/>
              <a:gd name="connsiteX1" fmla="*/ 0 w 48239"/>
              <a:gd name="connsiteY1" fmla="*/ 0 h 7792"/>
            </a:gdLst>
            <a:ahLst/>
            <a:cxnLst>
              <a:cxn ang="0">
                <a:pos x="connsiteX0" y="connsiteY0"/>
              </a:cxn>
              <a:cxn ang="0">
                <a:pos x="connsiteX1" y="connsiteY1"/>
              </a:cxn>
            </a:cxnLst>
            <a:rect l="l" t="t" r="r" b="b"/>
            <a:pathLst>
              <a:path w="48239" h="7792">
                <a:moveTo>
                  <a:pt x="48240" y="0"/>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F8B88F2B-C98A-7441-A0E6-FBD42490CBF3}"/>
              </a:ext>
            </a:extLst>
          </p:cNvPr>
          <p:cNvSpPr/>
          <p:nvPr/>
        </p:nvSpPr>
        <p:spPr>
          <a:xfrm>
            <a:off x="7217121"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6302CC2B-303D-9542-A663-A1AF75B63FA3}"/>
              </a:ext>
            </a:extLst>
          </p:cNvPr>
          <p:cNvSpPr/>
          <p:nvPr/>
        </p:nvSpPr>
        <p:spPr>
          <a:xfrm>
            <a:off x="7736432"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147E762A-3CBD-9A4A-A806-7AE50E5045D4}"/>
              </a:ext>
            </a:extLst>
          </p:cNvPr>
          <p:cNvSpPr/>
          <p:nvPr/>
        </p:nvSpPr>
        <p:spPr>
          <a:xfrm>
            <a:off x="8255742"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3" name="Freeform 42">
            <a:extLst>
              <a:ext uri="{FF2B5EF4-FFF2-40B4-BE49-F238E27FC236}">
                <a16:creationId xmlns:a16="http://schemas.microsoft.com/office/drawing/2014/main" id="{286517B4-ACF0-0740-8D53-7D94869D232C}"/>
              </a:ext>
            </a:extLst>
          </p:cNvPr>
          <p:cNvSpPr/>
          <p:nvPr/>
        </p:nvSpPr>
        <p:spPr>
          <a:xfrm>
            <a:off x="8775053"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2F5DB635-B62E-4840-8095-AE28401EEB35}"/>
              </a:ext>
            </a:extLst>
          </p:cNvPr>
          <p:cNvSpPr/>
          <p:nvPr/>
        </p:nvSpPr>
        <p:spPr>
          <a:xfrm>
            <a:off x="9294364"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5" name="Freeform 44">
            <a:extLst>
              <a:ext uri="{FF2B5EF4-FFF2-40B4-BE49-F238E27FC236}">
                <a16:creationId xmlns:a16="http://schemas.microsoft.com/office/drawing/2014/main" id="{A5F6A636-DE07-5A46-891F-1FFD0E1B3362}"/>
              </a:ext>
            </a:extLst>
          </p:cNvPr>
          <p:cNvSpPr/>
          <p:nvPr/>
        </p:nvSpPr>
        <p:spPr>
          <a:xfrm>
            <a:off x="9813674"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6" name="Freeform 45">
            <a:extLst>
              <a:ext uri="{FF2B5EF4-FFF2-40B4-BE49-F238E27FC236}">
                <a16:creationId xmlns:a16="http://schemas.microsoft.com/office/drawing/2014/main" id="{99BC3BDB-40DB-1C48-8A71-F67B483F8877}"/>
              </a:ext>
            </a:extLst>
          </p:cNvPr>
          <p:cNvSpPr/>
          <p:nvPr/>
        </p:nvSpPr>
        <p:spPr>
          <a:xfrm>
            <a:off x="10332986"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7" name="Freeform 46">
            <a:extLst>
              <a:ext uri="{FF2B5EF4-FFF2-40B4-BE49-F238E27FC236}">
                <a16:creationId xmlns:a16="http://schemas.microsoft.com/office/drawing/2014/main" id="{62195FE0-4D68-B84D-989D-D1886FCF4A23}"/>
              </a:ext>
            </a:extLst>
          </p:cNvPr>
          <p:cNvSpPr/>
          <p:nvPr/>
        </p:nvSpPr>
        <p:spPr>
          <a:xfrm>
            <a:off x="10852297"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20B903F4-B5EB-2845-BE3E-10C1AC263211}"/>
              </a:ext>
            </a:extLst>
          </p:cNvPr>
          <p:cNvSpPr/>
          <p:nvPr/>
        </p:nvSpPr>
        <p:spPr>
          <a:xfrm>
            <a:off x="11371606" y="3622450"/>
            <a:ext cx="13421" cy="50908"/>
          </a:xfrm>
          <a:custGeom>
            <a:avLst/>
            <a:gdLst>
              <a:gd name="connsiteX0" fmla="*/ 0 w 9844"/>
              <a:gd name="connsiteY0" fmla="*/ 38181 h 38181"/>
              <a:gd name="connsiteX1" fmla="*/ 0 w 9844"/>
              <a:gd name="connsiteY1" fmla="*/ 0 h 38181"/>
            </a:gdLst>
            <a:ahLst/>
            <a:cxnLst>
              <a:cxn ang="0">
                <a:pos x="connsiteX0" y="connsiteY0"/>
              </a:cxn>
              <a:cxn ang="0">
                <a:pos x="connsiteX1" y="connsiteY1"/>
              </a:cxn>
            </a:cxnLst>
            <a:rect l="l" t="t" r="r" b="b"/>
            <a:pathLst>
              <a:path w="9844" h="38181">
                <a:moveTo>
                  <a:pt x="0" y="38181"/>
                </a:moveTo>
                <a:lnTo>
                  <a:pt x="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nvGrpSpPr>
          <p:cNvPr id="230" name="Group 229">
            <a:extLst>
              <a:ext uri="{FF2B5EF4-FFF2-40B4-BE49-F238E27FC236}">
                <a16:creationId xmlns:a16="http://schemas.microsoft.com/office/drawing/2014/main" id="{044526D1-F4AD-0C4E-901F-75913F1D7C5C}"/>
              </a:ext>
            </a:extLst>
          </p:cNvPr>
          <p:cNvGrpSpPr/>
          <p:nvPr/>
        </p:nvGrpSpPr>
        <p:grpSpPr>
          <a:xfrm>
            <a:off x="6703448" y="2030060"/>
            <a:ext cx="3700541" cy="1472049"/>
            <a:chOff x="4851235" y="1551936"/>
            <a:chExt cx="2775406" cy="1104037"/>
          </a:xfrm>
        </p:grpSpPr>
        <p:sp>
          <p:nvSpPr>
            <p:cNvPr id="67" name="Freeform 66">
              <a:extLst>
                <a:ext uri="{FF2B5EF4-FFF2-40B4-BE49-F238E27FC236}">
                  <a16:creationId xmlns:a16="http://schemas.microsoft.com/office/drawing/2014/main" id="{1B55231F-18FF-6945-BEEA-66739FCB9B78}"/>
                </a:ext>
              </a:extLst>
            </p:cNvPr>
            <p:cNvSpPr/>
            <p:nvPr/>
          </p:nvSpPr>
          <p:spPr>
            <a:xfrm>
              <a:off x="4851235" y="1551936"/>
              <a:ext cx="2775406" cy="1073359"/>
            </a:xfrm>
            <a:custGeom>
              <a:avLst/>
              <a:gdLst>
                <a:gd name="connsiteX0" fmla="*/ 2714229 w 2714229"/>
                <a:gd name="connsiteY0" fmla="*/ 1073360 h 1073359"/>
                <a:gd name="connsiteX1" fmla="*/ 2519892 w 2714229"/>
                <a:gd name="connsiteY1" fmla="*/ 1073360 h 1073359"/>
                <a:gd name="connsiteX2" fmla="*/ 2519892 w 2714229"/>
                <a:gd name="connsiteY2" fmla="*/ 925154 h 1073359"/>
                <a:gd name="connsiteX3" fmla="*/ 2459838 w 2714229"/>
                <a:gd name="connsiteY3" fmla="*/ 925154 h 1073359"/>
                <a:gd name="connsiteX4" fmla="*/ 2459838 w 2714229"/>
                <a:gd name="connsiteY4" fmla="*/ 776871 h 1073359"/>
                <a:gd name="connsiteX5" fmla="*/ 1836363 w 2714229"/>
                <a:gd name="connsiteY5" fmla="*/ 776871 h 1073359"/>
                <a:gd name="connsiteX6" fmla="*/ 1836363 w 2714229"/>
                <a:gd name="connsiteY6" fmla="*/ 726456 h 1073359"/>
                <a:gd name="connsiteX7" fmla="*/ 1690560 w 2714229"/>
                <a:gd name="connsiteY7" fmla="*/ 726456 h 1073359"/>
                <a:gd name="connsiteX8" fmla="*/ 1690560 w 2714229"/>
                <a:gd name="connsiteY8" fmla="*/ 682898 h 1073359"/>
                <a:gd name="connsiteX9" fmla="*/ 1425044 w 2714229"/>
                <a:gd name="connsiteY9" fmla="*/ 682898 h 1073359"/>
                <a:gd name="connsiteX10" fmla="*/ 1425044 w 2714229"/>
                <a:gd name="connsiteY10" fmla="*/ 646509 h 1073359"/>
                <a:gd name="connsiteX11" fmla="*/ 1383007 w 2714229"/>
                <a:gd name="connsiteY11" fmla="*/ 646509 h 1073359"/>
                <a:gd name="connsiteX12" fmla="*/ 1383007 w 2714229"/>
                <a:gd name="connsiteY12" fmla="*/ 607003 h 1073359"/>
                <a:gd name="connsiteX13" fmla="*/ 1336933 w 2714229"/>
                <a:gd name="connsiteY13" fmla="*/ 607003 h 1073359"/>
                <a:gd name="connsiteX14" fmla="*/ 1336933 w 2714229"/>
                <a:gd name="connsiteY14" fmla="*/ 567030 h 1073359"/>
                <a:gd name="connsiteX15" fmla="*/ 1208753 w 2714229"/>
                <a:gd name="connsiteY15" fmla="*/ 567030 h 1073359"/>
                <a:gd name="connsiteX16" fmla="*/ 1208753 w 2714229"/>
                <a:gd name="connsiteY16" fmla="*/ 528070 h 1073359"/>
                <a:gd name="connsiteX17" fmla="*/ 1201664 w 2714229"/>
                <a:gd name="connsiteY17" fmla="*/ 528070 h 1073359"/>
                <a:gd name="connsiteX18" fmla="*/ 1201664 w 2714229"/>
                <a:gd name="connsiteY18" fmla="*/ 492226 h 1073359"/>
                <a:gd name="connsiteX19" fmla="*/ 932899 w 2714229"/>
                <a:gd name="connsiteY19" fmla="*/ 492226 h 1073359"/>
                <a:gd name="connsiteX20" fmla="*/ 932899 w 2714229"/>
                <a:gd name="connsiteY20" fmla="*/ 449681 h 1073359"/>
                <a:gd name="connsiteX21" fmla="*/ 926993 w 2714229"/>
                <a:gd name="connsiteY21" fmla="*/ 449681 h 1073359"/>
                <a:gd name="connsiteX22" fmla="*/ 926993 w 2714229"/>
                <a:gd name="connsiteY22" fmla="*/ 412747 h 1073359"/>
                <a:gd name="connsiteX23" fmla="*/ 881017 w 2714229"/>
                <a:gd name="connsiteY23" fmla="*/ 412747 h 1073359"/>
                <a:gd name="connsiteX24" fmla="*/ 881017 w 2714229"/>
                <a:gd name="connsiteY24" fmla="*/ 372773 h 1073359"/>
                <a:gd name="connsiteX25" fmla="*/ 860933 w 2714229"/>
                <a:gd name="connsiteY25" fmla="*/ 372773 h 1073359"/>
                <a:gd name="connsiteX26" fmla="*/ 860933 w 2714229"/>
                <a:gd name="connsiteY26" fmla="*/ 337943 h 1073359"/>
                <a:gd name="connsiteX27" fmla="*/ 802652 w 2714229"/>
                <a:gd name="connsiteY27" fmla="*/ 337943 h 1073359"/>
                <a:gd name="connsiteX28" fmla="*/ 802652 w 2714229"/>
                <a:gd name="connsiteY28" fmla="*/ 295865 h 1073359"/>
                <a:gd name="connsiteX29" fmla="*/ 778040 w 2714229"/>
                <a:gd name="connsiteY29" fmla="*/ 295865 h 1073359"/>
                <a:gd name="connsiteX30" fmla="*/ 778040 w 2714229"/>
                <a:gd name="connsiteY30" fmla="*/ 262515 h 1073359"/>
                <a:gd name="connsiteX31" fmla="*/ 613532 w 2714229"/>
                <a:gd name="connsiteY31" fmla="*/ 262515 h 1073359"/>
                <a:gd name="connsiteX32" fmla="*/ 613532 w 2714229"/>
                <a:gd name="connsiteY32" fmla="*/ 225659 h 1073359"/>
                <a:gd name="connsiteX33" fmla="*/ 574054 w 2714229"/>
                <a:gd name="connsiteY33" fmla="*/ 225659 h 1073359"/>
                <a:gd name="connsiteX34" fmla="*/ 574054 w 2714229"/>
                <a:gd name="connsiteY34" fmla="*/ 188257 h 1073359"/>
                <a:gd name="connsiteX35" fmla="*/ 452273 w 2714229"/>
                <a:gd name="connsiteY35" fmla="*/ 188257 h 1073359"/>
                <a:gd name="connsiteX36" fmla="*/ 452273 w 2714229"/>
                <a:gd name="connsiteY36" fmla="*/ 151322 h 1073359"/>
                <a:gd name="connsiteX37" fmla="*/ 302040 w 2714229"/>
                <a:gd name="connsiteY37" fmla="*/ 151322 h 1073359"/>
                <a:gd name="connsiteX38" fmla="*/ 302040 w 2714229"/>
                <a:gd name="connsiteY38" fmla="*/ 112362 h 1073359"/>
                <a:gd name="connsiteX39" fmla="*/ 277428 w 2714229"/>
                <a:gd name="connsiteY39" fmla="*/ 112362 h 1073359"/>
                <a:gd name="connsiteX40" fmla="*/ 277428 w 2714229"/>
                <a:gd name="connsiteY40" fmla="*/ 76986 h 1073359"/>
                <a:gd name="connsiteX41" fmla="*/ 212059 w 2714229"/>
                <a:gd name="connsiteY41" fmla="*/ 76986 h 1073359"/>
                <a:gd name="connsiteX42" fmla="*/ 212059 w 2714229"/>
                <a:gd name="connsiteY42" fmla="*/ 35610 h 1073359"/>
                <a:gd name="connsiteX43" fmla="*/ 125325 w 2714229"/>
                <a:gd name="connsiteY43" fmla="*/ 35610 h 1073359"/>
                <a:gd name="connsiteX44" fmla="*/ 125325 w 2714229"/>
                <a:gd name="connsiteY44" fmla="*/ 0 h 1073359"/>
                <a:gd name="connsiteX45" fmla="*/ 0 w 2714229"/>
                <a:gd name="connsiteY45" fmla="*/ 0 h 107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14229" h="1073359">
                  <a:moveTo>
                    <a:pt x="2714229" y="1073360"/>
                  </a:moveTo>
                  <a:lnTo>
                    <a:pt x="2519892" y="1073360"/>
                  </a:lnTo>
                  <a:lnTo>
                    <a:pt x="2519892" y="925154"/>
                  </a:lnTo>
                  <a:lnTo>
                    <a:pt x="2459838" y="925154"/>
                  </a:lnTo>
                  <a:lnTo>
                    <a:pt x="2459838" y="776871"/>
                  </a:lnTo>
                  <a:lnTo>
                    <a:pt x="1836363" y="776871"/>
                  </a:lnTo>
                  <a:lnTo>
                    <a:pt x="1836363" y="726456"/>
                  </a:lnTo>
                  <a:lnTo>
                    <a:pt x="1690560" y="726456"/>
                  </a:lnTo>
                  <a:lnTo>
                    <a:pt x="1690560" y="682898"/>
                  </a:lnTo>
                  <a:lnTo>
                    <a:pt x="1425044" y="682898"/>
                  </a:lnTo>
                  <a:lnTo>
                    <a:pt x="1425044" y="646509"/>
                  </a:lnTo>
                  <a:lnTo>
                    <a:pt x="1383007" y="646509"/>
                  </a:lnTo>
                  <a:lnTo>
                    <a:pt x="1383007" y="607003"/>
                  </a:lnTo>
                  <a:lnTo>
                    <a:pt x="1336933" y="607003"/>
                  </a:lnTo>
                  <a:lnTo>
                    <a:pt x="1336933" y="567030"/>
                  </a:lnTo>
                  <a:lnTo>
                    <a:pt x="1208753" y="567030"/>
                  </a:lnTo>
                  <a:lnTo>
                    <a:pt x="1208753" y="528070"/>
                  </a:lnTo>
                  <a:lnTo>
                    <a:pt x="1201664" y="528070"/>
                  </a:lnTo>
                  <a:lnTo>
                    <a:pt x="1201664" y="492226"/>
                  </a:lnTo>
                  <a:lnTo>
                    <a:pt x="932899" y="492226"/>
                  </a:lnTo>
                  <a:lnTo>
                    <a:pt x="932899" y="449681"/>
                  </a:lnTo>
                  <a:lnTo>
                    <a:pt x="926993" y="449681"/>
                  </a:lnTo>
                  <a:lnTo>
                    <a:pt x="926993" y="412747"/>
                  </a:lnTo>
                  <a:lnTo>
                    <a:pt x="881017" y="412747"/>
                  </a:lnTo>
                  <a:lnTo>
                    <a:pt x="881017" y="372773"/>
                  </a:lnTo>
                  <a:lnTo>
                    <a:pt x="860933" y="372773"/>
                  </a:lnTo>
                  <a:lnTo>
                    <a:pt x="860933" y="337943"/>
                  </a:lnTo>
                  <a:lnTo>
                    <a:pt x="802652" y="337943"/>
                  </a:lnTo>
                  <a:lnTo>
                    <a:pt x="802652" y="295865"/>
                  </a:lnTo>
                  <a:lnTo>
                    <a:pt x="778040" y="295865"/>
                  </a:lnTo>
                  <a:lnTo>
                    <a:pt x="778040" y="262515"/>
                  </a:lnTo>
                  <a:lnTo>
                    <a:pt x="613532" y="262515"/>
                  </a:lnTo>
                  <a:lnTo>
                    <a:pt x="613532" y="225659"/>
                  </a:lnTo>
                  <a:lnTo>
                    <a:pt x="574054" y="225659"/>
                  </a:lnTo>
                  <a:lnTo>
                    <a:pt x="574054" y="188257"/>
                  </a:lnTo>
                  <a:lnTo>
                    <a:pt x="452273" y="188257"/>
                  </a:lnTo>
                  <a:lnTo>
                    <a:pt x="452273" y="151322"/>
                  </a:lnTo>
                  <a:lnTo>
                    <a:pt x="302040" y="151322"/>
                  </a:lnTo>
                  <a:lnTo>
                    <a:pt x="302040" y="112362"/>
                  </a:lnTo>
                  <a:lnTo>
                    <a:pt x="277428" y="112362"/>
                  </a:lnTo>
                  <a:lnTo>
                    <a:pt x="277428" y="76986"/>
                  </a:lnTo>
                  <a:lnTo>
                    <a:pt x="212059" y="76986"/>
                  </a:lnTo>
                  <a:lnTo>
                    <a:pt x="212059" y="35610"/>
                  </a:lnTo>
                  <a:lnTo>
                    <a:pt x="125325" y="35610"/>
                  </a:lnTo>
                  <a:lnTo>
                    <a:pt x="125325" y="0"/>
                  </a:lnTo>
                  <a:lnTo>
                    <a:pt x="0" y="0"/>
                  </a:lnTo>
                </a:path>
              </a:pathLst>
            </a:custGeom>
            <a:noFill/>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8" name="Freeform 67">
              <a:extLst>
                <a:ext uri="{FF2B5EF4-FFF2-40B4-BE49-F238E27FC236}">
                  <a16:creationId xmlns:a16="http://schemas.microsoft.com/office/drawing/2014/main" id="{8D737EF0-4E08-8440-827A-3B95D672DDE4}"/>
                </a:ext>
              </a:extLst>
            </p:cNvPr>
            <p:cNvSpPr/>
            <p:nvPr/>
          </p:nvSpPr>
          <p:spPr>
            <a:xfrm>
              <a:off x="5720607" y="1862506"/>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9" name="Freeform 68">
              <a:extLst>
                <a:ext uri="{FF2B5EF4-FFF2-40B4-BE49-F238E27FC236}">
                  <a16:creationId xmlns:a16="http://schemas.microsoft.com/office/drawing/2014/main" id="{FD5A0EDF-891E-5046-A72D-C74C81BA107C}"/>
                </a:ext>
              </a:extLst>
            </p:cNvPr>
            <p:cNvSpPr/>
            <p:nvPr/>
          </p:nvSpPr>
          <p:spPr>
            <a:xfrm>
              <a:off x="5682555" y="1891960"/>
              <a:ext cx="76003" cy="7792"/>
            </a:xfrm>
            <a:custGeom>
              <a:avLst/>
              <a:gdLst>
                <a:gd name="connsiteX0" fmla="*/ 74329 w 74328"/>
                <a:gd name="connsiteY0" fmla="*/ 0 h 7792"/>
                <a:gd name="connsiteX1" fmla="*/ 0 w 74328"/>
                <a:gd name="connsiteY1" fmla="*/ 0 h 7792"/>
              </a:gdLst>
              <a:ahLst/>
              <a:cxnLst>
                <a:cxn ang="0">
                  <a:pos x="connsiteX0" y="connsiteY0"/>
                </a:cxn>
                <a:cxn ang="0">
                  <a:pos x="connsiteX1" y="connsiteY1"/>
                </a:cxn>
              </a:cxnLst>
              <a:rect l="l" t="t" r="r" b="b"/>
              <a:pathLst>
                <a:path w="74328" h="7792">
                  <a:moveTo>
                    <a:pt x="74329"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0" name="Freeform 69">
              <a:extLst>
                <a:ext uri="{FF2B5EF4-FFF2-40B4-BE49-F238E27FC236}">
                  <a16:creationId xmlns:a16="http://schemas.microsoft.com/office/drawing/2014/main" id="{AF0DF3FF-2C4B-F246-807F-F797386FBE1A}"/>
                </a:ext>
              </a:extLst>
            </p:cNvPr>
            <p:cNvSpPr/>
            <p:nvPr/>
          </p:nvSpPr>
          <p:spPr>
            <a:xfrm>
              <a:off x="6395785" y="2208319"/>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1" name="Freeform 70">
              <a:extLst>
                <a:ext uri="{FF2B5EF4-FFF2-40B4-BE49-F238E27FC236}">
                  <a16:creationId xmlns:a16="http://schemas.microsoft.com/office/drawing/2014/main" id="{CD171266-FC7A-A14E-BAF6-A50A98EA3BCD}"/>
                </a:ext>
              </a:extLst>
            </p:cNvPr>
            <p:cNvSpPr/>
            <p:nvPr/>
          </p:nvSpPr>
          <p:spPr>
            <a:xfrm>
              <a:off x="6357834" y="2237695"/>
              <a:ext cx="75903" cy="7792"/>
            </a:xfrm>
            <a:custGeom>
              <a:avLst/>
              <a:gdLst>
                <a:gd name="connsiteX0" fmla="*/ 74230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0"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2" name="Freeform 71">
              <a:extLst>
                <a:ext uri="{FF2B5EF4-FFF2-40B4-BE49-F238E27FC236}">
                  <a16:creationId xmlns:a16="http://schemas.microsoft.com/office/drawing/2014/main" id="{55EE18BF-04AF-8640-A425-5E6A59F7732E}"/>
                </a:ext>
              </a:extLst>
            </p:cNvPr>
            <p:cNvSpPr/>
            <p:nvPr/>
          </p:nvSpPr>
          <p:spPr>
            <a:xfrm>
              <a:off x="6641414" y="2251175"/>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3" name="Freeform 72">
              <a:extLst>
                <a:ext uri="{FF2B5EF4-FFF2-40B4-BE49-F238E27FC236}">
                  <a16:creationId xmlns:a16="http://schemas.microsoft.com/office/drawing/2014/main" id="{7F45DE35-8E9F-1046-BD93-8FDA2E7C5043}"/>
                </a:ext>
              </a:extLst>
            </p:cNvPr>
            <p:cNvSpPr/>
            <p:nvPr/>
          </p:nvSpPr>
          <p:spPr>
            <a:xfrm>
              <a:off x="6603463" y="2280551"/>
              <a:ext cx="76003" cy="7792"/>
            </a:xfrm>
            <a:custGeom>
              <a:avLst/>
              <a:gdLst>
                <a:gd name="connsiteX0" fmla="*/ 74329 w 74328"/>
                <a:gd name="connsiteY0" fmla="*/ 0 h 7792"/>
                <a:gd name="connsiteX1" fmla="*/ 0 w 74328"/>
                <a:gd name="connsiteY1" fmla="*/ 0 h 7792"/>
              </a:gdLst>
              <a:ahLst/>
              <a:cxnLst>
                <a:cxn ang="0">
                  <a:pos x="connsiteX0" y="connsiteY0"/>
                </a:cxn>
                <a:cxn ang="0">
                  <a:pos x="connsiteX1" y="connsiteY1"/>
                </a:cxn>
              </a:cxnLst>
              <a:rect l="l" t="t" r="r" b="b"/>
              <a:pathLst>
                <a:path w="74328" h="7792">
                  <a:moveTo>
                    <a:pt x="74329"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4" name="Freeform 73">
              <a:extLst>
                <a:ext uri="{FF2B5EF4-FFF2-40B4-BE49-F238E27FC236}">
                  <a16:creationId xmlns:a16="http://schemas.microsoft.com/office/drawing/2014/main" id="{B9B5847B-047F-754B-9337-28388E83C98F}"/>
                </a:ext>
              </a:extLst>
            </p:cNvPr>
            <p:cNvSpPr/>
            <p:nvPr/>
          </p:nvSpPr>
          <p:spPr>
            <a:xfrm>
              <a:off x="6658226" y="2251175"/>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5" name="Freeform 74">
              <a:extLst>
                <a:ext uri="{FF2B5EF4-FFF2-40B4-BE49-F238E27FC236}">
                  <a16:creationId xmlns:a16="http://schemas.microsoft.com/office/drawing/2014/main" id="{EA4B7C07-87E7-2B45-86C0-DC2CA9B06CF4}"/>
                </a:ext>
              </a:extLst>
            </p:cNvPr>
            <p:cNvSpPr/>
            <p:nvPr/>
          </p:nvSpPr>
          <p:spPr>
            <a:xfrm>
              <a:off x="6620274" y="2280551"/>
              <a:ext cx="75903" cy="7792"/>
            </a:xfrm>
            <a:custGeom>
              <a:avLst/>
              <a:gdLst>
                <a:gd name="connsiteX0" fmla="*/ 74231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1"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6" name="Freeform 75">
              <a:extLst>
                <a:ext uri="{FF2B5EF4-FFF2-40B4-BE49-F238E27FC236}">
                  <a16:creationId xmlns:a16="http://schemas.microsoft.com/office/drawing/2014/main" id="{F182C3D7-1284-C742-AAD2-DAE7221425C9}"/>
                </a:ext>
              </a:extLst>
            </p:cNvPr>
            <p:cNvSpPr/>
            <p:nvPr/>
          </p:nvSpPr>
          <p:spPr>
            <a:xfrm>
              <a:off x="6803389" y="2298629"/>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7" name="Freeform 76">
              <a:extLst>
                <a:ext uri="{FF2B5EF4-FFF2-40B4-BE49-F238E27FC236}">
                  <a16:creationId xmlns:a16="http://schemas.microsoft.com/office/drawing/2014/main" id="{39228171-C8AB-4E45-8A9D-47A603604D54}"/>
                </a:ext>
              </a:extLst>
            </p:cNvPr>
            <p:cNvSpPr/>
            <p:nvPr/>
          </p:nvSpPr>
          <p:spPr>
            <a:xfrm>
              <a:off x="6765336" y="2328005"/>
              <a:ext cx="76003" cy="7792"/>
            </a:xfrm>
            <a:custGeom>
              <a:avLst/>
              <a:gdLst>
                <a:gd name="connsiteX0" fmla="*/ 74329 w 74328"/>
                <a:gd name="connsiteY0" fmla="*/ 0 h 7792"/>
                <a:gd name="connsiteX1" fmla="*/ 0 w 74328"/>
                <a:gd name="connsiteY1" fmla="*/ 0 h 7792"/>
              </a:gdLst>
              <a:ahLst/>
              <a:cxnLst>
                <a:cxn ang="0">
                  <a:pos x="connsiteX0" y="connsiteY0"/>
                </a:cxn>
                <a:cxn ang="0">
                  <a:pos x="connsiteX1" y="connsiteY1"/>
                </a:cxn>
              </a:cxnLst>
              <a:rect l="l" t="t" r="r" b="b"/>
              <a:pathLst>
                <a:path w="74328" h="7792">
                  <a:moveTo>
                    <a:pt x="74329"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8" name="Freeform 77">
              <a:extLst>
                <a:ext uri="{FF2B5EF4-FFF2-40B4-BE49-F238E27FC236}">
                  <a16:creationId xmlns:a16="http://schemas.microsoft.com/office/drawing/2014/main" id="{5694D3A8-44D7-1543-8BC3-5ACD4C8022D5}"/>
                </a:ext>
              </a:extLst>
            </p:cNvPr>
            <p:cNvSpPr/>
            <p:nvPr/>
          </p:nvSpPr>
          <p:spPr>
            <a:xfrm>
              <a:off x="6877781" y="2302447"/>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79" name="Freeform 78">
              <a:extLst>
                <a:ext uri="{FF2B5EF4-FFF2-40B4-BE49-F238E27FC236}">
                  <a16:creationId xmlns:a16="http://schemas.microsoft.com/office/drawing/2014/main" id="{E8FD0AF0-3732-5943-9E00-768227C10607}"/>
                </a:ext>
              </a:extLst>
            </p:cNvPr>
            <p:cNvSpPr/>
            <p:nvPr/>
          </p:nvSpPr>
          <p:spPr>
            <a:xfrm>
              <a:off x="6839830" y="2331901"/>
              <a:ext cx="75903" cy="7792"/>
            </a:xfrm>
            <a:custGeom>
              <a:avLst/>
              <a:gdLst>
                <a:gd name="connsiteX0" fmla="*/ 74231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1"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0" name="Freeform 79">
              <a:extLst>
                <a:ext uri="{FF2B5EF4-FFF2-40B4-BE49-F238E27FC236}">
                  <a16:creationId xmlns:a16="http://schemas.microsoft.com/office/drawing/2014/main" id="{822A8E6F-27F0-ED43-92F7-B35C841E5C0C}"/>
                </a:ext>
              </a:extLst>
            </p:cNvPr>
            <p:cNvSpPr/>
            <p:nvPr/>
          </p:nvSpPr>
          <p:spPr>
            <a:xfrm>
              <a:off x="7192268" y="2300811"/>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1" name="Freeform 80">
              <a:extLst>
                <a:ext uri="{FF2B5EF4-FFF2-40B4-BE49-F238E27FC236}">
                  <a16:creationId xmlns:a16="http://schemas.microsoft.com/office/drawing/2014/main" id="{C1C4B943-7167-6741-9340-79B0BD93C68C}"/>
                </a:ext>
              </a:extLst>
            </p:cNvPr>
            <p:cNvSpPr/>
            <p:nvPr/>
          </p:nvSpPr>
          <p:spPr>
            <a:xfrm>
              <a:off x="7154316" y="2330265"/>
              <a:ext cx="75903" cy="7792"/>
            </a:xfrm>
            <a:custGeom>
              <a:avLst/>
              <a:gdLst>
                <a:gd name="connsiteX0" fmla="*/ 74230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0"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2" name="Freeform 81">
              <a:extLst>
                <a:ext uri="{FF2B5EF4-FFF2-40B4-BE49-F238E27FC236}">
                  <a16:creationId xmlns:a16="http://schemas.microsoft.com/office/drawing/2014/main" id="{35E7C7C7-770B-5A4C-A8E0-DE3515F1F0C5}"/>
                </a:ext>
              </a:extLst>
            </p:cNvPr>
            <p:cNvSpPr/>
            <p:nvPr/>
          </p:nvSpPr>
          <p:spPr>
            <a:xfrm>
              <a:off x="7242903" y="2300187"/>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3" name="Freeform 82">
              <a:extLst>
                <a:ext uri="{FF2B5EF4-FFF2-40B4-BE49-F238E27FC236}">
                  <a16:creationId xmlns:a16="http://schemas.microsoft.com/office/drawing/2014/main" id="{0CADC9ED-0347-3544-B468-5577A97759F1}"/>
                </a:ext>
              </a:extLst>
            </p:cNvPr>
            <p:cNvSpPr/>
            <p:nvPr/>
          </p:nvSpPr>
          <p:spPr>
            <a:xfrm>
              <a:off x="7204951" y="2329641"/>
              <a:ext cx="75903" cy="7792"/>
            </a:xfrm>
            <a:custGeom>
              <a:avLst/>
              <a:gdLst>
                <a:gd name="connsiteX0" fmla="*/ 74230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0"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4" name="Freeform 83">
              <a:extLst>
                <a:ext uri="{FF2B5EF4-FFF2-40B4-BE49-F238E27FC236}">
                  <a16:creationId xmlns:a16="http://schemas.microsoft.com/office/drawing/2014/main" id="{3B5B5558-1FC6-074F-A7B1-9D6CA70410A7}"/>
                </a:ext>
              </a:extLst>
            </p:cNvPr>
            <p:cNvSpPr/>
            <p:nvPr/>
          </p:nvSpPr>
          <p:spPr>
            <a:xfrm>
              <a:off x="7284378" y="2300187"/>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5" name="Freeform 84">
              <a:extLst>
                <a:ext uri="{FF2B5EF4-FFF2-40B4-BE49-F238E27FC236}">
                  <a16:creationId xmlns:a16="http://schemas.microsoft.com/office/drawing/2014/main" id="{31000E3E-8DA9-DB4A-B70A-6131CD7B52EC}"/>
                </a:ext>
              </a:extLst>
            </p:cNvPr>
            <p:cNvSpPr/>
            <p:nvPr/>
          </p:nvSpPr>
          <p:spPr>
            <a:xfrm>
              <a:off x="7246426" y="2329641"/>
              <a:ext cx="75903" cy="7792"/>
            </a:xfrm>
            <a:custGeom>
              <a:avLst/>
              <a:gdLst>
                <a:gd name="connsiteX0" fmla="*/ 74230 w 74230"/>
                <a:gd name="connsiteY0" fmla="*/ 0 h 7792"/>
                <a:gd name="connsiteX1" fmla="*/ 0 w 74230"/>
                <a:gd name="connsiteY1" fmla="*/ 0 h 7792"/>
              </a:gdLst>
              <a:ahLst/>
              <a:cxnLst>
                <a:cxn ang="0">
                  <a:pos x="connsiteX0" y="connsiteY0"/>
                </a:cxn>
                <a:cxn ang="0">
                  <a:pos x="connsiteX1" y="connsiteY1"/>
                </a:cxn>
              </a:cxnLst>
              <a:rect l="l" t="t" r="r" b="b"/>
              <a:pathLst>
                <a:path w="74230" h="7792">
                  <a:moveTo>
                    <a:pt x="74230"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6" name="Freeform 85">
              <a:extLst>
                <a:ext uri="{FF2B5EF4-FFF2-40B4-BE49-F238E27FC236}">
                  <a16:creationId xmlns:a16="http://schemas.microsoft.com/office/drawing/2014/main" id="{6568C183-9B13-374A-B0B9-4D8F63334655}"/>
                </a:ext>
              </a:extLst>
            </p:cNvPr>
            <p:cNvSpPr/>
            <p:nvPr/>
          </p:nvSpPr>
          <p:spPr>
            <a:xfrm>
              <a:off x="7301894" y="2300187"/>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7" name="Freeform 86">
              <a:extLst>
                <a:ext uri="{FF2B5EF4-FFF2-40B4-BE49-F238E27FC236}">
                  <a16:creationId xmlns:a16="http://schemas.microsoft.com/office/drawing/2014/main" id="{3D1B8514-E2AF-5B47-B7F7-3B73DB44AC55}"/>
                </a:ext>
              </a:extLst>
            </p:cNvPr>
            <p:cNvSpPr/>
            <p:nvPr/>
          </p:nvSpPr>
          <p:spPr>
            <a:xfrm>
              <a:off x="7263942" y="2329641"/>
              <a:ext cx="76003" cy="7792"/>
            </a:xfrm>
            <a:custGeom>
              <a:avLst/>
              <a:gdLst>
                <a:gd name="connsiteX0" fmla="*/ 74329 w 74328"/>
                <a:gd name="connsiteY0" fmla="*/ 0 h 7792"/>
                <a:gd name="connsiteX1" fmla="*/ 0 w 74328"/>
                <a:gd name="connsiteY1" fmla="*/ 0 h 7792"/>
              </a:gdLst>
              <a:ahLst/>
              <a:cxnLst>
                <a:cxn ang="0">
                  <a:pos x="connsiteX0" y="connsiteY0"/>
                </a:cxn>
                <a:cxn ang="0">
                  <a:pos x="connsiteX1" y="connsiteY1"/>
                </a:cxn>
              </a:cxnLst>
              <a:rect l="l" t="t" r="r" b="b"/>
              <a:pathLst>
                <a:path w="74328" h="7792">
                  <a:moveTo>
                    <a:pt x="74329"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8" name="Freeform 87">
              <a:extLst>
                <a:ext uri="{FF2B5EF4-FFF2-40B4-BE49-F238E27FC236}">
                  <a16:creationId xmlns:a16="http://schemas.microsoft.com/office/drawing/2014/main" id="{A767DE80-B571-574E-882D-B08AD920B457}"/>
                </a:ext>
              </a:extLst>
            </p:cNvPr>
            <p:cNvSpPr/>
            <p:nvPr/>
          </p:nvSpPr>
          <p:spPr>
            <a:xfrm>
              <a:off x="7585777" y="2597221"/>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89" name="Freeform 88">
              <a:extLst>
                <a:ext uri="{FF2B5EF4-FFF2-40B4-BE49-F238E27FC236}">
                  <a16:creationId xmlns:a16="http://schemas.microsoft.com/office/drawing/2014/main" id="{941714A8-0E88-6644-9F1A-73FA40300027}"/>
                </a:ext>
              </a:extLst>
            </p:cNvPr>
            <p:cNvSpPr/>
            <p:nvPr/>
          </p:nvSpPr>
          <p:spPr>
            <a:xfrm>
              <a:off x="7547825" y="2626598"/>
              <a:ext cx="76003" cy="7792"/>
            </a:xfrm>
            <a:custGeom>
              <a:avLst/>
              <a:gdLst>
                <a:gd name="connsiteX0" fmla="*/ 74329 w 74328"/>
                <a:gd name="connsiteY0" fmla="*/ 0 h 7792"/>
                <a:gd name="connsiteX1" fmla="*/ 0 w 74328"/>
                <a:gd name="connsiteY1" fmla="*/ 0 h 7792"/>
              </a:gdLst>
              <a:ahLst/>
              <a:cxnLst>
                <a:cxn ang="0">
                  <a:pos x="connsiteX0" y="connsiteY0"/>
                </a:cxn>
                <a:cxn ang="0">
                  <a:pos x="connsiteX1" y="connsiteY1"/>
                </a:cxn>
              </a:cxnLst>
              <a:rect l="l" t="t" r="r" b="b"/>
              <a:pathLst>
                <a:path w="74328" h="7792">
                  <a:moveTo>
                    <a:pt x="74329" y="0"/>
                  </a:moveTo>
                  <a:lnTo>
                    <a:pt x="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grpSp>
        <p:nvGrpSpPr>
          <p:cNvPr id="231" name="Group 230">
            <a:extLst>
              <a:ext uri="{FF2B5EF4-FFF2-40B4-BE49-F238E27FC236}">
                <a16:creationId xmlns:a16="http://schemas.microsoft.com/office/drawing/2014/main" id="{6470D048-6278-884F-9098-D32E3AB153D7}"/>
              </a:ext>
            </a:extLst>
          </p:cNvPr>
          <p:cNvGrpSpPr/>
          <p:nvPr/>
        </p:nvGrpSpPr>
        <p:grpSpPr>
          <a:xfrm>
            <a:off x="6697809" y="2027876"/>
            <a:ext cx="4199048" cy="1425224"/>
            <a:chOff x="4847007" y="1524641"/>
            <a:chExt cx="3149286" cy="1068918"/>
          </a:xfrm>
        </p:grpSpPr>
        <p:sp>
          <p:nvSpPr>
            <p:cNvPr id="59" name="Freeform 58">
              <a:extLst>
                <a:ext uri="{FF2B5EF4-FFF2-40B4-BE49-F238E27FC236}">
                  <a16:creationId xmlns:a16="http://schemas.microsoft.com/office/drawing/2014/main" id="{7743F007-677E-A643-BC75-80BF67D9F0DF}"/>
                </a:ext>
              </a:extLst>
            </p:cNvPr>
            <p:cNvSpPr/>
            <p:nvPr/>
          </p:nvSpPr>
          <p:spPr>
            <a:xfrm>
              <a:off x="7961670" y="2531534"/>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0" name="Freeform 59">
              <a:extLst>
                <a:ext uri="{FF2B5EF4-FFF2-40B4-BE49-F238E27FC236}">
                  <a16:creationId xmlns:a16="http://schemas.microsoft.com/office/drawing/2014/main" id="{98C9D8F9-658B-D140-ADBD-8D6928D5F97A}"/>
                </a:ext>
              </a:extLst>
            </p:cNvPr>
            <p:cNvSpPr/>
            <p:nvPr/>
          </p:nvSpPr>
          <p:spPr>
            <a:xfrm>
              <a:off x="7131162" y="2534729"/>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1" name="Freeform 60">
              <a:extLst>
                <a:ext uri="{FF2B5EF4-FFF2-40B4-BE49-F238E27FC236}">
                  <a16:creationId xmlns:a16="http://schemas.microsoft.com/office/drawing/2014/main" id="{869EF72B-23D0-DF45-8A13-7C387902C00C}"/>
                </a:ext>
              </a:extLst>
            </p:cNvPr>
            <p:cNvSpPr/>
            <p:nvPr/>
          </p:nvSpPr>
          <p:spPr>
            <a:xfrm>
              <a:off x="6849897" y="2533404"/>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2" name="Freeform 61">
              <a:extLst>
                <a:ext uri="{FF2B5EF4-FFF2-40B4-BE49-F238E27FC236}">
                  <a16:creationId xmlns:a16="http://schemas.microsoft.com/office/drawing/2014/main" id="{E1E25CC8-8E48-C245-9BDC-226932433918}"/>
                </a:ext>
              </a:extLst>
            </p:cNvPr>
            <p:cNvSpPr/>
            <p:nvPr/>
          </p:nvSpPr>
          <p:spPr>
            <a:xfrm>
              <a:off x="6703224" y="2533794"/>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3" name="Freeform 62">
              <a:extLst>
                <a:ext uri="{FF2B5EF4-FFF2-40B4-BE49-F238E27FC236}">
                  <a16:creationId xmlns:a16="http://schemas.microsoft.com/office/drawing/2014/main" id="{1E07D34F-637A-004C-BB68-625865730577}"/>
                </a:ext>
              </a:extLst>
            </p:cNvPr>
            <p:cNvSpPr/>
            <p:nvPr/>
          </p:nvSpPr>
          <p:spPr>
            <a:xfrm>
              <a:off x="6673226" y="2533794"/>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4" name="Freeform 63">
              <a:extLst>
                <a:ext uri="{FF2B5EF4-FFF2-40B4-BE49-F238E27FC236}">
                  <a16:creationId xmlns:a16="http://schemas.microsoft.com/office/drawing/2014/main" id="{F5CCB2C3-0969-3C49-996F-E9793E849738}"/>
                </a:ext>
              </a:extLst>
            </p:cNvPr>
            <p:cNvSpPr/>
            <p:nvPr/>
          </p:nvSpPr>
          <p:spPr>
            <a:xfrm>
              <a:off x="5735003" y="2263486"/>
              <a:ext cx="10066" cy="58752"/>
            </a:xfrm>
            <a:custGeom>
              <a:avLst/>
              <a:gdLst>
                <a:gd name="connsiteX0" fmla="*/ 0 w 9844"/>
                <a:gd name="connsiteY0" fmla="*/ 0 h 58752"/>
                <a:gd name="connsiteX1" fmla="*/ 0 w 9844"/>
                <a:gd name="connsiteY1" fmla="*/ 58752 h 58752"/>
              </a:gdLst>
              <a:ahLst/>
              <a:cxnLst>
                <a:cxn ang="0">
                  <a:pos x="connsiteX0" y="connsiteY0"/>
                </a:cxn>
                <a:cxn ang="0">
                  <a:pos x="connsiteX1" y="connsiteY1"/>
                </a:cxn>
              </a:cxnLst>
              <a:rect l="l" t="t" r="r" b="b"/>
              <a:pathLst>
                <a:path w="9844" h="58752">
                  <a:moveTo>
                    <a:pt x="0" y="0"/>
                  </a:moveTo>
                  <a:lnTo>
                    <a:pt x="0" y="58752"/>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5" name="Freeform 64">
              <a:extLst>
                <a:ext uri="{FF2B5EF4-FFF2-40B4-BE49-F238E27FC236}">
                  <a16:creationId xmlns:a16="http://schemas.microsoft.com/office/drawing/2014/main" id="{E8554DDD-59FE-1442-A095-3C639E3F31F6}"/>
                </a:ext>
              </a:extLst>
            </p:cNvPr>
            <p:cNvSpPr/>
            <p:nvPr/>
          </p:nvSpPr>
          <p:spPr>
            <a:xfrm>
              <a:off x="4931977" y="1524641"/>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66" name="Freeform 65">
              <a:extLst>
                <a:ext uri="{FF2B5EF4-FFF2-40B4-BE49-F238E27FC236}">
                  <a16:creationId xmlns:a16="http://schemas.microsoft.com/office/drawing/2014/main" id="{C2D8E9E3-466F-0E49-B8D6-9F831554E173}"/>
                </a:ext>
              </a:extLst>
            </p:cNvPr>
            <p:cNvSpPr/>
            <p:nvPr/>
          </p:nvSpPr>
          <p:spPr>
            <a:xfrm>
              <a:off x="4886274" y="1524641"/>
              <a:ext cx="10066" cy="58830"/>
            </a:xfrm>
            <a:custGeom>
              <a:avLst/>
              <a:gdLst>
                <a:gd name="connsiteX0" fmla="*/ 0 w 9844"/>
                <a:gd name="connsiteY0" fmla="*/ 0 h 58830"/>
                <a:gd name="connsiteX1" fmla="*/ 0 w 9844"/>
                <a:gd name="connsiteY1" fmla="*/ 58830 h 58830"/>
              </a:gdLst>
              <a:ahLst/>
              <a:cxnLst>
                <a:cxn ang="0">
                  <a:pos x="connsiteX0" y="connsiteY0"/>
                </a:cxn>
                <a:cxn ang="0">
                  <a:pos x="connsiteX1" y="connsiteY1"/>
                </a:cxn>
              </a:cxnLst>
              <a:rect l="l" t="t" r="r" b="b"/>
              <a:pathLst>
                <a:path w="9844" h="58830">
                  <a:moveTo>
                    <a:pt x="0" y="0"/>
                  </a:moveTo>
                  <a:lnTo>
                    <a:pt x="0" y="5883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90" name="Freeform 89">
              <a:extLst>
                <a:ext uri="{FF2B5EF4-FFF2-40B4-BE49-F238E27FC236}">
                  <a16:creationId xmlns:a16="http://schemas.microsoft.com/office/drawing/2014/main" id="{F2E0EFB4-4C52-DB4A-BBCD-B0C1FD382D6E}"/>
                </a:ext>
              </a:extLst>
            </p:cNvPr>
            <p:cNvSpPr/>
            <p:nvPr/>
          </p:nvSpPr>
          <p:spPr>
            <a:xfrm>
              <a:off x="4847007" y="1551936"/>
              <a:ext cx="3149286" cy="1010087"/>
            </a:xfrm>
            <a:custGeom>
              <a:avLst/>
              <a:gdLst>
                <a:gd name="connsiteX0" fmla="*/ 3009674 w 3079868"/>
                <a:gd name="connsiteY0" fmla="*/ 1003854 h 1010087"/>
                <a:gd name="connsiteX1" fmla="*/ 3009773 w 3079868"/>
                <a:gd name="connsiteY1" fmla="*/ 1007049 h 1010087"/>
                <a:gd name="connsiteX2" fmla="*/ 3079868 w 3079868"/>
                <a:gd name="connsiteY2" fmla="*/ 1007049 h 1010087"/>
                <a:gd name="connsiteX3" fmla="*/ 3079868 w 3079868"/>
                <a:gd name="connsiteY3" fmla="*/ 1003854 h 1010087"/>
                <a:gd name="connsiteX4" fmla="*/ 2201509 w 3079868"/>
                <a:gd name="connsiteY4" fmla="*/ 1003854 h 1010087"/>
                <a:gd name="connsiteX5" fmla="*/ 2201509 w 3079868"/>
                <a:gd name="connsiteY5" fmla="*/ 1010088 h 1010087"/>
                <a:gd name="connsiteX6" fmla="*/ 2271900 w 3079868"/>
                <a:gd name="connsiteY6" fmla="*/ 1010088 h 1010087"/>
                <a:gd name="connsiteX7" fmla="*/ 2271900 w 3079868"/>
                <a:gd name="connsiteY7" fmla="*/ 1003854 h 1010087"/>
                <a:gd name="connsiteX8" fmla="*/ 1924081 w 3079868"/>
                <a:gd name="connsiteY8" fmla="*/ 1003854 h 1010087"/>
                <a:gd name="connsiteX9" fmla="*/ 1924376 w 3079868"/>
                <a:gd name="connsiteY9" fmla="*/ 1010088 h 1010087"/>
                <a:gd name="connsiteX10" fmla="*/ 1993290 w 3079868"/>
                <a:gd name="connsiteY10" fmla="*/ 1010088 h 1010087"/>
                <a:gd name="connsiteX11" fmla="*/ 1993290 w 3079868"/>
                <a:gd name="connsiteY11" fmla="*/ 1003854 h 1010087"/>
                <a:gd name="connsiteX12" fmla="*/ 1752288 w 3079868"/>
                <a:gd name="connsiteY12" fmla="*/ 1003854 h 1010087"/>
                <a:gd name="connsiteX13" fmla="*/ 1751993 w 3079868"/>
                <a:gd name="connsiteY13" fmla="*/ 1010088 h 1010087"/>
                <a:gd name="connsiteX14" fmla="*/ 1850146 w 3079868"/>
                <a:gd name="connsiteY14" fmla="*/ 1010088 h 1010087"/>
                <a:gd name="connsiteX15" fmla="*/ 1850146 w 3079868"/>
                <a:gd name="connsiteY15" fmla="*/ 1003854 h 1010087"/>
                <a:gd name="connsiteX16" fmla="*/ 1179120 w 3079868"/>
                <a:gd name="connsiteY16" fmla="*/ 1003854 h 1010087"/>
                <a:gd name="connsiteX17" fmla="*/ 1179120 w 3079868"/>
                <a:gd name="connsiteY17" fmla="*/ 955777 h 1010087"/>
                <a:gd name="connsiteX18" fmla="*/ 1106071 w 3079868"/>
                <a:gd name="connsiteY18" fmla="*/ 955777 h 1010087"/>
                <a:gd name="connsiteX19" fmla="*/ 1106071 w 3079868"/>
                <a:gd name="connsiteY19" fmla="*/ 914947 h 1010087"/>
                <a:gd name="connsiteX20" fmla="*/ 1050250 w 3079868"/>
                <a:gd name="connsiteY20" fmla="*/ 914947 h 1010087"/>
                <a:gd name="connsiteX21" fmla="*/ 1050250 w 3079868"/>
                <a:gd name="connsiteY21" fmla="*/ 870454 h 1010087"/>
                <a:gd name="connsiteX22" fmla="*/ 1019731 w 3079868"/>
                <a:gd name="connsiteY22" fmla="*/ 870454 h 1010087"/>
                <a:gd name="connsiteX23" fmla="*/ 1019731 w 3079868"/>
                <a:gd name="connsiteY23" fmla="*/ 823000 h 1010087"/>
                <a:gd name="connsiteX24" fmla="*/ 903266 w 3079868"/>
                <a:gd name="connsiteY24" fmla="*/ 823000 h 1010087"/>
                <a:gd name="connsiteX25" fmla="*/ 903266 w 3079868"/>
                <a:gd name="connsiteY25" fmla="*/ 779286 h 1010087"/>
                <a:gd name="connsiteX26" fmla="*/ 886727 w 3079868"/>
                <a:gd name="connsiteY26" fmla="*/ 779286 h 1010087"/>
                <a:gd name="connsiteX27" fmla="*/ 886727 w 3079868"/>
                <a:gd name="connsiteY27" fmla="*/ 733001 h 1010087"/>
                <a:gd name="connsiteX28" fmla="*/ 903857 w 3079868"/>
                <a:gd name="connsiteY28" fmla="*/ 733001 h 1010087"/>
                <a:gd name="connsiteX29" fmla="*/ 906121 w 3079868"/>
                <a:gd name="connsiteY29" fmla="*/ 734716 h 1010087"/>
                <a:gd name="connsiteX30" fmla="*/ 840456 w 3079868"/>
                <a:gd name="connsiteY30" fmla="*/ 734871 h 1010087"/>
                <a:gd name="connsiteX31" fmla="*/ 869794 w 3079868"/>
                <a:gd name="connsiteY31" fmla="*/ 734871 h 1010087"/>
                <a:gd name="connsiteX32" fmla="*/ 869794 w 3079868"/>
                <a:gd name="connsiteY32" fmla="*/ 766897 h 1010087"/>
                <a:gd name="connsiteX33" fmla="*/ 869794 w 3079868"/>
                <a:gd name="connsiteY33" fmla="*/ 709547 h 1010087"/>
                <a:gd name="connsiteX34" fmla="*/ 869794 w 3079868"/>
                <a:gd name="connsiteY34" fmla="*/ 730586 h 1010087"/>
                <a:gd name="connsiteX35" fmla="*/ 838783 w 3079868"/>
                <a:gd name="connsiteY35" fmla="*/ 730586 h 1010087"/>
                <a:gd name="connsiteX36" fmla="*/ 906121 w 3079868"/>
                <a:gd name="connsiteY36" fmla="*/ 730586 h 1010087"/>
                <a:gd name="connsiteX37" fmla="*/ 906121 w 3079868"/>
                <a:gd name="connsiteY37" fmla="*/ 739157 h 1010087"/>
                <a:gd name="connsiteX38" fmla="*/ 836814 w 3079868"/>
                <a:gd name="connsiteY38" fmla="*/ 739157 h 1010087"/>
                <a:gd name="connsiteX39" fmla="*/ 836814 w 3079868"/>
                <a:gd name="connsiteY39" fmla="*/ 733391 h 1010087"/>
                <a:gd name="connsiteX40" fmla="*/ 761894 w 3079868"/>
                <a:gd name="connsiteY40" fmla="*/ 733391 h 1010087"/>
                <a:gd name="connsiteX41" fmla="*/ 761894 w 3079868"/>
                <a:gd name="connsiteY41" fmla="*/ 692950 h 1010087"/>
                <a:gd name="connsiteX42" fmla="*/ 678114 w 3079868"/>
                <a:gd name="connsiteY42" fmla="*/ 692950 h 1010087"/>
                <a:gd name="connsiteX43" fmla="*/ 678114 w 3079868"/>
                <a:gd name="connsiteY43" fmla="*/ 653756 h 1010087"/>
                <a:gd name="connsiteX44" fmla="*/ 646316 w 3079868"/>
                <a:gd name="connsiteY44" fmla="*/ 653756 h 1010087"/>
                <a:gd name="connsiteX45" fmla="*/ 646316 w 3079868"/>
                <a:gd name="connsiteY45" fmla="*/ 614484 h 1010087"/>
                <a:gd name="connsiteX46" fmla="*/ 622491 w 3079868"/>
                <a:gd name="connsiteY46" fmla="*/ 614484 h 1010087"/>
                <a:gd name="connsiteX47" fmla="*/ 622491 w 3079868"/>
                <a:gd name="connsiteY47" fmla="*/ 573419 h 1010087"/>
                <a:gd name="connsiteX48" fmla="*/ 616880 w 3079868"/>
                <a:gd name="connsiteY48" fmla="*/ 573419 h 1010087"/>
                <a:gd name="connsiteX49" fmla="*/ 616880 w 3079868"/>
                <a:gd name="connsiteY49" fmla="*/ 531576 h 1010087"/>
                <a:gd name="connsiteX50" fmla="*/ 510653 w 3079868"/>
                <a:gd name="connsiteY50" fmla="*/ 531576 h 1010087"/>
                <a:gd name="connsiteX51" fmla="*/ 510653 w 3079868"/>
                <a:gd name="connsiteY51" fmla="*/ 492070 h 1010087"/>
                <a:gd name="connsiteX52" fmla="*/ 468517 w 3079868"/>
                <a:gd name="connsiteY52" fmla="*/ 492070 h 1010087"/>
                <a:gd name="connsiteX53" fmla="*/ 468517 w 3079868"/>
                <a:gd name="connsiteY53" fmla="*/ 451551 h 1010087"/>
                <a:gd name="connsiteX54" fmla="*/ 463201 w 3079868"/>
                <a:gd name="connsiteY54" fmla="*/ 451551 h 1010087"/>
                <a:gd name="connsiteX55" fmla="*/ 463201 w 3079868"/>
                <a:gd name="connsiteY55" fmla="*/ 408851 h 1010087"/>
                <a:gd name="connsiteX56" fmla="*/ 413189 w 3079868"/>
                <a:gd name="connsiteY56" fmla="*/ 408851 h 1010087"/>
                <a:gd name="connsiteX57" fmla="*/ 413189 w 3079868"/>
                <a:gd name="connsiteY57" fmla="*/ 328281 h 1010087"/>
                <a:gd name="connsiteX58" fmla="*/ 374893 w 3079868"/>
                <a:gd name="connsiteY58" fmla="*/ 328281 h 1010087"/>
                <a:gd name="connsiteX59" fmla="*/ 374893 w 3079868"/>
                <a:gd name="connsiteY59" fmla="*/ 245139 h 1010087"/>
                <a:gd name="connsiteX60" fmla="*/ 336596 w 3079868"/>
                <a:gd name="connsiteY60" fmla="*/ 245139 h 1010087"/>
                <a:gd name="connsiteX61" fmla="*/ 336596 w 3079868"/>
                <a:gd name="connsiteY61" fmla="*/ 205166 h 1010087"/>
                <a:gd name="connsiteX62" fmla="*/ 293082 w 3079868"/>
                <a:gd name="connsiteY62" fmla="*/ 205166 h 1010087"/>
                <a:gd name="connsiteX63" fmla="*/ 293082 w 3079868"/>
                <a:gd name="connsiteY63" fmla="*/ 161686 h 1010087"/>
                <a:gd name="connsiteX64" fmla="*/ 274573 w 3079868"/>
                <a:gd name="connsiteY64" fmla="*/ 161686 h 1010087"/>
                <a:gd name="connsiteX65" fmla="*/ 274573 w 3079868"/>
                <a:gd name="connsiteY65" fmla="*/ 124518 h 1010087"/>
                <a:gd name="connsiteX66" fmla="*/ 250946 w 3079868"/>
                <a:gd name="connsiteY66" fmla="*/ 124518 h 1010087"/>
                <a:gd name="connsiteX67" fmla="*/ 250946 w 3079868"/>
                <a:gd name="connsiteY67" fmla="*/ 80804 h 1010087"/>
                <a:gd name="connsiteX68" fmla="*/ 165000 w 3079868"/>
                <a:gd name="connsiteY68" fmla="*/ 80804 h 1010087"/>
                <a:gd name="connsiteX69" fmla="*/ 165000 w 3079868"/>
                <a:gd name="connsiteY69" fmla="*/ 41999 h 1010087"/>
                <a:gd name="connsiteX70" fmla="*/ 113216 w 3079868"/>
                <a:gd name="connsiteY70" fmla="*/ 41999 h 1010087"/>
                <a:gd name="connsiteX71" fmla="*/ 113216 w 3079868"/>
                <a:gd name="connsiteY71" fmla="*/ 0 h 1010087"/>
                <a:gd name="connsiteX72" fmla="*/ 113216 w 3079868"/>
                <a:gd name="connsiteY72" fmla="*/ 0 h 1010087"/>
                <a:gd name="connsiteX73" fmla="*/ 0 w 3079868"/>
                <a:gd name="connsiteY73" fmla="*/ 0 h 10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079868" h="1010087">
                  <a:moveTo>
                    <a:pt x="3009674" y="1003854"/>
                  </a:moveTo>
                  <a:lnTo>
                    <a:pt x="3009773" y="1007049"/>
                  </a:lnTo>
                  <a:lnTo>
                    <a:pt x="3079868" y="1007049"/>
                  </a:lnTo>
                  <a:lnTo>
                    <a:pt x="3079868" y="1003854"/>
                  </a:lnTo>
                  <a:lnTo>
                    <a:pt x="2201509" y="1003854"/>
                  </a:lnTo>
                  <a:lnTo>
                    <a:pt x="2201509" y="1010088"/>
                  </a:lnTo>
                  <a:lnTo>
                    <a:pt x="2271900" y="1010088"/>
                  </a:lnTo>
                  <a:lnTo>
                    <a:pt x="2271900" y="1003854"/>
                  </a:lnTo>
                  <a:lnTo>
                    <a:pt x="1924081" y="1003854"/>
                  </a:lnTo>
                  <a:lnTo>
                    <a:pt x="1924376" y="1010088"/>
                  </a:lnTo>
                  <a:lnTo>
                    <a:pt x="1993290" y="1010088"/>
                  </a:lnTo>
                  <a:lnTo>
                    <a:pt x="1993290" y="1003854"/>
                  </a:lnTo>
                  <a:lnTo>
                    <a:pt x="1752288" y="1003854"/>
                  </a:lnTo>
                  <a:lnTo>
                    <a:pt x="1751993" y="1010088"/>
                  </a:lnTo>
                  <a:lnTo>
                    <a:pt x="1850146" y="1010088"/>
                  </a:lnTo>
                  <a:lnTo>
                    <a:pt x="1850146" y="1003854"/>
                  </a:lnTo>
                  <a:lnTo>
                    <a:pt x="1179120" y="1003854"/>
                  </a:lnTo>
                  <a:lnTo>
                    <a:pt x="1179120" y="955777"/>
                  </a:lnTo>
                  <a:lnTo>
                    <a:pt x="1106071" y="955777"/>
                  </a:lnTo>
                  <a:lnTo>
                    <a:pt x="1106071" y="914947"/>
                  </a:lnTo>
                  <a:lnTo>
                    <a:pt x="1050250" y="914947"/>
                  </a:lnTo>
                  <a:lnTo>
                    <a:pt x="1050250" y="870454"/>
                  </a:lnTo>
                  <a:lnTo>
                    <a:pt x="1019731" y="870454"/>
                  </a:lnTo>
                  <a:lnTo>
                    <a:pt x="1019731" y="823000"/>
                  </a:lnTo>
                  <a:lnTo>
                    <a:pt x="903266" y="823000"/>
                  </a:lnTo>
                  <a:lnTo>
                    <a:pt x="903266" y="779286"/>
                  </a:lnTo>
                  <a:lnTo>
                    <a:pt x="886727" y="779286"/>
                  </a:lnTo>
                  <a:lnTo>
                    <a:pt x="886727" y="733001"/>
                  </a:lnTo>
                  <a:lnTo>
                    <a:pt x="903857" y="733001"/>
                  </a:lnTo>
                  <a:lnTo>
                    <a:pt x="906121" y="734716"/>
                  </a:lnTo>
                  <a:lnTo>
                    <a:pt x="840456" y="734871"/>
                  </a:lnTo>
                  <a:lnTo>
                    <a:pt x="869794" y="734871"/>
                  </a:lnTo>
                  <a:lnTo>
                    <a:pt x="869794" y="766897"/>
                  </a:lnTo>
                  <a:lnTo>
                    <a:pt x="869794" y="709547"/>
                  </a:lnTo>
                  <a:lnTo>
                    <a:pt x="869794" y="730586"/>
                  </a:lnTo>
                  <a:lnTo>
                    <a:pt x="838783" y="730586"/>
                  </a:lnTo>
                  <a:lnTo>
                    <a:pt x="906121" y="730586"/>
                  </a:lnTo>
                  <a:lnTo>
                    <a:pt x="906121" y="739157"/>
                  </a:lnTo>
                  <a:lnTo>
                    <a:pt x="836814" y="739157"/>
                  </a:lnTo>
                  <a:lnTo>
                    <a:pt x="836814" y="733391"/>
                  </a:lnTo>
                  <a:lnTo>
                    <a:pt x="761894" y="733391"/>
                  </a:lnTo>
                  <a:lnTo>
                    <a:pt x="761894" y="692950"/>
                  </a:lnTo>
                  <a:lnTo>
                    <a:pt x="678114" y="692950"/>
                  </a:lnTo>
                  <a:lnTo>
                    <a:pt x="678114" y="653756"/>
                  </a:lnTo>
                  <a:lnTo>
                    <a:pt x="646316" y="653756"/>
                  </a:lnTo>
                  <a:lnTo>
                    <a:pt x="646316" y="614484"/>
                  </a:lnTo>
                  <a:lnTo>
                    <a:pt x="622491" y="614484"/>
                  </a:lnTo>
                  <a:lnTo>
                    <a:pt x="622491" y="573419"/>
                  </a:lnTo>
                  <a:lnTo>
                    <a:pt x="616880" y="573419"/>
                  </a:lnTo>
                  <a:lnTo>
                    <a:pt x="616880" y="531576"/>
                  </a:lnTo>
                  <a:lnTo>
                    <a:pt x="510653" y="531576"/>
                  </a:lnTo>
                  <a:lnTo>
                    <a:pt x="510653" y="492070"/>
                  </a:lnTo>
                  <a:lnTo>
                    <a:pt x="468517" y="492070"/>
                  </a:lnTo>
                  <a:lnTo>
                    <a:pt x="468517" y="451551"/>
                  </a:lnTo>
                  <a:lnTo>
                    <a:pt x="463201" y="451551"/>
                  </a:lnTo>
                  <a:lnTo>
                    <a:pt x="463201" y="408851"/>
                  </a:lnTo>
                  <a:lnTo>
                    <a:pt x="413189" y="408851"/>
                  </a:lnTo>
                  <a:lnTo>
                    <a:pt x="413189" y="328281"/>
                  </a:lnTo>
                  <a:lnTo>
                    <a:pt x="374893" y="328281"/>
                  </a:lnTo>
                  <a:lnTo>
                    <a:pt x="374893" y="245139"/>
                  </a:lnTo>
                  <a:lnTo>
                    <a:pt x="336596" y="245139"/>
                  </a:lnTo>
                  <a:lnTo>
                    <a:pt x="336596" y="205166"/>
                  </a:lnTo>
                  <a:lnTo>
                    <a:pt x="293082" y="205166"/>
                  </a:lnTo>
                  <a:lnTo>
                    <a:pt x="293082" y="161686"/>
                  </a:lnTo>
                  <a:lnTo>
                    <a:pt x="274573" y="161686"/>
                  </a:lnTo>
                  <a:lnTo>
                    <a:pt x="274573" y="124518"/>
                  </a:lnTo>
                  <a:lnTo>
                    <a:pt x="250946" y="124518"/>
                  </a:lnTo>
                  <a:lnTo>
                    <a:pt x="250946" y="80804"/>
                  </a:lnTo>
                  <a:lnTo>
                    <a:pt x="165000" y="80804"/>
                  </a:lnTo>
                  <a:lnTo>
                    <a:pt x="165000" y="41999"/>
                  </a:lnTo>
                  <a:lnTo>
                    <a:pt x="113216" y="41999"/>
                  </a:lnTo>
                  <a:lnTo>
                    <a:pt x="113216" y="0"/>
                  </a:lnTo>
                  <a:lnTo>
                    <a:pt x="113216" y="0"/>
                  </a:lnTo>
                  <a:lnTo>
                    <a:pt x="0" y="0"/>
                  </a:lnTo>
                </a:path>
              </a:pathLst>
            </a:custGeom>
            <a:noFill/>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sp>
        <p:nvSpPr>
          <p:cNvPr id="91" name="Freeform 90">
            <a:extLst>
              <a:ext uri="{FF2B5EF4-FFF2-40B4-BE49-F238E27FC236}">
                <a16:creationId xmlns:a16="http://schemas.microsoft.com/office/drawing/2014/main" id="{0A3F641D-2CEA-5E43-B1E7-D0E21CF49DC1}"/>
              </a:ext>
            </a:extLst>
          </p:cNvPr>
          <p:cNvSpPr/>
          <p:nvPr/>
        </p:nvSpPr>
        <p:spPr>
          <a:xfrm>
            <a:off x="6755123" y="3272049"/>
            <a:ext cx="126304" cy="10389"/>
          </a:xfrm>
          <a:custGeom>
            <a:avLst/>
            <a:gdLst>
              <a:gd name="connsiteX0" fmla="*/ 0 w 92640"/>
              <a:gd name="connsiteY0" fmla="*/ 0 h 7792"/>
              <a:gd name="connsiteX1" fmla="*/ 92640 w 92640"/>
              <a:gd name="connsiteY1" fmla="*/ 0 h 7792"/>
            </a:gdLst>
            <a:ahLst/>
            <a:cxnLst>
              <a:cxn ang="0">
                <a:pos x="connsiteX0" y="connsiteY0"/>
              </a:cxn>
              <a:cxn ang="0">
                <a:pos x="connsiteX1" y="connsiteY1"/>
              </a:cxn>
            </a:cxnLst>
            <a:rect l="l" t="t" r="r" b="b"/>
            <a:pathLst>
              <a:path w="92640" h="7792">
                <a:moveTo>
                  <a:pt x="0" y="0"/>
                </a:moveTo>
                <a:lnTo>
                  <a:pt x="92640" y="0"/>
                </a:lnTo>
              </a:path>
            </a:pathLst>
          </a:custGeom>
          <a:ln w="9842" cap="flat">
            <a:solidFill>
              <a:schemeClr val="accent6"/>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92" name="Freeform 91">
            <a:extLst>
              <a:ext uri="{FF2B5EF4-FFF2-40B4-BE49-F238E27FC236}">
                <a16:creationId xmlns:a16="http://schemas.microsoft.com/office/drawing/2014/main" id="{2B20F836-C99E-C543-B42B-6E3A129D7D07}"/>
              </a:ext>
            </a:extLst>
          </p:cNvPr>
          <p:cNvSpPr/>
          <p:nvPr/>
        </p:nvSpPr>
        <p:spPr>
          <a:xfrm>
            <a:off x="6755123" y="3395600"/>
            <a:ext cx="126304" cy="10389"/>
          </a:xfrm>
          <a:custGeom>
            <a:avLst/>
            <a:gdLst>
              <a:gd name="connsiteX0" fmla="*/ 0 w 92640"/>
              <a:gd name="connsiteY0" fmla="*/ 0 h 7792"/>
              <a:gd name="connsiteX1" fmla="*/ 92640 w 92640"/>
              <a:gd name="connsiteY1" fmla="*/ 0 h 7792"/>
            </a:gdLst>
            <a:ahLst/>
            <a:cxnLst>
              <a:cxn ang="0">
                <a:pos x="connsiteX0" y="connsiteY0"/>
              </a:cxn>
              <a:cxn ang="0">
                <a:pos x="connsiteX1" y="connsiteY1"/>
              </a:cxn>
            </a:cxnLst>
            <a:rect l="l" t="t" r="r" b="b"/>
            <a:pathLst>
              <a:path w="92640" h="7792">
                <a:moveTo>
                  <a:pt x="0" y="0"/>
                </a:moveTo>
                <a:lnTo>
                  <a:pt x="92640" y="0"/>
                </a:lnTo>
              </a:path>
            </a:pathLst>
          </a:custGeom>
          <a:ln w="9842" cap="flat">
            <a:solidFill>
              <a:srgbClr val="898A8D"/>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nvGrpSpPr>
          <p:cNvPr id="93" name="Graphic 18">
            <a:extLst>
              <a:ext uri="{FF2B5EF4-FFF2-40B4-BE49-F238E27FC236}">
                <a16:creationId xmlns:a16="http://schemas.microsoft.com/office/drawing/2014/main" id="{B2024B07-5B0B-8643-B28D-C056B857A078}"/>
              </a:ext>
            </a:extLst>
          </p:cNvPr>
          <p:cNvGrpSpPr/>
          <p:nvPr/>
        </p:nvGrpSpPr>
        <p:grpSpPr>
          <a:xfrm>
            <a:off x="6780359" y="3500077"/>
            <a:ext cx="75836" cy="58700"/>
            <a:chOff x="4881291" y="2672906"/>
            <a:chExt cx="55623" cy="44025"/>
          </a:xfrm>
        </p:grpSpPr>
        <p:sp>
          <p:nvSpPr>
            <p:cNvPr id="94" name="Freeform 93">
              <a:extLst>
                <a:ext uri="{FF2B5EF4-FFF2-40B4-BE49-F238E27FC236}">
                  <a16:creationId xmlns:a16="http://schemas.microsoft.com/office/drawing/2014/main" id="{B977C94D-5CAA-1643-B4AD-9DDE69F6AAE7}"/>
                </a:ext>
              </a:extLst>
            </p:cNvPr>
            <p:cNvSpPr/>
            <p:nvPr/>
          </p:nvSpPr>
          <p:spPr>
            <a:xfrm>
              <a:off x="4909053" y="2672906"/>
              <a:ext cx="9844" cy="44025"/>
            </a:xfrm>
            <a:custGeom>
              <a:avLst/>
              <a:gdLst>
                <a:gd name="connsiteX0" fmla="*/ 0 w 9844"/>
                <a:gd name="connsiteY0" fmla="*/ 0 h 44025"/>
                <a:gd name="connsiteX1" fmla="*/ 0 w 9844"/>
                <a:gd name="connsiteY1" fmla="*/ 44025 h 44025"/>
              </a:gdLst>
              <a:ahLst/>
              <a:cxnLst>
                <a:cxn ang="0">
                  <a:pos x="connsiteX0" y="connsiteY0"/>
                </a:cxn>
                <a:cxn ang="0">
                  <a:pos x="connsiteX1" y="connsiteY1"/>
                </a:cxn>
              </a:cxnLst>
              <a:rect l="l" t="t" r="r" b="b"/>
              <a:pathLst>
                <a:path w="9844" h="44025">
                  <a:moveTo>
                    <a:pt x="0" y="0"/>
                  </a:moveTo>
                  <a:lnTo>
                    <a:pt x="0" y="44025"/>
                  </a:lnTo>
                </a:path>
              </a:pathLst>
            </a:custGeom>
            <a:ln w="9525" cap="flat">
              <a:solidFill>
                <a:srgbClr val="70707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95" name="Freeform 94">
              <a:extLst>
                <a:ext uri="{FF2B5EF4-FFF2-40B4-BE49-F238E27FC236}">
                  <a16:creationId xmlns:a16="http://schemas.microsoft.com/office/drawing/2014/main" id="{9E229C11-351E-7846-A934-1D6650008675}"/>
                </a:ext>
              </a:extLst>
            </p:cNvPr>
            <p:cNvSpPr/>
            <p:nvPr/>
          </p:nvSpPr>
          <p:spPr>
            <a:xfrm>
              <a:off x="4881291" y="2694957"/>
              <a:ext cx="55623" cy="7792"/>
            </a:xfrm>
            <a:custGeom>
              <a:avLst/>
              <a:gdLst>
                <a:gd name="connsiteX0" fmla="*/ 55624 w 55623"/>
                <a:gd name="connsiteY0" fmla="*/ 0 h 7792"/>
                <a:gd name="connsiteX1" fmla="*/ 0 w 55623"/>
                <a:gd name="connsiteY1" fmla="*/ 0 h 7792"/>
              </a:gdLst>
              <a:ahLst/>
              <a:cxnLst>
                <a:cxn ang="0">
                  <a:pos x="connsiteX0" y="connsiteY0"/>
                </a:cxn>
                <a:cxn ang="0">
                  <a:pos x="connsiteX1" y="connsiteY1"/>
                </a:cxn>
              </a:cxnLst>
              <a:rect l="l" t="t" r="r" b="b"/>
              <a:pathLst>
                <a:path w="55623" h="7792">
                  <a:moveTo>
                    <a:pt x="55624" y="0"/>
                  </a:moveTo>
                  <a:lnTo>
                    <a:pt x="0" y="0"/>
                  </a:lnTo>
                </a:path>
              </a:pathLst>
            </a:custGeom>
            <a:ln w="9525" cap="flat">
              <a:solidFill>
                <a:srgbClr val="707070"/>
              </a:solidFill>
              <a:prstDash val="solid"/>
              <a:miter/>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grpSp>
      <p:sp>
        <p:nvSpPr>
          <p:cNvPr id="152" name="TextBox 151">
            <a:extLst>
              <a:ext uri="{FF2B5EF4-FFF2-40B4-BE49-F238E27FC236}">
                <a16:creationId xmlns:a16="http://schemas.microsoft.com/office/drawing/2014/main" id="{D5F44E46-1A96-E04E-A209-1007DB79AB9B}"/>
              </a:ext>
            </a:extLst>
          </p:cNvPr>
          <p:cNvSpPr txBox="1"/>
          <p:nvPr/>
        </p:nvSpPr>
        <p:spPr>
          <a:xfrm>
            <a:off x="6282933" y="3542687"/>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153" name="TextBox 152">
            <a:extLst>
              <a:ext uri="{FF2B5EF4-FFF2-40B4-BE49-F238E27FC236}">
                <a16:creationId xmlns:a16="http://schemas.microsoft.com/office/drawing/2014/main" id="{BEFA0D08-B78E-2B46-95C7-495053326DB0}"/>
              </a:ext>
            </a:extLst>
          </p:cNvPr>
          <p:cNvSpPr txBox="1"/>
          <p:nvPr/>
        </p:nvSpPr>
        <p:spPr>
          <a:xfrm>
            <a:off x="6474519" y="3676475"/>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154" name="TextBox 153">
            <a:extLst>
              <a:ext uri="{FF2B5EF4-FFF2-40B4-BE49-F238E27FC236}">
                <a16:creationId xmlns:a16="http://schemas.microsoft.com/office/drawing/2014/main" id="{63DAA804-9819-E449-ABE7-6615FE3528EE}"/>
              </a:ext>
            </a:extLst>
          </p:cNvPr>
          <p:cNvSpPr txBox="1"/>
          <p:nvPr/>
        </p:nvSpPr>
        <p:spPr>
          <a:xfrm>
            <a:off x="8262583" y="3805742"/>
            <a:ext cx="1563401"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Time (months)</a:t>
            </a:r>
          </a:p>
        </p:txBody>
      </p:sp>
      <p:sp>
        <p:nvSpPr>
          <p:cNvPr id="155" name="TextBox 154">
            <a:extLst>
              <a:ext uri="{FF2B5EF4-FFF2-40B4-BE49-F238E27FC236}">
                <a16:creationId xmlns:a16="http://schemas.microsoft.com/office/drawing/2014/main" id="{B6754CC9-2143-F64F-A0E1-825BA2734C60}"/>
              </a:ext>
            </a:extLst>
          </p:cNvPr>
          <p:cNvSpPr txBox="1"/>
          <p:nvPr/>
        </p:nvSpPr>
        <p:spPr>
          <a:xfrm>
            <a:off x="6282933" y="1896317"/>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100</a:t>
            </a:r>
          </a:p>
        </p:txBody>
      </p:sp>
      <p:sp>
        <p:nvSpPr>
          <p:cNvPr id="156" name="TextBox 155">
            <a:extLst>
              <a:ext uri="{FF2B5EF4-FFF2-40B4-BE49-F238E27FC236}">
                <a16:creationId xmlns:a16="http://schemas.microsoft.com/office/drawing/2014/main" id="{23CBC504-2134-D744-81C4-6371D3B14EBA}"/>
              </a:ext>
            </a:extLst>
          </p:cNvPr>
          <p:cNvSpPr txBox="1"/>
          <p:nvPr/>
        </p:nvSpPr>
        <p:spPr>
          <a:xfrm>
            <a:off x="6282933" y="2225591"/>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80</a:t>
            </a:r>
          </a:p>
        </p:txBody>
      </p:sp>
      <p:sp>
        <p:nvSpPr>
          <p:cNvPr id="157" name="TextBox 156">
            <a:extLst>
              <a:ext uri="{FF2B5EF4-FFF2-40B4-BE49-F238E27FC236}">
                <a16:creationId xmlns:a16="http://schemas.microsoft.com/office/drawing/2014/main" id="{B9734845-49E8-6F49-9CF3-9CAADD8B18EA}"/>
              </a:ext>
            </a:extLst>
          </p:cNvPr>
          <p:cNvSpPr txBox="1"/>
          <p:nvPr/>
        </p:nvSpPr>
        <p:spPr>
          <a:xfrm>
            <a:off x="6282933" y="2554866"/>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60</a:t>
            </a:r>
          </a:p>
        </p:txBody>
      </p:sp>
      <p:sp>
        <p:nvSpPr>
          <p:cNvPr id="158" name="TextBox 157">
            <a:extLst>
              <a:ext uri="{FF2B5EF4-FFF2-40B4-BE49-F238E27FC236}">
                <a16:creationId xmlns:a16="http://schemas.microsoft.com/office/drawing/2014/main" id="{4CC9CBBE-46D7-E240-A1AC-1D2ABA8BD7B9}"/>
              </a:ext>
            </a:extLst>
          </p:cNvPr>
          <p:cNvSpPr txBox="1"/>
          <p:nvPr/>
        </p:nvSpPr>
        <p:spPr>
          <a:xfrm>
            <a:off x="6282933" y="2884141"/>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40</a:t>
            </a:r>
          </a:p>
        </p:txBody>
      </p:sp>
      <p:sp>
        <p:nvSpPr>
          <p:cNvPr id="159" name="TextBox 158">
            <a:extLst>
              <a:ext uri="{FF2B5EF4-FFF2-40B4-BE49-F238E27FC236}">
                <a16:creationId xmlns:a16="http://schemas.microsoft.com/office/drawing/2014/main" id="{14B694BC-4FBA-BA48-971C-F0C63CB1187C}"/>
              </a:ext>
            </a:extLst>
          </p:cNvPr>
          <p:cNvSpPr txBox="1"/>
          <p:nvPr/>
        </p:nvSpPr>
        <p:spPr>
          <a:xfrm>
            <a:off x="6282933" y="3213415"/>
            <a:ext cx="447304" cy="164212"/>
          </a:xfrm>
          <a:prstGeom prst="rect">
            <a:avLst/>
          </a:prstGeom>
          <a:noFill/>
        </p:spPr>
        <p:txBody>
          <a:bodyPr wrap="square" lIns="0" t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20</a:t>
            </a:r>
          </a:p>
        </p:txBody>
      </p:sp>
      <p:sp>
        <p:nvSpPr>
          <p:cNvPr id="160" name="TextBox 159">
            <a:extLst>
              <a:ext uri="{FF2B5EF4-FFF2-40B4-BE49-F238E27FC236}">
                <a16:creationId xmlns:a16="http://schemas.microsoft.com/office/drawing/2014/main" id="{5A3AD504-2FE2-744D-9C58-1202ABB16C36}"/>
              </a:ext>
            </a:extLst>
          </p:cNvPr>
          <p:cNvSpPr txBox="1"/>
          <p:nvPr/>
        </p:nvSpPr>
        <p:spPr>
          <a:xfrm>
            <a:off x="6996107" y="3680643"/>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a:t>
            </a:r>
          </a:p>
        </p:txBody>
      </p:sp>
      <p:sp>
        <p:nvSpPr>
          <p:cNvPr id="161" name="TextBox 160">
            <a:extLst>
              <a:ext uri="{FF2B5EF4-FFF2-40B4-BE49-F238E27FC236}">
                <a16:creationId xmlns:a16="http://schemas.microsoft.com/office/drawing/2014/main" id="{596C46EB-DFD9-DE45-81E3-4000592F04CF}"/>
              </a:ext>
            </a:extLst>
          </p:cNvPr>
          <p:cNvSpPr txBox="1"/>
          <p:nvPr/>
        </p:nvSpPr>
        <p:spPr>
          <a:xfrm>
            <a:off x="7513462" y="3676475"/>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6</a:t>
            </a:r>
          </a:p>
        </p:txBody>
      </p:sp>
      <p:sp>
        <p:nvSpPr>
          <p:cNvPr id="162" name="TextBox 161">
            <a:extLst>
              <a:ext uri="{FF2B5EF4-FFF2-40B4-BE49-F238E27FC236}">
                <a16:creationId xmlns:a16="http://schemas.microsoft.com/office/drawing/2014/main" id="{7A70C320-3B07-B54C-9EAE-26EA266AE582}"/>
              </a:ext>
            </a:extLst>
          </p:cNvPr>
          <p:cNvSpPr txBox="1"/>
          <p:nvPr/>
        </p:nvSpPr>
        <p:spPr>
          <a:xfrm>
            <a:off x="8035050" y="3680643"/>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9</a:t>
            </a:r>
          </a:p>
        </p:txBody>
      </p:sp>
      <p:sp>
        <p:nvSpPr>
          <p:cNvPr id="163" name="TextBox 162">
            <a:extLst>
              <a:ext uri="{FF2B5EF4-FFF2-40B4-BE49-F238E27FC236}">
                <a16:creationId xmlns:a16="http://schemas.microsoft.com/office/drawing/2014/main" id="{54128BF2-750B-7245-8BD2-9F0A096CE25E}"/>
              </a:ext>
            </a:extLst>
          </p:cNvPr>
          <p:cNvSpPr txBox="1"/>
          <p:nvPr/>
        </p:nvSpPr>
        <p:spPr>
          <a:xfrm>
            <a:off x="8552405" y="3688874"/>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12</a:t>
            </a:r>
          </a:p>
        </p:txBody>
      </p:sp>
      <p:sp>
        <p:nvSpPr>
          <p:cNvPr id="164" name="TextBox 163">
            <a:extLst>
              <a:ext uri="{FF2B5EF4-FFF2-40B4-BE49-F238E27FC236}">
                <a16:creationId xmlns:a16="http://schemas.microsoft.com/office/drawing/2014/main" id="{034CF122-04E8-EA4D-B6FD-E4D75E1FEA57}"/>
              </a:ext>
            </a:extLst>
          </p:cNvPr>
          <p:cNvSpPr txBox="1"/>
          <p:nvPr/>
        </p:nvSpPr>
        <p:spPr>
          <a:xfrm>
            <a:off x="9073993" y="3693042"/>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15</a:t>
            </a:r>
          </a:p>
        </p:txBody>
      </p:sp>
      <p:sp>
        <p:nvSpPr>
          <p:cNvPr id="165" name="TextBox 164">
            <a:extLst>
              <a:ext uri="{FF2B5EF4-FFF2-40B4-BE49-F238E27FC236}">
                <a16:creationId xmlns:a16="http://schemas.microsoft.com/office/drawing/2014/main" id="{9164733C-5277-D64D-A02A-65D5F624CA98}"/>
              </a:ext>
            </a:extLst>
          </p:cNvPr>
          <p:cNvSpPr txBox="1"/>
          <p:nvPr/>
        </p:nvSpPr>
        <p:spPr>
          <a:xfrm>
            <a:off x="9591347" y="3688874"/>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18</a:t>
            </a:r>
          </a:p>
        </p:txBody>
      </p:sp>
      <p:sp>
        <p:nvSpPr>
          <p:cNvPr id="166" name="TextBox 165">
            <a:extLst>
              <a:ext uri="{FF2B5EF4-FFF2-40B4-BE49-F238E27FC236}">
                <a16:creationId xmlns:a16="http://schemas.microsoft.com/office/drawing/2014/main" id="{D06E454C-A300-EC4E-8142-587174017CF4}"/>
              </a:ext>
            </a:extLst>
          </p:cNvPr>
          <p:cNvSpPr txBox="1"/>
          <p:nvPr/>
        </p:nvSpPr>
        <p:spPr>
          <a:xfrm>
            <a:off x="10112935" y="3693042"/>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21</a:t>
            </a:r>
          </a:p>
        </p:txBody>
      </p:sp>
      <p:sp>
        <p:nvSpPr>
          <p:cNvPr id="167" name="TextBox 166">
            <a:extLst>
              <a:ext uri="{FF2B5EF4-FFF2-40B4-BE49-F238E27FC236}">
                <a16:creationId xmlns:a16="http://schemas.microsoft.com/office/drawing/2014/main" id="{A4CC6E53-84D1-2F40-9960-9C8259AC2FE5}"/>
              </a:ext>
            </a:extLst>
          </p:cNvPr>
          <p:cNvSpPr txBox="1"/>
          <p:nvPr/>
        </p:nvSpPr>
        <p:spPr>
          <a:xfrm>
            <a:off x="10624987" y="3696062"/>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24</a:t>
            </a:r>
          </a:p>
        </p:txBody>
      </p:sp>
      <p:sp>
        <p:nvSpPr>
          <p:cNvPr id="168" name="TextBox 167">
            <a:extLst>
              <a:ext uri="{FF2B5EF4-FFF2-40B4-BE49-F238E27FC236}">
                <a16:creationId xmlns:a16="http://schemas.microsoft.com/office/drawing/2014/main" id="{3519124B-3D91-254A-8C71-8E9418261DF8}"/>
              </a:ext>
            </a:extLst>
          </p:cNvPr>
          <p:cNvSpPr txBox="1"/>
          <p:nvPr/>
        </p:nvSpPr>
        <p:spPr>
          <a:xfrm>
            <a:off x="11146575" y="3700230"/>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27</a:t>
            </a:r>
          </a:p>
        </p:txBody>
      </p:sp>
      <p:sp>
        <p:nvSpPr>
          <p:cNvPr id="225" name="TextBox 224">
            <a:extLst>
              <a:ext uri="{FF2B5EF4-FFF2-40B4-BE49-F238E27FC236}">
                <a16:creationId xmlns:a16="http://schemas.microsoft.com/office/drawing/2014/main" id="{4078A61E-C9D5-B841-AFC7-AFBD833324B1}"/>
              </a:ext>
            </a:extLst>
          </p:cNvPr>
          <p:cNvSpPr txBox="1"/>
          <p:nvPr/>
        </p:nvSpPr>
        <p:spPr>
          <a:xfrm>
            <a:off x="6837852" y="3188817"/>
            <a:ext cx="306891"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SG</a:t>
            </a:r>
          </a:p>
        </p:txBody>
      </p:sp>
      <p:sp>
        <p:nvSpPr>
          <p:cNvPr id="226" name="TextBox 225">
            <a:extLst>
              <a:ext uri="{FF2B5EF4-FFF2-40B4-BE49-F238E27FC236}">
                <a16:creationId xmlns:a16="http://schemas.microsoft.com/office/drawing/2014/main" id="{6A8C7EA9-D2D1-FC4E-A64D-372BEEEF435F}"/>
              </a:ext>
            </a:extLst>
          </p:cNvPr>
          <p:cNvSpPr txBox="1"/>
          <p:nvPr/>
        </p:nvSpPr>
        <p:spPr>
          <a:xfrm>
            <a:off x="6810602" y="3313822"/>
            <a:ext cx="447304"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TPC</a:t>
            </a:r>
          </a:p>
        </p:txBody>
      </p:sp>
      <p:sp>
        <p:nvSpPr>
          <p:cNvPr id="227" name="TextBox 226">
            <a:extLst>
              <a:ext uri="{FF2B5EF4-FFF2-40B4-BE49-F238E27FC236}">
                <a16:creationId xmlns:a16="http://schemas.microsoft.com/office/drawing/2014/main" id="{67D09AE8-A52F-0A4A-9427-FCD1D31FBF70}"/>
              </a:ext>
            </a:extLst>
          </p:cNvPr>
          <p:cNvSpPr txBox="1"/>
          <p:nvPr/>
        </p:nvSpPr>
        <p:spPr>
          <a:xfrm>
            <a:off x="6881787" y="3438565"/>
            <a:ext cx="631675"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Censored</a:t>
            </a:r>
          </a:p>
        </p:txBody>
      </p:sp>
      <p:graphicFrame>
        <p:nvGraphicFramePr>
          <p:cNvPr id="228" name="Table 9">
            <a:extLst>
              <a:ext uri="{FF2B5EF4-FFF2-40B4-BE49-F238E27FC236}">
                <a16:creationId xmlns:a16="http://schemas.microsoft.com/office/drawing/2014/main" id="{D9C891D0-24BB-4153-95C2-93F3B75C7D42}"/>
              </a:ext>
            </a:extLst>
          </p:cNvPr>
          <p:cNvGraphicFramePr>
            <a:graphicFrameLocks noGrp="1"/>
          </p:cNvGraphicFramePr>
          <p:nvPr>
            <p:extLst>
              <p:ext uri="{D42A27DB-BD31-4B8C-83A1-F6EECF244321}">
                <p14:modId xmlns:p14="http://schemas.microsoft.com/office/powerpoint/2010/main" val="3577982873"/>
              </p:ext>
            </p:extLst>
          </p:nvPr>
        </p:nvGraphicFramePr>
        <p:xfrm>
          <a:off x="785999" y="4547038"/>
          <a:ext cx="4536737" cy="1246560"/>
        </p:xfrm>
        <a:graphic>
          <a:graphicData uri="http://schemas.openxmlformats.org/drawingml/2006/table">
            <a:tbl>
              <a:tblPr firstRow="1" bandRow="1">
                <a:tableStyleId>{5C22544A-7EE6-4342-B048-85BDC9FD1C3A}</a:tableStyleId>
              </a:tblPr>
              <a:tblGrid>
                <a:gridCol w="1855292">
                  <a:extLst>
                    <a:ext uri="{9D8B030D-6E8A-4147-A177-3AD203B41FA5}">
                      <a16:colId xmlns:a16="http://schemas.microsoft.com/office/drawing/2014/main" val="489771118"/>
                    </a:ext>
                  </a:extLst>
                </a:gridCol>
                <a:gridCol w="1476433">
                  <a:extLst>
                    <a:ext uri="{9D8B030D-6E8A-4147-A177-3AD203B41FA5}">
                      <a16:colId xmlns:a16="http://schemas.microsoft.com/office/drawing/2014/main" val="1398460617"/>
                    </a:ext>
                  </a:extLst>
                </a:gridCol>
                <a:gridCol w="1205012">
                  <a:extLst>
                    <a:ext uri="{9D8B030D-6E8A-4147-A177-3AD203B41FA5}">
                      <a16:colId xmlns:a16="http://schemas.microsoft.com/office/drawing/2014/main" val="1833280487"/>
                    </a:ext>
                  </a:extLst>
                </a:gridCol>
              </a:tblGrid>
              <a:tr h="306560">
                <a:tc>
                  <a:txBody>
                    <a:bodyPr/>
                    <a:lstStyle/>
                    <a:p>
                      <a:r>
                        <a:rPr lang="en-GB" sz="1100" dirty="0"/>
                        <a:t>BICR analysis</a:t>
                      </a:r>
                    </a:p>
                  </a:txBody>
                  <a:tcPr marT="72000" marB="72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GB" sz="1100" dirty="0"/>
                        <a:t>SG (n=33)</a:t>
                      </a:r>
                    </a:p>
                  </a:txBody>
                  <a:tcPr marT="72000" marB="72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GB" sz="1100"/>
                        <a:t>TPC (n=32)</a:t>
                      </a:r>
                    </a:p>
                  </a:txBody>
                  <a:tcPr marT="72000" marB="72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A8B8F"/>
                    </a:solidFill>
                  </a:tcPr>
                </a:tc>
                <a:extLst>
                  <a:ext uri="{0D108BD9-81ED-4DB2-BD59-A6C34878D82A}">
                    <a16:rowId xmlns:a16="http://schemas.microsoft.com/office/drawing/2014/main" val="2742411355"/>
                  </a:ext>
                </a:extLst>
              </a:tr>
              <a:tr h="306560">
                <a:tc>
                  <a:txBody>
                    <a:bodyPr/>
                    <a:lstStyle/>
                    <a:p>
                      <a:r>
                        <a:rPr lang="en-GB" sz="1100" b="1" dirty="0"/>
                        <a:t>No. of events</a:t>
                      </a:r>
                    </a:p>
                  </a:txBody>
                  <a:tcPr marT="72000" marB="7200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t>21</a:t>
                      </a:r>
                    </a:p>
                  </a:txBody>
                  <a:tcPr marT="72000" marB="7200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t>23</a:t>
                      </a:r>
                    </a:p>
                  </a:txBody>
                  <a:tcPr marT="72000" marB="7200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522106"/>
                  </a:ext>
                </a:extLst>
              </a:tr>
              <a:tr h="306560">
                <a:tc>
                  <a:txBody>
                    <a:bodyPr/>
                    <a:lstStyle/>
                    <a:p>
                      <a:r>
                        <a:rPr lang="en-GB" sz="1100" b="1" dirty="0"/>
                        <a:t>Median PFS, </a:t>
                      </a:r>
                      <a:r>
                        <a:rPr lang="en-GB" sz="1100" b="1" dirty="0" err="1"/>
                        <a:t>mo</a:t>
                      </a:r>
                      <a:r>
                        <a:rPr lang="en-GB" sz="1100" b="1" dirty="0"/>
                        <a:t> (95%) CI</a:t>
                      </a:r>
                    </a:p>
                  </a:txBody>
                  <a:tcPr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t>5.7 (2.6–8.1)</a:t>
                      </a:r>
                    </a:p>
                  </a:txBody>
                  <a:tcPr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t>1.5 (1.4–2.6)</a:t>
                      </a:r>
                    </a:p>
                  </a:txBody>
                  <a:tcPr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025812"/>
                  </a:ext>
                </a:extLst>
              </a:tr>
              <a:tr h="264973">
                <a:tc>
                  <a:txBody>
                    <a:bodyPr/>
                    <a:lstStyle/>
                    <a:p>
                      <a:r>
                        <a:rPr lang="en-GB" sz="1100" b="1" dirty="0"/>
                        <a:t>HR (95% CI)</a:t>
                      </a:r>
                    </a:p>
                  </a:txBody>
                  <a:tcPr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0" dirty="0"/>
                        <a:t>0.41 (0.22–0.76)</a:t>
                      </a:r>
                    </a:p>
                  </a:txBody>
                  <a:tcPr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808410120"/>
                  </a:ext>
                </a:extLst>
              </a:tr>
            </a:tbl>
          </a:graphicData>
        </a:graphic>
      </p:graphicFrame>
      <p:graphicFrame>
        <p:nvGraphicFramePr>
          <p:cNvPr id="232" name="Table 231">
            <a:extLst>
              <a:ext uri="{FF2B5EF4-FFF2-40B4-BE49-F238E27FC236}">
                <a16:creationId xmlns:a16="http://schemas.microsoft.com/office/drawing/2014/main" id="{A20A4FC9-9A8C-4D3B-8C64-345805D7E88E}"/>
              </a:ext>
            </a:extLst>
          </p:cNvPr>
          <p:cNvGraphicFramePr>
            <a:graphicFrameLocks noGrp="1"/>
          </p:cNvGraphicFramePr>
          <p:nvPr>
            <p:extLst>
              <p:ext uri="{D42A27DB-BD31-4B8C-83A1-F6EECF244321}">
                <p14:modId xmlns:p14="http://schemas.microsoft.com/office/powerpoint/2010/main" val="441042064"/>
              </p:ext>
            </p:extLst>
          </p:nvPr>
        </p:nvGraphicFramePr>
        <p:xfrm>
          <a:off x="6418159" y="4481408"/>
          <a:ext cx="4910778" cy="1226240"/>
        </p:xfrm>
        <a:graphic>
          <a:graphicData uri="http://schemas.openxmlformats.org/drawingml/2006/table">
            <a:tbl>
              <a:tblPr firstRow="1" bandRow="1">
                <a:tableStyleId>{5C22544A-7EE6-4342-B048-85BDC9FD1C3A}</a:tableStyleId>
              </a:tblPr>
              <a:tblGrid>
                <a:gridCol w="2289256">
                  <a:extLst>
                    <a:ext uri="{9D8B030D-6E8A-4147-A177-3AD203B41FA5}">
                      <a16:colId xmlns:a16="http://schemas.microsoft.com/office/drawing/2014/main" val="2164003844"/>
                    </a:ext>
                  </a:extLst>
                </a:gridCol>
                <a:gridCol w="1310761">
                  <a:extLst>
                    <a:ext uri="{9D8B030D-6E8A-4147-A177-3AD203B41FA5}">
                      <a16:colId xmlns:a16="http://schemas.microsoft.com/office/drawing/2014/main" val="3200313904"/>
                    </a:ext>
                  </a:extLst>
                </a:gridCol>
                <a:gridCol w="1310761">
                  <a:extLst>
                    <a:ext uri="{9D8B030D-6E8A-4147-A177-3AD203B41FA5}">
                      <a16:colId xmlns:a16="http://schemas.microsoft.com/office/drawing/2014/main" val="3291468907"/>
                    </a:ext>
                  </a:extLst>
                </a:gridCol>
              </a:tblGrid>
              <a:tr h="3065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mn-lt"/>
                          <a:ea typeface="+mn-ea"/>
                          <a:cs typeface="+mn-cs"/>
                        </a:rPr>
                        <a:t>BICR analysis</a:t>
                      </a:r>
                    </a:p>
                  </a:txBody>
                  <a:tcPr marL="121920" marR="121920" marT="60960" marB="6096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100" dirty="0">
                          <a:latin typeface="Trebuchet MS" panose="020B0703020202090204" pitchFamily="34" charset="0"/>
                        </a:rPr>
                        <a:t>SG (n=33)</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100">
                          <a:latin typeface="Trebuchet MS" panose="020B0703020202090204" pitchFamily="34" charset="0"/>
                        </a:rPr>
                        <a:t>TPC (n=32)</a:t>
                      </a:r>
                    </a:p>
                  </a:txBody>
                  <a:tcPr marL="121920" marR="121920" marT="60960" marB="6096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extLst>
                  <a:ext uri="{0D108BD9-81ED-4DB2-BD59-A6C34878D82A}">
                    <a16:rowId xmlns:a16="http://schemas.microsoft.com/office/drawing/2014/main" val="2386737479"/>
                  </a:ext>
                </a:extLst>
              </a:tr>
              <a:tr h="306560">
                <a:tc>
                  <a:txBody>
                    <a:bodyPr/>
                    <a:lstStyle/>
                    <a:p>
                      <a:r>
                        <a:rPr lang="en-GB" sz="1100" b="1" dirty="0">
                          <a:latin typeface="+mn-lt"/>
                        </a:rPr>
                        <a:t>No. of events</a:t>
                      </a:r>
                    </a:p>
                  </a:txBody>
                  <a:tcPr marL="121920" marR="121920" marT="60960" marB="6096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latin typeface="+mn-lt"/>
                        </a:rPr>
                        <a:t>22</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latin typeface="+mn-lt"/>
                        </a:rPr>
                        <a:t>24</a:t>
                      </a:r>
                    </a:p>
                  </a:txBody>
                  <a:tcPr marL="121920" marR="121920" marT="60960" marB="6096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928392"/>
                  </a:ext>
                </a:extLst>
              </a:tr>
              <a:tr h="306560">
                <a:tc>
                  <a:txBody>
                    <a:bodyPr/>
                    <a:lstStyle/>
                    <a:p>
                      <a:r>
                        <a:rPr lang="en-GB" sz="1100" b="1" dirty="0">
                          <a:latin typeface="+mn-lt"/>
                        </a:rPr>
                        <a:t>Median OS, </a:t>
                      </a:r>
                      <a:r>
                        <a:rPr lang="en-GB" sz="1100" b="1" dirty="0" err="1">
                          <a:latin typeface="+mn-lt"/>
                        </a:rPr>
                        <a:t>mo</a:t>
                      </a:r>
                      <a:r>
                        <a:rPr lang="en-GB" sz="1100" b="1" dirty="0">
                          <a:latin typeface="+mn-lt"/>
                        </a:rPr>
                        <a:t> (95% CI)</a:t>
                      </a:r>
                    </a:p>
                  </a:txBody>
                  <a:tcPr marL="121920" marR="121920" marT="60960" marB="6096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latin typeface="+mn-lt"/>
                        </a:rPr>
                        <a:t>10.9 (6.9–19.5)</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latin typeface="+mn-lt"/>
                        </a:rPr>
                        <a:t>4.9 (3.1–7.1)</a:t>
                      </a:r>
                    </a:p>
                  </a:txBody>
                  <a:tcPr marL="121920" marR="121920" marT="60960" marB="60960">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881024"/>
                  </a:ext>
                </a:extLst>
              </a:tr>
              <a:tr h="306560">
                <a:tc>
                  <a:txBody>
                    <a:bodyPr/>
                    <a:lstStyle/>
                    <a:p>
                      <a:r>
                        <a:rPr lang="en-GB" sz="1100" b="1">
                          <a:latin typeface="+mn-lt"/>
                        </a:rPr>
                        <a:t>HR (95% CI)</a:t>
                      </a:r>
                    </a:p>
                  </a:txBody>
                  <a:tcPr marL="121920" marR="121920" marT="60960" marB="60960">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1" dirty="0">
                          <a:latin typeface="+mn-lt"/>
                        </a:rPr>
                        <a:t>0.51</a:t>
                      </a:r>
                      <a:r>
                        <a:rPr lang="en-GB" sz="1100" dirty="0">
                          <a:latin typeface="+mn-lt"/>
                        </a:rPr>
                        <a:t> (0.28–0.91)</a:t>
                      </a:r>
                    </a:p>
                  </a:txBody>
                  <a:tcPr marL="121920" marR="121920" marT="60960" marB="60960">
                    <a:lnL w="635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7520990"/>
                  </a:ext>
                </a:extLst>
              </a:tr>
            </a:tbl>
          </a:graphicData>
        </a:graphic>
      </p:graphicFrame>
      <p:sp>
        <p:nvSpPr>
          <p:cNvPr id="233" name="TextBox 232">
            <a:extLst>
              <a:ext uri="{FF2B5EF4-FFF2-40B4-BE49-F238E27FC236}">
                <a16:creationId xmlns:a16="http://schemas.microsoft.com/office/drawing/2014/main" id="{794A7C0F-ED33-4DDA-9742-2C23005BF4E8}"/>
              </a:ext>
            </a:extLst>
          </p:cNvPr>
          <p:cNvSpPr txBox="1"/>
          <p:nvPr/>
        </p:nvSpPr>
        <p:spPr>
          <a:xfrm>
            <a:off x="1006902"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33</a:t>
            </a:r>
          </a:p>
        </p:txBody>
      </p:sp>
      <p:sp>
        <p:nvSpPr>
          <p:cNvPr id="234" name="TextBox 233">
            <a:extLst>
              <a:ext uri="{FF2B5EF4-FFF2-40B4-BE49-F238E27FC236}">
                <a16:creationId xmlns:a16="http://schemas.microsoft.com/office/drawing/2014/main" id="{7FB03974-29F5-4AE2-B102-D033211C0EF9}"/>
              </a:ext>
            </a:extLst>
          </p:cNvPr>
          <p:cNvSpPr txBox="1"/>
          <p:nvPr/>
        </p:nvSpPr>
        <p:spPr>
          <a:xfrm>
            <a:off x="1819226"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19</a:t>
            </a:r>
          </a:p>
        </p:txBody>
      </p:sp>
      <p:sp>
        <p:nvSpPr>
          <p:cNvPr id="235" name="TextBox 234">
            <a:extLst>
              <a:ext uri="{FF2B5EF4-FFF2-40B4-BE49-F238E27FC236}">
                <a16:creationId xmlns:a16="http://schemas.microsoft.com/office/drawing/2014/main" id="{F39CB2DB-933A-4A61-8250-FDF948806C4F}"/>
              </a:ext>
            </a:extLst>
          </p:cNvPr>
          <p:cNvSpPr txBox="1"/>
          <p:nvPr/>
        </p:nvSpPr>
        <p:spPr>
          <a:xfrm>
            <a:off x="2631550"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8</a:t>
            </a:r>
          </a:p>
        </p:txBody>
      </p:sp>
      <p:sp>
        <p:nvSpPr>
          <p:cNvPr id="236" name="TextBox 235">
            <a:extLst>
              <a:ext uri="{FF2B5EF4-FFF2-40B4-BE49-F238E27FC236}">
                <a16:creationId xmlns:a16="http://schemas.microsoft.com/office/drawing/2014/main" id="{7385B887-669C-423D-87EF-1630C6A3C43F}"/>
              </a:ext>
            </a:extLst>
          </p:cNvPr>
          <p:cNvSpPr txBox="1"/>
          <p:nvPr/>
        </p:nvSpPr>
        <p:spPr>
          <a:xfrm>
            <a:off x="3443874"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a:t>
            </a:r>
          </a:p>
        </p:txBody>
      </p:sp>
      <p:sp>
        <p:nvSpPr>
          <p:cNvPr id="237" name="TextBox 236">
            <a:extLst>
              <a:ext uri="{FF2B5EF4-FFF2-40B4-BE49-F238E27FC236}">
                <a16:creationId xmlns:a16="http://schemas.microsoft.com/office/drawing/2014/main" id="{F495929B-9DD9-4178-84C2-8D36F21A69C3}"/>
              </a:ext>
            </a:extLst>
          </p:cNvPr>
          <p:cNvSpPr txBox="1"/>
          <p:nvPr/>
        </p:nvSpPr>
        <p:spPr>
          <a:xfrm>
            <a:off x="4256198"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a:t>
            </a:r>
          </a:p>
        </p:txBody>
      </p:sp>
      <p:sp>
        <p:nvSpPr>
          <p:cNvPr id="238" name="TextBox 237">
            <a:extLst>
              <a:ext uri="{FF2B5EF4-FFF2-40B4-BE49-F238E27FC236}">
                <a16:creationId xmlns:a16="http://schemas.microsoft.com/office/drawing/2014/main" id="{D4986A2F-7C2D-4205-975D-29783B703FAA}"/>
              </a:ext>
            </a:extLst>
          </p:cNvPr>
          <p:cNvSpPr txBox="1"/>
          <p:nvPr/>
        </p:nvSpPr>
        <p:spPr>
          <a:xfrm>
            <a:off x="5068518"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39" name="TextBox 238">
            <a:extLst>
              <a:ext uri="{FF2B5EF4-FFF2-40B4-BE49-F238E27FC236}">
                <a16:creationId xmlns:a16="http://schemas.microsoft.com/office/drawing/2014/main" id="{75A2823D-7B78-4DAE-A7CD-32B30896521B}"/>
              </a:ext>
            </a:extLst>
          </p:cNvPr>
          <p:cNvSpPr txBox="1"/>
          <p:nvPr/>
        </p:nvSpPr>
        <p:spPr>
          <a:xfrm>
            <a:off x="1277677"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32</a:t>
            </a:r>
          </a:p>
        </p:txBody>
      </p:sp>
      <p:sp>
        <p:nvSpPr>
          <p:cNvPr id="240" name="TextBox 239">
            <a:extLst>
              <a:ext uri="{FF2B5EF4-FFF2-40B4-BE49-F238E27FC236}">
                <a16:creationId xmlns:a16="http://schemas.microsoft.com/office/drawing/2014/main" id="{B0BC5EF3-1410-4E54-A226-CD7E040802F5}"/>
              </a:ext>
            </a:extLst>
          </p:cNvPr>
          <p:cNvSpPr txBox="1"/>
          <p:nvPr/>
        </p:nvSpPr>
        <p:spPr>
          <a:xfrm>
            <a:off x="1548451"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23</a:t>
            </a:r>
          </a:p>
        </p:txBody>
      </p:sp>
      <p:sp>
        <p:nvSpPr>
          <p:cNvPr id="241" name="TextBox 240">
            <a:extLst>
              <a:ext uri="{FF2B5EF4-FFF2-40B4-BE49-F238E27FC236}">
                <a16:creationId xmlns:a16="http://schemas.microsoft.com/office/drawing/2014/main" id="{30ECF1A1-5CF5-4CED-8F24-3F9E8C0E50BC}"/>
              </a:ext>
            </a:extLst>
          </p:cNvPr>
          <p:cNvSpPr txBox="1"/>
          <p:nvPr/>
        </p:nvSpPr>
        <p:spPr>
          <a:xfrm>
            <a:off x="2090001"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16</a:t>
            </a:r>
          </a:p>
        </p:txBody>
      </p:sp>
      <p:sp>
        <p:nvSpPr>
          <p:cNvPr id="242" name="TextBox 241">
            <a:extLst>
              <a:ext uri="{FF2B5EF4-FFF2-40B4-BE49-F238E27FC236}">
                <a16:creationId xmlns:a16="http://schemas.microsoft.com/office/drawing/2014/main" id="{9265FE8B-2236-4B46-BF26-8AC8BAF0495B}"/>
              </a:ext>
            </a:extLst>
          </p:cNvPr>
          <p:cNvSpPr txBox="1"/>
          <p:nvPr/>
        </p:nvSpPr>
        <p:spPr>
          <a:xfrm>
            <a:off x="2360775"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12</a:t>
            </a:r>
          </a:p>
        </p:txBody>
      </p:sp>
      <p:sp>
        <p:nvSpPr>
          <p:cNvPr id="243" name="TextBox 242">
            <a:extLst>
              <a:ext uri="{FF2B5EF4-FFF2-40B4-BE49-F238E27FC236}">
                <a16:creationId xmlns:a16="http://schemas.microsoft.com/office/drawing/2014/main" id="{08A67430-B3BC-4C9C-A888-0D6FABA3A722}"/>
              </a:ext>
            </a:extLst>
          </p:cNvPr>
          <p:cNvSpPr txBox="1"/>
          <p:nvPr/>
        </p:nvSpPr>
        <p:spPr>
          <a:xfrm>
            <a:off x="2902325"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6</a:t>
            </a:r>
          </a:p>
        </p:txBody>
      </p:sp>
      <p:sp>
        <p:nvSpPr>
          <p:cNvPr id="244" name="TextBox 243">
            <a:extLst>
              <a:ext uri="{FF2B5EF4-FFF2-40B4-BE49-F238E27FC236}">
                <a16:creationId xmlns:a16="http://schemas.microsoft.com/office/drawing/2014/main" id="{868766FB-1D31-41BF-AAAC-665651E9AC70}"/>
              </a:ext>
            </a:extLst>
          </p:cNvPr>
          <p:cNvSpPr txBox="1"/>
          <p:nvPr/>
        </p:nvSpPr>
        <p:spPr>
          <a:xfrm>
            <a:off x="3173099"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5</a:t>
            </a:r>
          </a:p>
        </p:txBody>
      </p:sp>
      <p:sp>
        <p:nvSpPr>
          <p:cNvPr id="245" name="TextBox 244">
            <a:extLst>
              <a:ext uri="{FF2B5EF4-FFF2-40B4-BE49-F238E27FC236}">
                <a16:creationId xmlns:a16="http://schemas.microsoft.com/office/drawing/2014/main" id="{26073FED-AF66-487A-BF57-31F249EFCA58}"/>
              </a:ext>
            </a:extLst>
          </p:cNvPr>
          <p:cNvSpPr txBox="1"/>
          <p:nvPr/>
        </p:nvSpPr>
        <p:spPr>
          <a:xfrm>
            <a:off x="3714649"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a:t>
            </a:r>
          </a:p>
        </p:txBody>
      </p:sp>
      <p:sp>
        <p:nvSpPr>
          <p:cNvPr id="246" name="TextBox 245">
            <a:extLst>
              <a:ext uri="{FF2B5EF4-FFF2-40B4-BE49-F238E27FC236}">
                <a16:creationId xmlns:a16="http://schemas.microsoft.com/office/drawing/2014/main" id="{99B04B1C-3623-44FB-B2A3-46C26551CED3}"/>
              </a:ext>
            </a:extLst>
          </p:cNvPr>
          <p:cNvSpPr txBox="1"/>
          <p:nvPr/>
        </p:nvSpPr>
        <p:spPr>
          <a:xfrm>
            <a:off x="3985423"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a:t>
            </a:r>
          </a:p>
        </p:txBody>
      </p:sp>
      <p:sp>
        <p:nvSpPr>
          <p:cNvPr id="247" name="TextBox 246">
            <a:extLst>
              <a:ext uri="{FF2B5EF4-FFF2-40B4-BE49-F238E27FC236}">
                <a16:creationId xmlns:a16="http://schemas.microsoft.com/office/drawing/2014/main" id="{09BC849C-AD88-4A72-83DC-89DF1FE2BD1B}"/>
              </a:ext>
            </a:extLst>
          </p:cNvPr>
          <p:cNvSpPr txBox="1"/>
          <p:nvPr/>
        </p:nvSpPr>
        <p:spPr>
          <a:xfrm>
            <a:off x="4797747"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48" name="TextBox 247">
            <a:extLst>
              <a:ext uri="{FF2B5EF4-FFF2-40B4-BE49-F238E27FC236}">
                <a16:creationId xmlns:a16="http://schemas.microsoft.com/office/drawing/2014/main" id="{121CC3EC-2AD8-4A0F-9B6C-4E7F72D73994}"/>
              </a:ext>
            </a:extLst>
          </p:cNvPr>
          <p:cNvSpPr txBox="1"/>
          <p:nvPr/>
        </p:nvSpPr>
        <p:spPr>
          <a:xfrm>
            <a:off x="4526973" y="4075251"/>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a:t>
            </a:r>
          </a:p>
        </p:txBody>
      </p:sp>
      <p:sp>
        <p:nvSpPr>
          <p:cNvPr id="249" name="TextBox 248">
            <a:extLst>
              <a:ext uri="{FF2B5EF4-FFF2-40B4-BE49-F238E27FC236}">
                <a16:creationId xmlns:a16="http://schemas.microsoft.com/office/drawing/2014/main" id="{91F07BDF-E8A3-4D0D-BA49-9D1F3C7A9222}"/>
              </a:ext>
            </a:extLst>
          </p:cNvPr>
          <p:cNvSpPr txBox="1"/>
          <p:nvPr/>
        </p:nvSpPr>
        <p:spPr>
          <a:xfrm>
            <a:off x="678477" y="4075251"/>
            <a:ext cx="240000" cy="164212"/>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SG</a:t>
            </a:r>
          </a:p>
        </p:txBody>
      </p:sp>
      <p:sp>
        <p:nvSpPr>
          <p:cNvPr id="250" name="TextBox 249">
            <a:extLst>
              <a:ext uri="{FF2B5EF4-FFF2-40B4-BE49-F238E27FC236}">
                <a16:creationId xmlns:a16="http://schemas.microsoft.com/office/drawing/2014/main" id="{A98EF8DF-82F3-4E32-BC20-F52D4986B47D}"/>
              </a:ext>
            </a:extLst>
          </p:cNvPr>
          <p:cNvSpPr txBox="1"/>
          <p:nvPr/>
        </p:nvSpPr>
        <p:spPr>
          <a:xfrm>
            <a:off x="536740" y="4224858"/>
            <a:ext cx="386406" cy="164212"/>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TCP</a:t>
            </a:r>
          </a:p>
        </p:txBody>
      </p:sp>
      <p:sp>
        <p:nvSpPr>
          <p:cNvPr id="251" name="TextBox 250">
            <a:extLst>
              <a:ext uri="{FF2B5EF4-FFF2-40B4-BE49-F238E27FC236}">
                <a16:creationId xmlns:a16="http://schemas.microsoft.com/office/drawing/2014/main" id="{375B1F36-D4AB-4FF6-BAF4-F3AAE4430887}"/>
              </a:ext>
            </a:extLst>
          </p:cNvPr>
          <p:cNvSpPr txBox="1"/>
          <p:nvPr/>
        </p:nvSpPr>
        <p:spPr>
          <a:xfrm>
            <a:off x="1006902"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32</a:t>
            </a:r>
          </a:p>
        </p:txBody>
      </p:sp>
      <p:sp>
        <p:nvSpPr>
          <p:cNvPr id="252" name="TextBox 251">
            <a:extLst>
              <a:ext uri="{FF2B5EF4-FFF2-40B4-BE49-F238E27FC236}">
                <a16:creationId xmlns:a16="http://schemas.microsoft.com/office/drawing/2014/main" id="{A8D1CD03-8809-4DEC-842F-D1D38FCADDD1}"/>
              </a:ext>
            </a:extLst>
          </p:cNvPr>
          <p:cNvSpPr txBox="1"/>
          <p:nvPr/>
        </p:nvSpPr>
        <p:spPr>
          <a:xfrm>
            <a:off x="1819226"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a:t>
            </a:r>
          </a:p>
        </p:txBody>
      </p:sp>
      <p:sp>
        <p:nvSpPr>
          <p:cNvPr id="253" name="TextBox 252">
            <a:extLst>
              <a:ext uri="{FF2B5EF4-FFF2-40B4-BE49-F238E27FC236}">
                <a16:creationId xmlns:a16="http://schemas.microsoft.com/office/drawing/2014/main" id="{04E8F611-8642-4777-91EF-7EB983625EA0}"/>
              </a:ext>
            </a:extLst>
          </p:cNvPr>
          <p:cNvSpPr txBox="1"/>
          <p:nvPr/>
        </p:nvSpPr>
        <p:spPr>
          <a:xfrm>
            <a:off x="2631550"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254" name="TextBox 253">
            <a:extLst>
              <a:ext uri="{FF2B5EF4-FFF2-40B4-BE49-F238E27FC236}">
                <a16:creationId xmlns:a16="http://schemas.microsoft.com/office/drawing/2014/main" id="{8D1D796D-E183-451E-81A7-5C2A7696C0A8}"/>
              </a:ext>
            </a:extLst>
          </p:cNvPr>
          <p:cNvSpPr txBox="1"/>
          <p:nvPr/>
        </p:nvSpPr>
        <p:spPr>
          <a:xfrm>
            <a:off x="3443874"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55" name="TextBox 254">
            <a:extLst>
              <a:ext uri="{FF2B5EF4-FFF2-40B4-BE49-F238E27FC236}">
                <a16:creationId xmlns:a16="http://schemas.microsoft.com/office/drawing/2014/main" id="{E9835F17-D6E0-4B21-81E7-6BEF1F5E7677}"/>
              </a:ext>
            </a:extLst>
          </p:cNvPr>
          <p:cNvSpPr txBox="1"/>
          <p:nvPr/>
        </p:nvSpPr>
        <p:spPr>
          <a:xfrm>
            <a:off x="4256198"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56" name="TextBox 255">
            <a:extLst>
              <a:ext uri="{FF2B5EF4-FFF2-40B4-BE49-F238E27FC236}">
                <a16:creationId xmlns:a16="http://schemas.microsoft.com/office/drawing/2014/main" id="{B59FAB7E-9FE0-4AEA-A0CF-9BE7A91D922A}"/>
              </a:ext>
            </a:extLst>
          </p:cNvPr>
          <p:cNvSpPr txBox="1"/>
          <p:nvPr/>
        </p:nvSpPr>
        <p:spPr>
          <a:xfrm>
            <a:off x="5068518"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257" name="TextBox 256">
            <a:extLst>
              <a:ext uri="{FF2B5EF4-FFF2-40B4-BE49-F238E27FC236}">
                <a16:creationId xmlns:a16="http://schemas.microsoft.com/office/drawing/2014/main" id="{6D372818-1EEA-4F3C-880B-08118B874EF6}"/>
              </a:ext>
            </a:extLst>
          </p:cNvPr>
          <p:cNvSpPr txBox="1"/>
          <p:nvPr/>
        </p:nvSpPr>
        <p:spPr>
          <a:xfrm>
            <a:off x="1277677"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28</a:t>
            </a:r>
          </a:p>
        </p:txBody>
      </p:sp>
      <p:sp>
        <p:nvSpPr>
          <p:cNvPr id="258" name="TextBox 257">
            <a:extLst>
              <a:ext uri="{FF2B5EF4-FFF2-40B4-BE49-F238E27FC236}">
                <a16:creationId xmlns:a16="http://schemas.microsoft.com/office/drawing/2014/main" id="{3E822FB3-BBD9-4627-A276-B14F84F16C95}"/>
              </a:ext>
            </a:extLst>
          </p:cNvPr>
          <p:cNvSpPr txBox="1"/>
          <p:nvPr/>
        </p:nvSpPr>
        <p:spPr>
          <a:xfrm>
            <a:off x="1548451"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8</a:t>
            </a:r>
          </a:p>
        </p:txBody>
      </p:sp>
      <p:sp>
        <p:nvSpPr>
          <p:cNvPr id="259" name="TextBox 258">
            <a:extLst>
              <a:ext uri="{FF2B5EF4-FFF2-40B4-BE49-F238E27FC236}">
                <a16:creationId xmlns:a16="http://schemas.microsoft.com/office/drawing/2014/main" id="{408E4A7D-3B17-46C3-823D-E74FD749E138}"/>
              </a:ext>
            </a:extLst>
          </p:cNvPr>
          <p:cNvSpPr txBox="1"/>
          <p:nvPr/>
        </p:nvSpPr>
        <p:spPr>
          <a:xfrm>
            <a:off x="2090001"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260" name="TextBox 259">
            <a:extLst>
              <a:ext uri="{FF2B5EF4-FFF2-40B4-BE49-F238E27FC236}">
                <a16:creationId xmlns:a16="http://schemas.microsoft.com/office/drawing/2014/main" id="{713B3E00-AC73-488C-BA89-13E1B7250404}"/>
              </a:ext>
            </a:extLst>
          </p:cNvPr>
          <p:cNvSpPr txBox="1"/>
          <p:nvPr/>
        </p:nvSpPr>
        <p:spPr>
          <a:xfrm>
            <a:off x="2360775"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261" name="TextBox 260">
            <a:extLst>
              <a:ext uri="{FF2B5EF4-FFF2-40B4-BE49-F238E27FC236}">
                <a16:creationId xmlns:a16="http://schemas.microsoft.com/office/drawing/2014/main" id="{21BA4CE1-02CE-4FEA-A91C-6B16D58C0EA1}"/>
              </a:ext>
            </a:extLst>
          </p:cNvPr>
          <p:cNvSpPr txBox="1"/>
          <p:nvPr/>
        </p:nvSpPr>
        <p:spPr>
          <a:xfrm>
            <a:off x="2902325"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262" name="TextBox 261">
            <a:extLst>
              <a:ext uri="{FF2B5EF4-FFF2-40B4-BE49-F238E27FC236}">
                <a16:creationId xmlns:a16="http://schemas.microsoft.com/office/drawing/2014/main" id="{64283BC0-A379-4E45-8EDE-6CF4E262C57D}"/>
              </a:ext>
            </a:extLst>
          </p:cNvPr>
          <p:cNvSpPr txBox="1"/>
          <p:nvPr/>
        </p:nvSpPr>
        <p:spPr>
          <a:xfrm>
            <a:off x="3173099"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263" name="TextBox 262">
            <a:extLst>
              <a:ext uri="{FF2B5EF4-FFF2-40B4-BE49-F238E27FC236}">
                <a16:creationId xmlns:a16="http://schemas.microsoft.com/office/drawing/2014/main" id="{8B5BEF07-D646-46C0-8E48-9818479CFCE8}"/>
              </a:ext>
            </a:extLst>
          </p:cNvPr>
          <p:cNvSpPr txBox="1"/>
          <p:nvPr/>
        </p:nvSpPr>
        <p:spPr>
          <a:xfrm>
            <a:off x="3714649"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64" name="TextBox 263">
            <a:extLst>
              <a:ext uri="{FF2B5EF4-FFF2-40B4-BE49-F238E27FC236}">
                <a16:creationId xmlns:a16="http://schemas.microsoft.com/office/drawing/2014/main" id="{48195D86-84F9-4F1C-A6D5-B820FA0C75B2}"/>
              </a:ext>
            </a:extLst>
          </p:cNvPr>
          <p:cNvSpPr txBox="1"/>
          <p:nvPr/>
        </p:nvSpPr>
        <p:spPr>
          <a:xfrm>
            <a:off x="3985423"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65" name="TextBox 264">
            <a:extLst>
              <a:ext uri="{FF2B5EF4-FFF2-40B4-BE49-F238E27FC236}">
                <a16:creationId xmlns:a16="http://schemas.microsoft.com/office/drawing/2014/main" id="{61BC1325-CB3D-48A0-8D9B-C8C14F443AE1}"/>
              </a:ext>
            </a:extLst>
          </p:cNvPr>
          <p:cNvSpPr txBox="1"/>
          <p:nvPr/>
        </p:nvSpPr>
        <p:spPr>
          <a:xfrm>
            <a:off x="4797747"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66" name="TextBox 265">
            <a:extLst>
              <a:ext uri="{FF2B5EF4-FFF2-40B4-BE49-F238E27FC236}">
                <a16:creationId xmlns:a16="http://schemas.microsoft.com/office/drawing/2014/main" id="{91082E88-9A50-415C-8DC2-B4570C193FF0}"/>
              </a:ext>
            </a:extLst>
          </p:cNvPr>
          <p:cNvSpPr txBox="1"/>
          <p:nvPr/>
        </p:nvSpPr>
        <p:spPr>
          <a:xfrm>
            <a:off x="4526973" y="4224858"/>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267" name="TextBox 266">
            <a:extLst>
              <a:ext uri="{FF2B5EF4-FFF2-40B4-BE49-F238E27FC236}">
                <a16:creationId xmlns:a16="http://schemas.microsoft.com/office/drawing/2014/main" id="{EB3F9E4D-973C-497C-8763-832CA0FD6A21}"/>
              </a:ext>
            </a:extLst>
          </p:cNvPr>
          <p:cNvSpPr txBox="1"/>
          <p:nvPr/>
        </p:nvSpPr>
        <p:spPr>
          <a:xfrm>
            <a:off x="678476" y="3904613"/>
            <a:ext cx="1692321" cy="164212"/>
          </a:xfrm>
          <a:prstGeom prst="rect">
            <a:avLst/>
          </a:prstGeom>
          <a:noFill/>
        </p:spPr>
        <p:txBody>
          <a:bodyPr wrap="square" lIns="0" tIns="0" rIns="0" bIns="0"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No. of patients still at risk</a:t>
            </a:r>
          </a:p>
        </p:txBody>
      </p:sp>
      <p:sp>
        <p:nvSpPr>
          <p:cNvPr id="268" name="TextBox 267">
            <a:extLst>
              <a:ext uri="{FF2B5EF4-FFF2-40B4-BE49-F238E27FC236}">
                <a16:creationId xmlns:a16="http://schemas.microsoft.com/office/drawing/2014/main" id="{429DBA42-4EA9-4F21-83BC-AC83827A42FF}"/>
              </a:ext>
            </a:extLst>
          </p:cNvPr>
          <p:cNvSpPr txBox="1"/>
          <p:nvPr/>
        </p:nvSpPr>
        <p:spPr>
          <a:xfrm>
            <a:off x="6205215" y="4078346"/>
            <a:ext cx="240000" cy="164212"/>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SG</a:t>
            </a:r>
          </a:p>
        </p:txBody>
      </p:sp>
      <p:sp>
        <p:nvSpPr>
          <p:cNvPr id="269" name="TextBox 268">
            <a:extLst>
              <a:ext uri="{FF2B5EF4-FFF2-40B4-BE49-F238E27FC236}">
                <a16:creationId xmlns:a16="http://schemas.microsoft.com/office/drawing/2014/main" id="{717BA786-E32E-4007-9715-4BF0BD44268A}"/>
              </a:ext>
            </a:extLst>
          </p:cNvPr>
          <p:cNvSpPr txBox="1"/>
          <p:nvPr/>
        </p:nvSpPr>
        <p:spPr>
          <a:xfrm>
            <a:off x="6084098" y="4224858"/>
            <a:ext cx="365787" cy="164212"/>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TCP</a:t>
            </a:r>
          </a:p>
        </p:txBody>
      </p:sp>
      <p:sp>
        <p:nvSpPr>
          <p:cNvPr id="270" name="TextBox 269">
            <a:extLst>
              <a:ext uri="{FF2B5EF4-FFF2-40B4-BE49-F238E27FC236}">
                <a16:creationId xmlns:a16="http://schemas.microsoft.com/office/drawing/2014/main" id="{46014DC8-5566-40BE-AE00-341572765A29}"/>
              </a:ext>
            </a:extLst>
          </p:cNvPr>
          <p:cNvSpPr txBox="1"/>
          <p:nvPr/>
        </p:nvSpPr>
        <p:spPr>
          <a:xfrm>
            <a:off x="6205215" y="3904613"/>
            <a:ext cx="1692321" cy="164212"/>
          </a:xfrm>
          <a:prstGeom prst="rect">
            <a:avLst/>
          </a:prstGeom>
          <a:noFill/>
        </p:spPr>
        <p:txBody>
          <a:bodyPr wrap="square" lIns="0" tIns="0" rIns="0" bIns="0"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rPr>
              <a:t>No. of patients still at risk</a:t>
            </a:r>
          </a:p>
        </p:txBody>
      </p:sp>
      <p:sp>
        <p:nvSpPr>
          <p:cNvPr id="271" name="TextBox 270">
            <a:extLst>
              <a:ext uri="{FF2B5EF4-FFF2-40B4-BE49-F238E27FC236}">
                <a16:creationId xmlns:a16="http://schemas.microsoft.com/office/drawing/2014/main" id="{82B45F13-4CAF-47FB-A6E3-7AF6BD4F59DD}"/>
              </a:ext>
            </a:extLst>
          </p:cNvPr>
          <p:cNvSpPr txBox="1"/>
          <p:nvPr/>
        </p:nvSpPr>
        <p:spPr>
          <a:xfrm>
            <a:off x="6578171"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33</a:t>
            </a:r>
          </a:p>
        </p:txBody>
      </p:sp>
      <p:sp>
        <p:nvSpPr>
          <p:cNvPr id="272" name="TextBox 271">
            <a:extLst>
              <a:ext uri="{FF2B5EF4-FFF2-40B4-BE49-F238E27FC236}">
                <a16:creationId xmlns:a16="http://schemas.microsoft.com/office/drawing/2014/main" id="{C8AC717F-EACC-4AEE-AA3F-B9EB9383ED48}"/>
              </a:ext>
            </a:extLst>
          </p:cNvPr>
          <p:cNvSpPr txBox="1"/>
          <p:nvPr/>
        </p:nvSpPr>
        <p:spPr>
          <a:xfrm>
            <a:off x="709975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29</a:t>
            </a:r>
          </a:p>
        </p:txBody>
      </p:sp>
      <p:sp>
        <p:nvSpPr>
          <p:cNvPr id="273" name="TextBox 272">
            <a:extLst>
              <a:ext uri="{FF2B5EF4-FFF2-40B4-BE49-F238E27FC236}">
                <a16:creationId xmlns:a16="http://schemas.microsoft.com/office/drawing/2014/main" id="{08011F23-20A4-4A59-9223-41CE971C01A8}"/>
              </a:ext>
            </a:extLst>
          </p:cNvPr>
          <p:cNvSpPr txBox="1"/>
          <p:nvPr/>
        </p:nvSpPr>
        <p:spPr>
          <a:xfrm>
            <a:off x="7617114"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26</a:t>
            </a:r>
          </a:p>
        </p:txBody>
      </p:sp>
      <p:sp>
        <p:nvSpPr>
          <p:cNvPr id="274" name="TextBox 273">
            <a:extLst>
              <a:ext uri="{FF2B5EF4-FFF2-40B4-BE49-F238E27FC236}">
                <a16:creationId xmlns:a16="http://schemas.microsoft.com/office/drawing/2014/main" id="{63B8F437-8723-4E78-8E0E-77150F1E7005}"/>
              </a:ext>
            </a:extLst>
          </p:cNvPr>
          <p:cNvSpPr txBox="1"/>
          <p:nvPr/>
        </p:nvSpPr>
        <p:spPr>
          <a:xfrm>
            <a:off x="8138702"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19</a:t>
            </a:r>
          </a:p>
        </p:txBody>
      </p:sp>
      <p:sp>
        <p:nvSpPr>
          <p:cNvPr id="275" name="TextBox 274">
            <a:extLst>
              <a:ext uri="{FF2B5EF4-FFF2-40B4-BE49-F238E27FC236}">
                <a16:creationId xmlns:a16="http://schemas.microsoft.com/office/drawing/2014/main" id="{CB75B7F1-F1A4-441D-9CB7-67434D09354F}"/>
              </a:ext>
            </a:extLst>
          </p:cNvPr>
          <p:cNvSpPr txBox="1"/>
          <p:nvPr/>
        </p:nvSpPr>
        <p:spPr>
          <a:xfrm>
            <a:off x="8656057"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13</a:t>
            </a:r>
          </a:p>
        </p:txBody>
      </p:sp>
      <p:sp>
        <p:nvSpPr>
          <p:cNvPr id="276" name="TextBox 275">
            <a:extLst>
              <a:ext uri="{FF2B5EF4-FFF2-40B4-BE49-F238E27FC236}">
                <a16:creationId xmlns:a16="http://schemas.microsoft.com/office/drawing/2014/main" id="{B7CCF761-0597-4A97-B638-B2DD2280D488}"/>
              </a:ext>
            </a:extLst>
          </p:cNvPr>
          <p:cNvSpPr txBox="1"/>
          <p:nvPr/>
        </p:nvSpPr>
        <p:spPr>
          <a:xfrm>
            <a:off x="9177645"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9</a:t>
            </a:r>
          </a:p>
        </p:txBody>
      </p:sp>
      <p:sp>
        <p:nvSpPr>
          <p:cNvPr id="277" name="TextBox 276">
            <a:extLst>
              <a:ext uri="{FF2B5EF4-FFF2-40B4-BE49-F238E27FC236}">
                <a16:creationId xmlns:a16="http://schemas.microsoft.com/office/drawing/2014/main" id="{760C6413-FD02-4A95-ADAE-F1B9F3F3E102}"/>
              </a:ext>
            </a:extLst>
          </p:cNvPr>
          <p:cNvSpPr txBox="1"/>
          <p:nvPr/>
        </p:nvSpPr>
        <p:spPr>
          <a:xfrm>
            <a:off x="969499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7</a:t>
            </a:r>
          </a:p>
        </p:txBody>
      </p:sp>
      <p:sp>
        <p:nvSpPr>
          <p:cNvPr id="278" name="TextBox 277">
            <a:extLst>
              <a:ext uri="{FF2B5EF4-FFF2-40B4-BE49-F238E27FC236}">
                <a16:creationId xmlns:a16="http://schemas.microsoft.com/office/drawing/2014/main" id="{1984989B-622F-4525-9F55-8E6027AAAA83}"/>
              </a:ext>
            </a:extLst>
          </p:cNvPr>
          <p:cNvSpPr txBox="1"/>
          <p:nvPr/>
        </p:nvSpPr>
        <p:spPr>
          <a:xfrm>
            <a:off x="10216587"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a:t>
            </a:r>
          </a:p>
        </p:txBody>
      </p:sp>
      <p:sp>
        <p:nvSpPr>
          <p:cNvPr id="279" name="TextBox 278">
            <a:extLst>
              <a:ext uri="{FF2B5EF4-FFF2-40B4-BE49-F238E27FC236}">
                <a16:creationId xmlns:a16="http://schemas.microsoft.com/office/drawing/2014/main" id="{29C6DB5A-9D7E-4057-99C7-0168D0712C9A}"/>
              </a:ext>
            </a:extLst>
          </p:cNvPr>
          <p:cNvSpPr txBox="1"/>
          <p:nvPr/>
        </p:nvSpPr>
        <p:spPr>
          <a:xfrm>
            <a:off x="1072863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80" name="TextBox 279">
            <a:extLst>
              <a:ext uri="{FF2B5EF4-FFF2-40B4-BE49-F238E27FC236}">
                <a16:creationId xmlns:a16="http://schemas.microsoft.com/office/drawing/2014/main" id="{BFE33945-CFF1-40D7-B6FC-D514DE0EF759}"/>
              </a:ext>
            </a:extLst>
          </p:cNvPr>
          <p:cNvSpPr txBox="1"/>
          <p:nvPr/>
        </p:nvSpPr>
        <p:spPr>
          <a:xfrm>
            <a:off x="6752034"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32</a:t>
            </a:r>
          </a:p>
        </p:txBody>
      </p:sp>
      <p:sp>
        <p:nvSpPr>
          <p:cNvPr id="281" name="TextBox 280">
            <a:extLst>
              <a:ext uri="{FF2B5EF4-FFF2-40B4-BE49-F238E27FC236}">
                <a16:creationId xmlns:a16="http://schemas.microsoft.com/office/drawing/2014/main" id="{04DE3A53-3776-47CD-83CB-2A82DBAB8E98}"/>
              </a:ext>
            </a:extLst>
          </p:cNvPr>
          <p:cNvSpPr txBox="1"/>
          <p:nvPr/>
        </p:nvSpPr>
        <p:spPr>
          <a:xfrm>
            <a:off x="6925897"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31</a:t>
            </a:r>
          </a:p>
        </p:txBody>
      </p:sp>
      <p:sp>
        <p:nvSpPr>
          <p:cNvPr id="282" name="TextBox 281">
            <a:extLst>
              <a:ext uri="{FF2B5EF4-FFF2-40B4-BE49-F238E27FC236}">
                <a16:creationId xmlns:a16="http://schemas.microsoft.com/office/drawing/2014/main" id="{6BC365F2-8B20-4CAA-AB50-A9AB48B74F06}"/>
              </a:ext>
            </a:extLst>
          </p:cNvPr>
          <p:cNvSpPr txBox="1"/>
          <p:nvPr/>
        </p:nvSpPr>
        <p:spPr>
          <a:xfrm>
            <a:off x="7273622"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28</a:t>
            </a:r>
          </a:p>
        </p:txBody>
      </p:sp>
      <p:sp>
        <p:nvSpPr>
          <p:cNvPr id="283" name="TextBox 282">
            <a:extLst>
              <a:ext uri="{FF2B5EF4-FFF2-40B4-BE49-F238E27FC236}">
                <a16:creationId xmlns:a16="http://schemas.microsoft.com/office/drawing/2014/main" id="{E3F71599-8F7D-4DF2-81AF-32AE594B319B}"/>
              </a:ext>
            </a:extLst>
          </p:cNvPr>
          <p:cNvSpPr txBox="1"/>
          <p:nvPr/>
        </p:nvSpPr>
        <p:spPr>
          <a:xfrm>
            <a:off x="7447485"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26</a:t>
            </a:r>
          </a:p>
        </p:txBody>
      </p:sp>
      <p:sp>
        <p:nvSpPr>
          <p:cNvPr id="284" name="TextBox 283">
            <a:extLst>
              <a:ext uri="{FF2B5EF4-FFF2-40B4-BE49-F238E27FC236}">
                <a16:creationId xmlns:a16="http://schemas.microsoft.com/office/drawing/2014/main" id="{950A2664-3B19-4F5A-BE3F-E534EA49CB82}"/>
              </a:ext>
            </a:extLst>
          </p:cNvPr>
          <p:cNvSpPr txBox="1"/>
          <p:nvPr/>
        </p:nvSpPr>
        <p:spPr>
          <a:xfrm>
            <a:off x="7828811"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21</a:t>
            </a:r>
          </a:p>
        </p:txBody>
      </p:sp>
      <p:sp>
        <p:nvSpPr>
          <p:cNvPr id="285" name="TextBox 284">
            <a:extLst>
              <a:ext uri="{FF2B5EF4-FFF2-40B4-BE49-F238E27FC236}">
                <a16:creationId xmlns:a16="http://schemas.microsoft.com/office/drawing/2014/main" id="{EA8E3EAC-EDD3-4D26-B7E5-A58B388D2AD4}"/>
              </a:ext>
            </a:extLst>
          </p:cNvPr>
          <p:cNvSpPr txBox="1"/>
          <p:nvPr/>
        </p:nvSpPr>
        <p:spPr>
          <a:xfrm>
            <a:off x="8002674"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19</a:t>
            </a:r>
          </a:p>
        </p:txBody>
      </p:sp>
      <p:sp>
        <p:nvSpPr>
          <p:cNvPr id="286" name="TextBox 285">
            <a:extLst>
              <a:ext uri="{FF2B5EF4-FFF2-40B4-BE49-F238E27FC236}">
                <a16:creationId xmlns:a16="http://schemas.microsoft.com/office/drawing/2014/main" id="{651B9912-7BFE-46BD-BD9C-0A57748E14C7}"/>
              </a:ext>
            </a:extLst>
          </p:cNvPr>
          <p:cNvSpPr txBox="1"/>
          <p:nvPr/>
        </p:nvSpPr>
        <p:spPr>
          <a:xfrm>
            <a:off x="8312565"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17</a:t>
            </a:r>
          </a:p>
        </p:txBody>
      </p:sp>
      <p:sp>
        <p:nvSpPr>
          <p:cNvPr id="287" name="TextBox 286">
            <a:extLst>
              <a:ext uri="{FF2B5EF4-FFF2-40B4-BE49-F238E27FC236}">
                <a16:creationId xmlns:a16="http://schemas.microsoft.com/office/drawing/2014/main" id="{8E30CF8C-B65A-40CE-B810-5C55670F1572}"/>
              </a:ext>
            </a:extLst>
          </p:cNvPr>
          <p:cNvSpPr txBox="1"/>
          <p:nvPr/>
        </p:nvSpPr>
        <p:spPr>
          <a:xfrm>
            <a:off x="8486427"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15</a:t>
            </a:r>
          </a:p>
        </p:txBody>
      </p:sp>
      <p:sp>
        <p:nvSpPr>
          <p:cNvPr id="288" name="TextBox 287">
            <a:extLst>
              <a:ext uri="{FF2B5EF4-FFF2-40B4-BE49-F238E27FC236}">
                <a16:creationId xmlns:a16="http://schemas.microsoft.com/office/drawing/2014/main" id="{FF90D0A3-2810-4FE8-A99A-631C9DC8CDCD}"/>
              </a:ext>
            </a:extLst>
          </p:cNvPr>
          <p:cNvSpPr txBox="1"/>
          <p:nvPr/>
        </p:nvSpPr>
        <p:spPr>
          <a:xfrm>
            <a:off x="882732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13</a:t>
            </a:r>
          </a:p>
        </p:txBody>
      </p:sp>
      <p:sp>
        <p:nvSpPr>
          <p:cNvPr id="289" name="TextBox 288">
            <a:extLst>
              <a:ext uri="{FF2B5EF4-FFF2-40B4-BE49-F238E27FC236}">
                <a16:creationId xmlns:a16="http://schemas.microsoft.com/office/drawing/2014/main" id="{2F2A9CB9-2AA7-42F2-88E8-6C5F3B2608E7}"/>
              </a:ext>
            </a:extLst>
          </p:cNvPr>
          <p:cNvSpPr txBox="1"/>
          <p:nvPr/>
        </p:nvSpPr>
        <p:spPr>
          <a:xfrm>
            <a:off x="9001191"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11</a:t>
            </a:r>
          </a:p>
        </p:txBody>
      </p:sp>
      <p:sp>
        <p:nvSpPr>
          <p:cNvPr id="290" name="TextBox 289">
            <a:extLst>
              <a:ext uri="{FF2B5EF4-FFF2-40B4-BE49-F238E27FC236}">
                <a16:creationId xmlns:a16="http://schemas.microsoft.com/office/drawing/2014/main" id="{85A67649-C4DB-4A5C-9963-2AB25B2B1950}"/>
              </a:ext>
            </a:extLst>
          </p:cNvPr>
          <p:cNvSpPr txBox="1"/>
          <p:nvPr/>
        </p:nvSpPr>
        <p:spPr>
          <a:xfrm>
            <a:off x="9555086"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7</a:t>
            </a:r>
          </a:p>
        </p:txBody>
      </p:sp>
      <p:sp>
        <p:nvSpPr>
          <p:cNvPr id="291" name="TextBox 290">
            <a:extLst>
              <a:ext uri="{FF2B5EF4-FFF2-40B4-BE49-F238E27FC236}">
                <a16:creationId xmlns:a16="http://schemas.microsoft.com/office/drawing/2014/main" id="{0910FDF7-250F-4B68-B7CD-EC5D0130B94C}"/>
              </a:ext>
            </a:extLst>
          </p:cNvPr>
          <p:cNvSpPr txBox="1"/>
          <p:nvPr/>
        </p:nvSpPr>
        <p:spPr>
          <a:xfrm>
            <a:off x="9378633"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7</a:t>
            </a:r>
          </a:p>
        </p:txBody>
      </p:sp>
      <p:sp>
        <p:nvSpPr>
          <p:cNvPr id="292" name="TextBox 291">
            <a:extLst>
              <a:ext uri="{FF2B5EF4-FFF2-40B4-BE49-F238E27FC236}">
                <a16:creationId xmlns:a16="http://schemas.microsoft.com/office/drawing/2014/main" id="{DDC340F2-2E30-4CCD-AD74-545274D3D32E}"/>
              </a:ext>
            </a:extLst>
          </p:cNvPr>
          <p:cNvSpPr txBox="1"/>
          <p:nvPr/>
        </p:nvSpPr>
        <p:spPr>
          <a:xfrm>
            <a:off x="10055753"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2</a:t>
            </a:r>
          </a:p>
        </p:txBody>
      </p:sp>
      <p:sp>
        <p:nvSpPr>
          <p:cNvPr id="293" name="TextBox 292">
            <a:extLst>
              <a:ext uri="{FF2B5EF4-FFF2-40B4-BE49-F238E27FC236}">
                <a16:creationId xmlns:a16="http://schemas.microsoft.com/office/drawing/2014/main" id="{DF497C8A-50F1-4F69-B16A-DA9A9C2F2D7A}"/>
              </a:ext>
            </a:extLst>
          </p:cNvPr>
          <p:cNvSpPr txBox="1"/>
          <p:nvPr/>
        </p:nvSpPr>
        <p:spPr>
          <a:xfrm>
            <a:off x="991583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4</a:t>
            </a:r>
          </a:p>
        </p:txBody>
      </p:sp>
      <p:sp>
        <p:nvSpPr>
          <p:cNvPr id="294" name="TextBox 293">
            <a:extLst>
              <a:ext uri="{FF2B5EF4-FFF2-40B4-BE49-F238E27FC236}">
                <a16:creationId xmlns:a16="http://schemas.microsoft.com/office/drawing/2014/main" id="{A8DF452B-383C-4592-9529-76CD671E8E31}"/>
              </a:ext>
            </a:extLst>
          </p:cNvPr>
          <p:cNvSpPr txBox="1"/>
          <p:nvPr/>
        </p:nvSpPr>
        <p:spPr>
          <a:xfrm>
            <a:off x="10541579"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95" name="TextBox 294">
            <a:extLst>
              <a:ext uri="{FF2B5EF4-FFF2-40B4-BE49-F238E27FC236}">
                <a16:creationId xmlns:a16="http://schemas.microsoft.com/office/drawing/2014/main" id="{05009C68-D54D-4E41-B58A-622AAEABF067}"/>
              </a:ext>
            </a:extLst>
          </p:cNvPr>
          <p:cNvSpPr txBox="1"/>
          <p:nvPr/>
        </p:nvSpPr>
        <p:spPr>
          <a:xfrm>
            <a:off x="10401666"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96" name="TextBox 295">
            <a:extLst>
              <a:ext uri="{FF2B5EF4-FFF2-40B4-BE49-F238E27FC236}">
                <a16:creationId xmlns:a16="http://schemas.microsoft.com/office/drawing/2014/main" id="{1E42304E-894F-4C81-B5FA-3BE56C8FBD2E}"/>
              </a:ext>
            </a:extLst>
          </p:cNvPr>
          <p:cNvSpPr txBox="1"/>
          <p:nvPr/>
        </p:nvSpPr>
        <p:spPr>
          <a:xfrm>
            <a:off x="10914357" y="407834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8DC1C5"/>
                </a:solidFill>
                <a:effectLst/>
                <a:uLnTx/>
                <a:uFillTx/>
                <a:latin typeface="Arial" panose="020B0604020202020204" pitchFamily="34" charset="0"/>
                <a:cs typeface="Arial" panose="020B0604020202020204" pitchFamily="34" charset="0"/>
              </a:rPr>
              <a:t>0</a:t>
            </a:r>
          </a:p>
        </p:txBody>
      </p:sp>
      <p:sp>
        <p:nvSpPr>
          <p:cNvPr id="297" name="TextBox 296">
            <a:extLst>
              <a:ext uri="{FF2B5EF4-FFF2-40B4-BE49-F238E27FC236}">
                <a16:creationId xmlns:a16="http://schemas.microsoft.com/office/drawing/2014/main" id="{BD91C614-0F0E-4541-8678-10370348FBC4}"/>
              </a:ext>
            </a:extLst>
          </p:cNvPr>
          <p:cNvSpPr txBox="1"/>
          <p:nvPr/>
        </p:nvSpPr>
        <p:spPr>
          <a:xfrm>
            <a:off x="6578171"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32</a:t>
            </a:r>
          </a:p>
        </p:txBody>
      </p:sp>
      <p:sp>
        <p:nvSpPr>
          <p:cNvPr id="298" name="TextBox 297">
            <a:extLst>
              <a:ext uri="{FF2B5EF4-FFF2-40B4-BE49-F238E27FC236}">
                <a16:creationId xmlns:a16="http://schemas.microsoft.com/office/drawing/2014/main" id="{220CCAE5-F0B8-4D8D-9B66-9713BD510221}"/>
              </a:ext>
            </a:extLst>
          </p:cNvPr>
          <p:cNvSpPr txBox="1"/>
          <p:nvPr/>
        </p:nvSpPr>
        <p:spPr>
          <a:xfrm>
            <a:off x="709975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22</a:t>
            </a:r>
          </a:p>
        </p:txBody>
      </p:sp>
      <p:sp>
        <p:nvSpPr>
          <p:cNvPr id="299" name="TextBox 298">
            <a:extLst>
              <a:ext uri="{FF2B5EF4-FFF2-40B4-BE49-F238E27FC236}">
                <a16:creationId xmlns:a16="http://schemas.microsoft.com/office/drawing/2014/main" id="{5284F423-E9C1-47E6-98A3-725001CB2184}"/>
              </a:ext>
            </a:extLst>
          </p:cNvPr>
          <p:cNvSpPr txBox="1"/>
          <p:nvPr/>
        </p:nvSpPr>
        <p:spPr>
          <a:xfrm>
            <a:off x="7617114"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12</a:t>
            </a:r>
          </a:p>
        </p:txBody>
      </p:sp>
      <p:sp>
        <p:nvSpPr>
          <p:cNvPr id="300" name="TextBox 299">
            <a:extLst>
              <a:ext uri="{FF2B5EF4-FFF2-40B4-BE49-F238E27FC236}">
                <a16:creationId xmlns:a16="http://schemas.microsoft.com/office/drawing/2014/main" id="{5A8F63B6-3455-41AC-9566-3612D2B1581B}"/>
              </a:ext>
            </a:extLst>
          </p:cNvPr>
          <p:cNvSpPr txBox="1"/>
          <p:nvPr/>
        </p:nvSpPr>
        <p:spPr>
          <a:xfrm>
            <a:off x="8138702"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6</a:t>
            </a:r>
          </a:p>
        </p:txBody>
      </p:sp>
      <p:sp>
        <p:nvSpPr>
          <p:cNvPr id="301" name="TextBox 300">
            <a:extLst>
              <a:ext uri="{FF2B5EF4-FFF2-40B4-BE49-F238E27FC236}">
                <a16:creationId xmlns:a16="http://schemas.microsoft.com/office/drawing/2014/main" id="{F43A73E6-320A-4D0E-BA03-CF3FF51E8D52}"/>
              </a:ext>
            </a:extLst>
          </p:cNvPr>
          <p:cNvSpPr txBox="1"/>
          <p:nvPr/>
        </p:nvSpPr>
        <p:spPr>
          <a:xfrm>
            <a:off x="8656057"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5</a:t>
            </a:r>
          </a:p>
        </p:txBody>
      </p:sp>
      <p:sp>
        <p:nvSpPr>
          <p:cNvPr id="302" name="TextBox 301">
            <a:extLst>
              <a:ext uri="{FF2B5EF4-FFF2-40B4-BE49-F238E27FC236}">
                <a16:creationId xmlns:a16="http://schemas.microsoft.com/office/drawing/2014/main" id="{253E5E6D-D816-4801-8599-EBAA851C1BFA}"/>
              </a:ext>
            </a:extLst>
          </p:cNvPr>
          <p:cNvSpPr txBox="1"/>
          <p:nvPr/>
        </p:nvSpPr>
        <p:spPr>
          <a:xfrm>
            <a:off x="9177645"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3</a:t>
            </a:r>
          </a:p>
        </p:txBody>
      </p:sp>
      <p:sp>
        <p:nvSpPr>
          <p:cNvPr id="303" name="TextBox 302">
            <a:extLst>
              <a:ext uri="{FF2B5EF4-FFF2-40B4-BE49-F238E27FC236}">
                <a16:creationId xmlns:a16="http://schemas.microsoft.com/office/drawing/2014/main" id="{54154191-DF00-4781-B80F-C94F7224F1BA}"/>
              </a:ext>
            </a:extLst>
          </p:cNvPr>
          <p:cNvSpPr txBox="1"/>
          <p:nvPr/>
        </p:nvSpPr>
        <p:spPr>
          <a:xfrm>
            <a:off x="969499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04" name="TextBox 303">
            <a:extLst>
              <a:ext uri="{FF2B5EF4-FFF2-40B4-BE49-F238E27FC236}">
                <a16:creationId xmlns:a16="http://schemas.microsoft.com/office/drawing/2014/main" id="{26BEFB8E-0433-45CD-9374-5149228B7CE8}"/>
              </a:ext>
            </a:extLst>
          </p:cNvPr>
          <p:cNvSpPr txBox="1"/>
          <p:nvPr/>
        </p:nvSpPr>
        <p:spPr>
          <a:xfrm>
            <a:off x="10216587"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05" name="TextBox 304">
            <a:extLst>
              <a:ext uri="{FF2B5EF4-FFF2-40B4-BE49-F238E27FC236}">
                <a16:creationId xmlns:a16="http://schemas.microsoft.com/office/drawing/2014/main" id="{C06A83B3-B782-417C-B8AF-27700E0B9B9B}"/>
              </a:ext>
            </a:extLst>
          </p:cNvPr>
          <p:cNvSpPr txBox="1"/>
          <p:nvPr/>
        </p:nvSpPr>
        <p:spPr>
          <a:xfrm>
            <a:off x="1072863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06" name="TextBox 305">
            <a:extLst>
              <a:ext uri="{FF2B5EF4-FFF2-40B4-BE49-F238E27FC236}">
                <a16:creationId xmlns:a16="http://schemas.microsoft.com/office/drawing/2014/main" id="{1B4F6987-D1F3-48F9-80F0-09B58DC4DAEE}"/>
              </a:ext>
            </a:extLst>
          </p:cNvPr>
          <p:cNvSpPr txBox="1"/>
          <p:nvPr/>
        </p:nvSpPr>
        <p:spPr>
          <a:xfrm>
            <a:off x="6752034"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29</a:t>
            </a:r>
          </a:p>
        </p:txBody>
      </p:sp>
      <p:sp>
        <p:nvSpPr>
          <p:cNvPr id="307" name="TextBox 306">
            <a:extLst>
              <a:ext uri="{FF2B5EF4-FFF2-40B4-BE49-F238E27FC236}">
                <a16:creationId xmlns:a16="http://schemas.microsoft.com/office/drawing/2014/main" id="{E78DE21E-E510-412B-8D83-83CB0FB69C7B}"/>
              </a:ext>
            </a:extLst>
          </p:cNvPr>
          <p:cNvSpPr txBox="1"/>
          <p:nvPr/>
        </p:nvSpPr>
        <p:spPr>
          <a:xfrm>
            <a:off x="6925897"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27</a:t>
            </a:r>
          </a:p>
        </p:txBody>
      </p:sp>
      <p:sp>
        <p:nvSpPr>
          <p:cNvPr id="308" name="TextBox 307">
            <a:extLst>
              <a:ext uri="{FF2B5EF4-FFF2-40B4-BE49-F238E27FC236}">
                <a16:creationId xmlns:a16="http://schemas.microsoft.com/office/drawing/2014/main" id="{A2283112-5888-4EBC-9E92-A9F22FFB7F89}"/>
              </a:ext>
            </a:extLst>
          </p:cNvPr>
          <p:cNvSpPr txBox="1"/>
          <p:nvPr/>
        </p:nvSpPr>
        <p:spPr>
          <a:xfrm>
            <a:off x="7273622"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17</a:t>
            </a:r>
          </a:p>
        </p:txBody>
      </p:sp>
      <p:sp>
        <p:nvSpPr>
          <p:cNvPr id="309" name="TextBox 308">
            <a:extLst>
              <a:ext uri="{FF2B5EF4-FFF2-40B4-BE49-F238E27FC236}">
                <a16:creationId xmlns:a16="http://schemas.microsoft.com/office/drawing/2014/main" id="{718D2FC4-C1CF-4F75-9A03-3B63D0528A4C}"/>
              </a:ext>
            </a:extLst>
          </p:cNvPr>
          <p:cNvSpPr txBox="1"/>
          <p:nvPr/>
        </p:nvSpPr>
        <p:spPr>
          <a:xfrm>
            <a:off x="7447485"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14</a:t>
            </a:r>
          </a:p>
        </p:txBody>
      </p:sp>
      <p:sp>
        <p:nvSpPr>
          <p:cNvPr id="310" name="TextBox 309">
            <a:extLst>
              <a:ext uri="{FF2B5EF4-FFF2-40B4-BE49-F238E27FC236}">
                <a16:creationId xmlns:a16="http://schemas.microsoft.com/office/drawing/2014/main" id="{F21088FC-14BB-4B38-8F47-F923E83A3093}"/>
              </a:ext>
            </a:extLst>
          </p:cNvPr>
          <p:cNvSpPr txBox="1"/>
          <p:nvPr/>
        </p:nvSpPr>
        <p:spPr>
          <a:xfrm>
            <a:off x="7828811"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10</a:t>
            </a:r>
          </a:p>
        </p:txBody>
      </p:sp>
      <p:sp>
        <p:nvSpPr>
          <p:cNvPr id="311" name="TextBox 310">
            <a:extLst>
              <a:ext uri="{FF2B5EF4-FFF2-40B4-BE49-F238E27FC236}">
                <a16:creationId xmlns:a16="http://schemas.microsoft.com/office/drawing/2014/main" id="{5CFE3837-19E6-48EF-9355-84ADCA4EB2EB}"/>
              </a:ext>
            </a:extLst>
          </p:cNvPr>
          <p:cNvSpPr txBox="1"/>
          <p:nvPr/>
        </p:nvSpPr>
        <p:spPr>
          <a:xfrm>
            <a:off x="8002674"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8</a:t>
            </a:r>
          </a:p>
        </p:txBody>
      </p:sp>
      <p:sp>
        <p:nvSpPr>
          <p:cNvPr id="312" name="TextBox 311">
            <a:extLst>
              <a:ext uri="{FF2B5EF4-FFF2-40B4-BE49-F238E27FC236}">
                <a16:creationId xmlns:a16="http://schemas.microsoft.com/office/drawing/2014/main" id="{88F1CDF4-A421-4A4C-89A4-6BCE14571BA6}"/>
              </a:ext>
            </a:extLst>
          </p:cNvPr>
          <p:cNvSpPr txBox="1"/>
          <p:nvPr/>
        </p:nvSpPr>
        <p:spPr>
          <a:xfrm>
            <a:off x="8312565"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5</a:t>
            </a:r>
          </a:p>
        </p:txBody>
      </p:sp>
      <p:sp>
        <p:nvSpPr>
          <p:cNvPr id="313" name="TextBox 312">
            <a:extLst>
              <a:ext uri="{FF2B5EF4-FFF2-40B4-BE49-F238E27FC236}">
                <a16:creationId xmlns:a16="http://schemas.microsoft.com/office/drawing/2014/main" id="{0C8C6F46-E043-4347-A0BB-53DE0FE61F0B}"/>
              </a:ext>
            </a:extLst>
          </p:cNvPr>
          <p:cNvSpPr txBox="1"/>
          <p:nvPr/>
        </p:nvSpPr>
        <p:spPr>
          <a:xfrm>
            <a:off x="8486427"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5</a:t>
            </a:r>
          </a:p>
        </p:txBody>
      </p:sp>
      <p:sp>
        <p:nvSpPr>
          <p:cNvPr id="314" name="TextBox 313">
            <a:extLst>
              <a:ext uri="{FF2B5EF4-FFF2-40B4-BE49-F238E27FC236}">
                <a16:creationId xmlns:a16="http://schemas.microsoft.com/office/drawing/2014/main" id="{93A82C74-CCB5-4726-ADA1-CB80E2D432F5}"/>
              </a:ext>
            </a:extLst>
          </p:cNvPr>
          <p:cNvSpPr txBox="1"/>
          <p:nvPr/>
        </p:nvSpPr>
        <p:spPr>
          <a:xfrm>
            <a:off x="882732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5</a:t>
            </a:r>
          </a:p>
        </p:txBody>
      </p:sp>
      <p:sp>
        <p:nvSpPr>
          <p:cNvPr id="315" name="TextBox 314">
            <a:extLst>
              <a:ext uri="{FF2B5EF4-FFF2-40B4-BE49-F238E27FC236}">
                <a16:creationId xmlns:a16="http://schemas.microsoft.com/office/drawing/2014/main" id="{68E1FD2F-42C4-4489-B30C-F3B82E9B1F9D}"/>
              </a:ext>
            </a:extLst>
          </p:cNvPr>
          <p:cNvSpPr txBox="1"/>
          <p:nvPr/>
        </p:nvSpPr>
        <p:spPr>
          <a:xfrm>
            <a:off x="9001191"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5</a:t>
            </a:r>
          </a:p>
        </p:txBody>
      </p:sp>
      <p:sp>
        <p:nvSpPr>
          <p:cNvPr id="316" name="TextBox 315">
            <a:extLst>
              <a:ext uri="{FF2B5EF4-FFF2-40B4-BE49-F238E27FC236}">
                <a16:creationId xmlns:a16="http://schemas.microsoft.com/office/drawing/2014/main" id="{17C3F7C2-C1CB-4871-A964-C931921A4389}"/>
              </a:ext>
            </a:extLst>
          </p:cNvPr>
          <p:cNvSpPr txBox="1"/>
          <p:nvPr/>
        </p:nvSpPr>
        <p:spPr>
          <a:xfrm>
            <a:off x="9555086"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317" name="TextBox 316">
            <a:extLst>
              <a:ext uri="{FF2B5EF4-FFF2-40B4-BE49-F238E27FC236}">
                <a16:creationId xmlns:a16="http://schemas.microsoft.com/office/drawing/2014/main" id="{330107BA-3046-4EC8-997B-D627408C34C2}"/>
              </a:ext>
            </a:extLst>
          </p:cNvPr>
          <p:cNvSpPr txBox="1"/>
          <p:nvPr/>
        </p:nvSpPr>
        <p:spPr>
          <a:xfrm>
            <a:off x="9378633"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2</a:t>
            </a:r>
          </a:p>
        </p:txBody>
      </p:sp>
      <p:sp>
        <p:nvSpPr>
          <p:cNvPr id="318" name="TextBox 317">
            <a:extLst>
              <a:ext uri="{FF2B5EF4-FFF2-40B4-BE49-F238E27FC236}">
                <a16:creationId xmlns:a16="http://schemas.microsoft.com/office/drawing/2014/main" id="{6F4484B4-05C0-441C-91C6-1E7C0B02DA45}"/>
              </a:ext>
            </a:extLst>
          </p:cNvPr>
          <p:cNvSpPr txBox="1"/>
          <p:nvPr/>
        </p:nvSpPr>
        <p:spPr>
          <a:xfrm>
            <a:off x="10055753"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19" name="TextBox 318">
            <a:extLst>
              <a:ext uri="{FF2B5EF4-FFF2-40B4-BE49-F238E27FC236}">
                <a16:creationId xmlns:a16="http://schemas.microsoft.com/office/drawing/2014/main" id="{7B8584D9-B8EE-48AD-ADDB-3085C4340747}"/>
              </a:ext>
            </a:extLst>
          </p:cNvPr>
          <p:cNvSpPr txBox="1"/>
          <p:nvPr/>
        </p:nvSpPr>
        <p:spPr>
          <a:xfrm>
            <a:off x="991583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20" name="TextBox 319">
            <a:extLst>
              <a:ext uri="{FF2B5EF4-FFF2-40B4-BE49-F238E27FC236}">
                <a16:creationId xmlns:a16="http://schemas.microsoft.com/office/drawing/2014/main" id="{31BB6B13-B786-4290-A67B-E59CCDA891F3}"/>
              </a:ext>
            </a:extLst>
          </p:cNvPr>
          <p:cNvSpPr txBox="1"/>
          <p:nvPr/>
        </p:nvSpPr>
        <p:spPr>
          <a:xfrm>
            <a:off x="10541579"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21" name="TextBox 320">
            <a:extLst>
              <a:ext uri="{FF2B5EF4-FFF2-40B4-BE49-F238E27FC236}">
                <a16:creationId xmlns:a16="http://schemas.microsoft.com/office/drawing/2014/main" id="{8208CD61-D3C7-4ED9-95C2-A7AB202A323F}"/>
              </a:ext>
            </a:extLst>
          </p:cNvPr>
          <p:cNvSpPr txBox="1"/>
          <p:nvPr/>
        </p:nvSpPr>
        <p:spPr>
          <a:xfrm>
            <a:off x="10401666"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1</a:t>
            </a:r>
          </a:p>
        </p:txBody>
      </p:sp>
      <p:sp>
        <p:nvSpPr>
          <p:cNvPr id="322" name="TextBox 321">
            <a:extLst>
              <a:ext uri="{FF2B5EF4-FFF2-40B4-BE49-F238E27FC236}">
                <a16:creationId xmlns:a16="http://schemas.microsoft.com/office/drawing/2014/main" id="{151B6FE6-C07F-46DC-BD00-B6905BA9CA89}"/>
              </a:ext>
            </a:extLst>
          </p:cNvPr>
          <p:cNvSpPr txBox="1"/>
          <p:nvPr/>
        </p:nvSpPr>
        <p:spPr>
          <a:xfrm>
            <a:off x="10914357" y="4225426"/>
            <a:ext cx="240000" cy="164212"/>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rPr>
              <a:t>0</a:t>
            </a:r>
          </a:p>
        </p:txBody>
      </p:sp>
      <p:sp>
        <p:nvSpPr>
          <p:cNvPr id="4" name="Footer Placeholder 1">
            <a:extLst>
              <a:ext uri="{FF2B5EF4-FFF2-40B4-BE49-F238E27FC236}">
                <a16:creationId xmlns:a16="http://schemas.microsoft.com/office/drawing/2014/main" id="{4AC64677-879E-F6A5-ED56-4986F12182B0}"/>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969696"/>
                </a:solidFill>
                <a:latin typeface="Arial" panose="020B0604020202020204" pitchFamily="34" charset="0"/>
                <a:cs typeface="Arial" panose="020B0604020202020204" pitchFamily="34" charset="0"/>
              </a:rPr>
              <a:t>(Neo)adjuvant, neoadjuvant or adjuvant.</a:t>
            </a:r>
          </a:p>
          <a:p>
            <a:r>
              <a:rPr lang="en-GB" sz="1200" dirty="0">
                <a:solidFill>
                  <a:srgbClr val="969696"/>
                </a:solidFill>
                <a:latin typeface="Arial" panose="020B0604020202020204" pitchFamily="34" charset="0"/>
                <a:cs typeface="Arial" panose="020B0604020202020204" pitchFamily="34" charset="0"/>
              </a:rPr>
              <a:t>Carey LA, et al. </a:t>
            </a:r>
            <a:r>
              <a:rPr lang="en-GB" sz="1200" i="1" dirty="0">
                <a:solidFill>
                  <a:srgbClr val="969696"/>
                </a:solidFill>
                <a:latin typeface="Arial" panose="020B0604020202020204" pitchFamily="34" charset="0"/>
                <a:cs typeface="Arial" panose="020B0604020202020204" pitchFamily="34" charset="0"/>
              </a:rPr>
              <a:t>NPJ Breast Cancer. </a:t>
            </a:r>
            <a:r>
              <a:rPr lang="en-GB" sz="1200" dirty="0">
                <a:solidFill>
                  <a:srgbClr val="969696"/>
                </a:solidFill>
                <a:latin typeface="Arial" panose="020B0604020202020204" pitchFamily="34" charset="0"/>
                <a:cs typeface="Arial" panose="020B0604020202020204" pitchFamily="34" charset="0"/>
              </a:rPr>
              <a:t>2022;8(1):72.</a:t>
            </a:r>
          </a:p>
        </p:txBody>
      </p:sp>
      <p:sp>
        <p:nvSpPr>
          <p:cNvPr id="7" name="TextBox 6">
            <a:extLst>
              <a:ext uri="{FF2B5EF4-FFF2-40B4-BE49-F238E27FC236}">
                <a16:creationId xmlns:a16="http://schemas.microsoft.com/office/drawing/2014/main" id="{458D6BD5-C531-D221-228A-6EFE9348133F}"/>
              </a:ext>
            </a:extLst>
          </p:cNvPr>
          <p:cNvSpPr txBox="1"/>
          <p:nvPr/>
        </p:nvSpPr>
        <p:spPr>
          <a:xfrm>
            <a:off x="826266" y="1116119"/>
            <a:ext cx="3102886" cy="387863"/>
          </a:xfrm>
          <a:prstGeom prst="rect">
            <a:avLst/>
          </a:prstGeom>
          <a:noFill/>
          <a:ln>
            <a:solidFill>
              <a:schemeClr val="tx2"/>
            </a:solidFill>
          </a:ln>
        </p:spPr>
        <p:txBody>
          <a:bodyPr wrap="square" lIns="91440" tIns="91440" bIns="91440" anchor="ctr">
            <a:spAutoFit/>
          </a:bodyP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67"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Progression-free survival</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95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6CC3AD-3772-4CA2-9266-131F88E460E9}"/>
              </a:ext>
            </a:extLst>
          </p:cNvPr>
          <p:cNvSpPr txBox="1">
            <a:spLocks/>
          </p:cNvSpPr>
          <p:nvPr/>
        </p:nvSpPr>
        <p:spPr>
          <a:xfrm>
            <a:off x="609600" y="4339626"/>
            <a:ext cx="11248070" cy="1566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grade ≥3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(SG vs TPC): neutropenia</a:t>
            </a:r>
            <a:r>
              <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(51% vs 33%), diarrhea (10% vs &lt;1%), leukopenia (10% vs 5%), anemia (8% vs 5%), and febrile neutropenia (6% vs 2%)</a:t>
            </a:r>
          </a:p>
          <a:p>
            <a:pPr marL="685800" marR="0" lvl="1" indent="-228600" algn="l" defTabSz="914400" rtl="0" eaLnBrk="1" fontAlgn="auto" latinLnBrk="0" hangingPunct="1">
              <a:lnSpc>
                <a:spcPct val="100000"/>
              </a:lnSpc>
              <a:spcBef>
                <a:spcPts val="0"/>
              </a:spcBef>
              <a:spcAft>
                <a:spcPts val="200"/>
              </a:spcAft>
              <a:buClrTx/>
              <a:buSzTx/>
              <a:buFont typeface="System Font Regular"/>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G-CSF usage was 49% in the SG arm versus 23% in the TPC arm</a:t>
            </a:r>
          </a:p>
          <a:p>
            <a:pPr marL="685800" marR="0" lvl="1" indent="-228600" algn="l" defTabSz="914400" rtl="0" eaLnBrk="1" fontAlgn="auto" latinLnBrk="0" hangingPunct="1">
              <a:lnSpc>
                <a:spcPct val="100000"/>
              </a:lnSpc>
              <a:spcBef>
                <a:spcPts val="0"/>
              </a:spcBef>
              <a:spcAft>
                <a:spcPts val="200"/>
              </a:spcAft>
              <a:buClrTx/>
              <a:buSzTx/>
              <a:buFont typeface="System Font Regular"/>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Dose reductions due to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TRAEs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were similar (22% SG vs 26%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TPC</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severe cardiovascular toxicity, no grade &gt;2 neuropathy or grade &gt;3 interstitial lung disease with SG</a:t>
            </a:r>
          </a:p>
          <a:p>
            <a:pPr marL="22860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treatment-related deaths with SG; 1 treatment-related death (neutropenic sepsis) with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TPC</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AEs leading to treatment discontinuation were low for SG and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TPC</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4.7% and 5.4% </a:t>
            </a:r>
          </a:p>
          <a:p>
            <a:pPr marL="22860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received a median of 7 treatment cycles of SG, with a median treatment duration of 4.4 months (range, 0.03-22.9)</a:t>
            </a:r>
            <a:endParaRPr kumimoji="0" lang="en-US" sz="12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985952C8-D0B0-4046-A4B4-8B6AE28D64AE}"/>
              </a:ext>
            </a:extLst>
          </p:cNvPr>
          <p:cNvGraphicFramePr>
            <a:graphicFrameLocks noGrp="1"/>
          </p:cNvGraphicFramePr>
          <p:nvPr>
            <p:extLst>
              <p:ext uri="{D42A27DB-BD31-4B8C-83A1-F6EECF244321}">
                <p14:modId xmlns:p14="http://schemas.microsoft.com/office/powerpoint/2010/main" val="268403774"/>
              </p:ext>
            </p:extLst>
          </p:nvPr>
        </p:nvGraphicFramePr>
        <p:xfrm>
          <a:off x="609599" y="827143"/>
          <a:ext cx="10868809" cy="3397758"/>
        </p:xfrm>
        <a:graphic>
          <a:graphicData uri="http://schemas.openxmlformats.org/drawingml/2006/table">
            <a:tbl>
              <a:tblPr firstRow="1" bandRow="1">
                <a:tableStyleId>{7DF18680-E054-41AD-8BC1-D1AEF772440D}</a:tableStyleId>
              </a:tblPr>
              <a:tblGrid>
                <a:gridCol w="1619877">
                  <a:extLst>
                    <a:ext uri="{9D8B030D-6E8A-4147-A177-3AD203B41FA5}">
                      <a16:colId xmlns:a16="http://schemas.microsoft.com/office/drawing/2014/main" val="1786404291"/>
                    </a:ext>
                  </a:extLst>
                </a:gridCol>
                <a:gridCol w="936928">
                  <a:extLst>
                    <a:ext uri="{9D8B030D-6E8A-4147-A177-3AD203B41FA5}">
                      <a16:colId xmlns:a16="http://schemas.microsoft.com/office/drawing/2014/main" val="362682475"/>
                    </a:ext>
                  </a:extLst>
                </a:gridCol>
                <a:gridCol w="1198399">
                  <a:extLst>
                    <a:ext uri="{9D8B030D-6E8A-4147-A177-3AD203B41FA5}">
                      <a16:colId xmlns:a16="http://schemas.microsoft.com/office/drawing/2014/main" val="124576450"/>
                    </a:ext>
                  </a:extLst>
                </a:gridCol>
                <a:gridCol w="1245142">
                  <a:extLst>
                    <a:ext uri="{9D8B030D-6E8A-4147-A177-3AD203B41FA5}">
                      <a16:colId xmlns:a16="http://schemas.microsoft.com/office/drawing/2014/main" val="2296479947"/>
                    </a:ext>
                  </a:extLst>
                </a:gridCol>
                <a:gridCol w="1118401">
                  <a:extLst>
                    <a:ext uri="{9D8B030D-6E8A-4147-A177-3AD203B41FA5}">
                      <a16:colId xmlns:a16="http://schemas.microsoft.com/office/drawing/2014/main" val="1805346176"/>
                    </a:ext>
                  </a:extLst>
                </a:gridCol>
                <a:gridCol w="1118401">
                  <a:extLst>
                    <a:ext uri="{9D8B030D-6E8A-4147-A177-3AD203B41FA5}">
                      <a16:colId xmlns:a16="http://schemas.microsoft.com/office/drawing/2014/main" val="1598095397"/>
                    </a:ext>
                  </a:extLst>
                </a:gridCol>
                <a:gridCol w="1344594">
                  <a:extLst>
                    <a:ext uri="{9D8B030D-6E8A-4147-A177-3AD203B41FA5}">
                      <a16:colId xmlns:a16="http://schemas.microsoft.com/office/drawing/2014/main" val="20001"/>
                    </a:ext>
                  </a:extLst>
                </a:gridCol>
                <a:gridCol w="1160353">
                  <a:extLst>
                    <a:ext uri="{9D8B030D-6E8A-4147-A177-3AD203B41FA5}">
                      <a16:colId xmlns:a16="http://schemas.microsoft.com/office/drawing/2014/main" val="1399430550"/>
                    </a:ext>
                  </a:extLst>
                </a:gridCol>
                <a:gridCol w="1126714">
                  <a:extLst>
                    <a:ext uri="{9D8B030D-6E8A-4147-A177-3AD203B41FA5}">
                      <a16:colId xmlns:a16="http://schemas.microsoft.com/office/drawing/2014/main" val="3529061394"/>
                    </a:ext>
                  </a:extLst>
                </a:gridCol>
              </a:tblGrid>
              <a:tr h="306056">
                <a:tc gridSpan="2">
                  <a:txBody>
                    <a:bodyPr/>
                    <a:lstStyle/>
                    <a:p>
                      <a:pPr>
                        <a:spcBef>
                          <a:spcPts val="0"/>
                        </a:spcBef>
                      </a:pPr>
                      <a:endParaRPr lang="en-US" sz="1400" dirty="0">
                        <a:latin typeface="Arial" panose="020B0604020202020204" pitchFamily="34" charset="0"/>
                        <a:cs typeface="Arial" panose="020B0604020202020204"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spcBef>
                          <a:spcPts val="0"/>
                        </a:spcBef>
                      </a:pPr>
                      <a:endParaRPr lang="en-US" sz="1400" dirty="0">
                        <a:latin typeface="Arial" panose="020B0604020202020204" pitchFamily="34" charset="0"/>
                        <a:cs typeface="Arial" panose="020B0604020202020204"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57150">
                        <a:spcBef>
                          <a:spcPts val="0"/>
                        </a:spcBef>
                      </a:pPr>
                      <a:endParaRPr lang="en-US" sz="1400">
                        <a:solidFill>
                          <a:schemeClr val="tx1"/>
                        </a:solidFill>
                        <a:latin typeface="Arial" panose="020B0604020202020204" pitchFamily="34" charset="0"/>
                        <a:cs typeface="Arial" panose="020B0604020202020204" pitchFamily="34" charset="0"/>
                      </a:endParaRPr>
                    </a:p>
                  </a:txBody>
                  <a:tcPr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3">
                  <a:txBody>
                    <a:bodyPr/>
                    <a:lstStyle/>
                    <a:p>
                      <a:pPr marL="0" algn="ctr" defTabSz="914400" rtl="0" eaLnBrk="1" latinLnBrk="0" hangingPunct="1">
                        <a:spcBef>
                          <a:spcPts val="0"/>
                        </a:spcBef>
                      </a:pPr>
                      <a:r>
                        <a:rPr lang="en-US" sz="1600" b="1" kern="1200">
                          <a:solidFill>
                            <a:schemeClr val="bg1"/>
                          </a:solidFill>
                          <a:latin typeface="Arial" panose="020B0604020202020204" pitchFamily="34" charset="0"/>
                          <a:ea typeface="+mn-ea"/>
                          <a:cs typeface="Arial" panose="020B0604020202020204" pitchFamily="34" charset="0"/>
                        </a:rPr>
                        <a:t>SG (n=258)</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hMerge="1">
                  <a:txBody>
                    <a:bodyPr/>
                    <a:lstStyle/>
                    <a:p>
                      <a:pPr marL="0" algn="ctr" defTabSz="914400" rtl="0" eaLnBrk="1" latinLnBrk="0" hangingPunct="1">
                        <a:spcBef>
                          <a:spcPts val="0"/>
                        </a:spcBef>
                      </a:pPr>
                      <a:endParaRPr lang="en-US" sz="1400" b="1" kern="1200" dirty="0">
                        <a:solidFill>
                          <a:schemeClr val="bg1"/>
                        </a:solidFill>
                        <a:latin typeface="Arial" panose="020B0604020202020204" pitchFamily="34" charset="0"/>
                        <a:ea typeface="+mn-ea"/>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hMerge="1">
                  <a:txBody>
                    <a:bodyPr/>
                    <a:lstStyle/>
                    <a:p>
                      <a:pPr marL="0" algn="ctr" defTabSz="914400" rtl="0" eaLnBrk="1" latinLnBrk="0" hangingPunct="1">
                        <a:spcBef>
                          <a:spcPts val="0"/>
                        </a:spcBef>
                      </a:pPr>
                      <a:endParaRPr lang="en-US" sz="1400" b="1" kern="1200" dirty="0">
                        <a:solidFill>
                          <a:schemeClr val="bg1"/>
                        </a:solidFill>
                        <a:latin typeface="Arial" panose="020B0604020202020204" pitchFamily="34" charset="0"/>
                        <a:ea typeface="+mn-ea"/>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gridSpan="3">
                  <a:txBody>
                    <a:bodyPr/>
                    <a:lstStyle/>
                    <a:p>
                      <a:pPr algn="ctr">
                        <a:spcBef>
                          <a:spcPts val="0"/>
                        </a:spcBef>
                      </a:pPr>
                      <a:r>
                        <a:rPr lang="en-US" sz="1600">
                          <a:latin typeface="Arial" panose="020B0604020202020204" pitchFamily="34" charset="0"/>
                          <a:cs typeface="Arial" panose="020B0604020202020204" pitchFamily="34" charset="0"/>
                        </a:rPr>
                        <a:t>TPC (n=224)</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spcBef>
                          <a:spcPts val="0"/>
                        </a:spcBef>
                      </a:pP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spcBef>
                          <a:spcPts val="0"/>
                        </a:spcBef>
                      </a:pP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91448">
                <a:tc gridSpan="3">
                  <a:txBody>
                    <a:bodyPr/>
                    <a:lstStyle/>
                    <a:p>
                      <a:pPr marL="1601788" indent="52388" algn="l" fontAlgn="t">
                        <a:lnSpc>
                          <a:spcPct val="90000"/>
                        </a:lnSpc>
                        <a:spcBef>
                          <a:spcPts val="0"/>
                        </a:spcBef>
                        <a:spcAft>
                          <a:spcPts val="300"/>
                        </a:spcAft>
                      </a:pPr>
                      <a:r>
                        <a:rPr lang="en-US" sz="1400" b="1" i="0" u="none" strike="noStrike" dirty="0">
                          <a:solidFill>
                            <a:schemeClr val="tx1"/>
                          </a:solidFill>
                          <a:effectLst/>
                          <a:latin typeface="Arial" panose="020B0604020202020204" pitchFamily="34" charset="0"/>
                          <a:cs typeface="Arial" panose="020B0604020202020204" pitchFamily="34" charset="0"/>
                        </a:rPr>
                        <a:t>TRAE*</a:t>
                      </a:r>
                    </a:p>
                  </a:txBody>
                  <a:tcPr marL="6096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US" sz="1300">
                          <a:solidFill>
                            <a:schemeClr val="tx1"/>
                          </a:solidFill>
                          <a:latin typeface="Arial" panose="020B0604020202020204" pitchFamily="34" charset="0"/>
                          <a:cs typeface="Arial" panose="020B0604020202020204" pitchFamily="34" charset="0"/>
                        </a:rPr>
                        <a:t>All grade %</a:t>
                      </a:r>
                      <a:endParaRPr lang="en-US" sz="1300">
                        <a:solidFill>
                          <a:schemeClr val="tx1"/>
                        </a:solidFill>
                        <a:latin typeface="Arial" panose="020B0604020202020204" pitchFamily="34" charset="0"/>
                        <a:ea typeface="Cambria" panose="02040503050406030204" pitchFamily="18"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300" b="1">
                          <a:solidFill>
                            <a:schemeClr val="tx1"/>
                          </a:solidFill>
                          <a:latin typeface="Arial" panose="020B0604020202020204" pitchFamily="34" charset="0"/>
                          <a:ea typeface="Cambria" panose="02040503050406030204" pitchFamily="18" charset="0"/>
                          <a:cs typeface="Arial" panose="020B0604020202020204" pitchFamily="34" charset="0"/>
                        </a:rPr>
                        <a:t>Grade 3, %</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300" b="1">
                          <a:solidFill>
                            <a:schemeClr val="tx1"/>
                          </a:solidFill>
                          <a:latin typeface="Arial" panose="020B0604020202020204" pitchFamily="34" charset="0"/>
                          <a:ea typeface="Cambria" panose="02040503050406030204" pitchFamily="18" charset="0"/>
                          <a:cs typeface="Arial" panose="020B0604020202020204" pitchFamily="34" charset="0"/>
                        </a:rPr>
                        <a:t>Grade 4, %</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en-US" sz="1300">
                          <a:solidFill>
                            <a:schemeClr val="tx1"/>
                          </a:solidFill>
                          <a:latin typeface="Arial" panose="020B0604020202020204" pitchFamily="34" charset="0"/>
                          <a:cs typeface="Arial" panose="020B0604020202020204" pitchFamily="34" charset="0"/>
                        </a:rPr>
                        <a:t>All grade, %</a:t>
                      </a:r>
                      <a:endParaRPr lang="en-US" sz="1300">
                        <a:solidFill>
                          <a:schemeClr val="tx1"/>
                        </a:solidFill>
                        <a:latin typeface="Arial" panose="020B0604020202020204" pitchFamily="34" charset="0"/>
                        <a:ea typeface="Cambria" panose="02040503050406030204" pitchFamily="18"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300" b="1">
                          <a:solidFill>
                            <a:schemeClr val="tx1"/>
                          </a:solidFill>
                          <a:latin typeface="Arial" panose="020B0604020202020204" pitchFamily="34" charset="0"/>
                          <a:ea typeface="Cambria" panose="02040503050406030204" pitchFamily="18" charset="0"/>
                          <a:cs typeface="Arial" panose="020B0604020202020204" pitchFamily="34" charset="0"/>
                        </a:rPr>
                        <a:t>Grade 3, %</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1" indent="0" algn="ctr" defTabSz="914400" rtl="0" eaLnBrk="1" fontAlgn="auto" latinLnBrk="0" hangingPunct="1">
                        <a:lnSpc>
                          <a:spcPct val="100000"/>
                        </a:lnSpc>
                        <a:spcBef>
                          <a:spcPts val="300"/>
                        </a:spcBef>
                        <a:spcAft>
                          <a:spcPts val="0"/>
                        </a:spcAft>
                        <a:buClrTx/>
                        <a:buSzTx/>
                        <a:buFontTx/>
                        <a:buNone/>
                        <a:tabLst/>
                        <a:defRPr/>
                      </a:pPr>
                      <a:r>
                        <a:rPr lang="en-US" sz="1300" b="1">
                          <a:solidFill>
                            <a:schemeClr val="tx1"/>
                          </a:solidFill>
                          <a:latin typeface="Arial" panose="020B0604020202020204" pitchFamily="34" charset="0"/>
                          <a:ea typeface="Cambria" panose="02040503050406030204" pitchFamily="18" charset="0"/>
                          <a:cs typeface="Arial" panose="020B0604020202020204" pitchFamily="34" charset="0"/>
                        </a:rPr>
                        <a:t>Grade 4, %</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29695217"/>
                  </a:ext>
                </a:extLst>
              </a:tr>
              <a:tr h="278232">
                <a:tc rowSpan="4">
                  <a:txBody>
                    <a:bodyPr/>
                    <a:lstStyle/>
                    <a:p>
                      <a:pPr marL="0" indent="0" algn="l" fontAlgn="t">
                        <a:lnSpc>
                          <a:spcPct val="90000"/>
                        </a:lnSpc>
                        <a:spcBef>
                          <a:spcPts val="0"/>
                        </a:spcBef>
                        <a:spcAft>
                          <a:spcPts val="300"/>
                        </a:spcAft>
                      </a:pPr>
                      <a:r>
                        <a:rPr lang="en-US" sz="1400" b="1" i="0" u="none" strike="noStrike">
                          <a:solidFill>
                            <a:schemeClr val="tx1"/>
                          </a:solidFill>
                          <a:effectLst/>
                          <a:latin typeface="Arial" panose="020B0604020202020204" pitchFamily="34" charset="0"/>
                          <a:cs typeface="Arial" panose="020B0604020202020204" pitchFamily="34" charset="0"/>
                        </a:rPr>
                        <a:t>Hematologic </a:t>
                      </a:r>
                    </a:p>
                  </a:txBody>
                  <a:tcPr marL="60960" marR="121920" marT="60960" marB="60960" anchor="ctr">
                    <a:lnT w="28575" cap="flat" cmpd="sng" algn="ctr">
                      <a:solidFill>
                        <a:schemeClr val="tx1"/>
                      </a:solidFill>
                      <a:prstDash val="solid"/>
                      <a:round/>
                      <a:headEnd type="none" w="med" len="med"/>
                      <a:tailEnd type="none" w="med" len="med"/>
                    </a:lnT>
                    <a:noFill/>
                  </a:tcPr>
                </a:tc>
                <a:tc gridSpan="2">
                  <a:txBody>
                    <a:bodyPr/>
                    <a:lstStyle/>
                    <a:p>
                      <a:pPr algn="l"/>
                      <a:r>
                        <a:rPr lang="it-IT" sz="1400" b="1">
                          <a:latin typeface="Arial" panose="020B0604020202020204" pitchFamily="34" charset="0"/>
                          <a:cs typeface="Arial" panose="020B0604020202020204" pitchFamily="34" charset="0"/>
                        </a:rPr>
                        <a:t>Neutropenia</a:t>
                      </a:r>
                      <a:r>
                        <a:rPr lang="en-US" sz="1400" baseline="30000">
                          <a:ea typeface="MS Mincho" panose="02020609040205080304" pitchFamily="49" charset="-128"/>
                        </a:rPr>
                        <a:t>†</a:t>
                      </a:r>
                      <a:endParaRPr lang="it-IT" sz="1400" b="1">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noFill/>
                  </a:tcPr>
                </a:tc>
                <a:tc hMerge="1">
                  <a:txBody>
                    <a:bodyPr/>
                    <a:lstStyle/>
                    <a:p>
                      <a:pPr algn="l"/>
                      <a:r>
                        <a:rPr lang="it-IT" sz="1400" dirty="0">
                          <a:latin typeface="Arial" panose="020B0604020202020204" pitchFamily="34" charset="0"/>
                          <a:cs typeface="Arial" panose="020B0604020202020204" pitchFamily="34" charset="0"/>
                        </a:rPr>
                        <a:t>Neutropenia</a:t>
                      </a:r>
                    </a:p>
                    <a:p>
                      <a:pPr algn="l"/>
                      <a:r>
                        <a:rPr lang="it-IT" sz="1400" dirty="0">
                          <a:latin typeface="Arial" panose="020B0604020202020204" pitchFamily="34" charset="0"/>
                          <a:cs typeface="Arial" panose="020B0604020202020204" pitchFamily="34" charset="0"/>
                        </a:rPr>
                        <a:t>Febrile neutropenia</a:t>
                      </a:r>
                    </a:p>
                    <a:p>
                      <a:pPr algn="l"/>
                      <a:r>
                        <a:rPr lang="it-IT" sz="1400" dirty="0">
                          <a:latin typeface="Arial" panose="020B0604020202020204" pitchFamily="34" charset="0"/>
                          <a:cs typeface="Arial" panose="020B0604020202020204" pitchFamily="34" charset="0"/>
                        </a:rPr>
                        <a:t>Anemia</a:t>
                      </a:r>
                    </a:p>
                    <a:p>
                      <a:pPr algn="l"/>
                      <a:r>
                        <a:rPr lang="it-IT" sz="1400" dirty="0">
                          <a:latin typeface="Arial" panose="020B0604020202020204" pitchFamily="34" charset="0"/>
                          <a:cs typeface="Arial" panose="020B0604020202020204" pitchFamily="34" charset="0"/>
                        </a:rPr>
                        <a:t>Leukopenia</a:t>
                      </a:r>
                      <a:endParaRPr lang="en-US" sz="1400"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63</a:t>
                      </a:r>
                    </a:p>
                  </a:txBody>
                  <a:tcPr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46</a:t>
                      </a:r>
                    </a:p>
                  </a:txBody>
                  <a:tcPr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17</a:t>
                      </a:r>
                    </a:p>
                  </a:txBody>
                  <a:tcPr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43</a:t>
                      </a:r>
                    </a:p>
                  </a:txBody>
                  <a:tcPr anchor="ctr">
                    <a:lnT w="2857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27</a:t>
                      </a:r>
                    </a:p>
                  </a:txBody>
                  <a:tcPr anchor="ctr">
                    <a:lnT w="285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13</a:t>
                      </a:r>
                    </a:p>
                  </a:txBody>
                  <a:tcPr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20014258"/>
                  </a:ext>
                </a:extLst>
              </a:tr>
              <a:tr h="27823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262261"/>
                          </a:solidFill>
                          <a:effectLst/>
                          <a:uLnTx/>
                          <a:uFillTx/>
                          <a:latin typeface="Arial" panose="020B0604020202020204" pitchFamily="34" charset="0"/>
                          <a:ea typeface="+mn-ea"/>
                          <a:cs typeface="Arial" panose="020B0604020202020204" pitchFamily="34" charset="0"/>
                        </a:rPr>
                        <a:t>Anemia</a:t>
                      </a:r>
                      <a:r>
                        <a:rPr kumimoji="0" lang="en-US" sz="1400" b="0" i="0" u="none" strike="noStrike" kern="1200" cap="none" spc="0" normalizeH="0" baseline="30000" noProof="0">
                          <a:ln>
                            <a:noFill/>
                          </a:ln>
                          <a:solidFill>
                            <a:srgbClr val="262261"/>
                          </a:solidFill>
                          <a:effectLst/>
                          <a:uLnTx/>
                          <a:uFillTx/>
                          <a:latin typeface="+mn-lt"/>
                          <a:ea typeface="MS Mincho" panose="02020609040205080304" pitchFamily="49" charset="-128"/>
                          <a:cs typeface="+mn-cs"/>
                        </a:rPr>
                        <a:t>‡</a:t>
                      </a:r>
                      <a:endParaRPr kumimoji="0" lang="it-IT" sz="1400" b="1" i="0" u="none" strike="noStrike" kern="1200" cap="none" spc="0" normalizeH="0" baseline="0" noProof="0">
                        <a:ln>
                          <a:noFill/>
                        </a:ln>
                        <a:solidFill>
                          <a:srgbClr val="262261"/>
                        </a:solidFill>
                        <a:effectLst/>
                        <a:uLnTx/>
                        <a:uFillTx/>
                        <a:latin typeface="Arial" panose="020B0604020202020204" pitchFamily="34" charset="0"/>
                        <a:ea typeface="+mn-ea"/>
                        <a:cs typeface="Arial" panose="020B0604020202020204" pitchFamily="34" charset="0"/>
                      </a:endParaRPr>
                    </a:p>
                  </a:txBody>
                  <a:tcPr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34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8</a:t>
                      </a:r>
                    </a:p>
                  </a:txBody>
                  <a:tcPr anchor="ctr">
                    <a:no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24</a:t>
                      </a:r>
                    </a:p>
                  </a:txBody>
                  <a:tcPr anchor="ctr">
                    <a:no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noFill/>
                  </a:tcPr>
                </a:tc>
                <a:extLst>
                  <a:ext uri="{0D108BD9-81ED-4DB2-BD59-A6C34878D82A}">
                    <a16:rowId xmlns:a16="http://schemas.microsoft.com/office/drawing/2014/main" val="1299327655"/>
                  </a:ext>
                </a:extLst>
              </a:tr>
              <a:tr h="27823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Arial" panose="020B0604020202020204" pitchFamily="34" charset="0"/>
                          <a:cs typeface="Arial" panose="020B0604020202020204" pitchFamily="34" charset="0"/>
                        </a:rPr>
                        <a:t>Leukopenia</a:t>
                      </a:r>
                      <a:r>
                        <a:rPr lang="en-US" sz="1400" b="0" i="0" u="none" strike="noStrike" baseline="30000">
                          <a:solidFill>
                            <a:schemeClr val="tx1"/>
                          </a:solidFill>
                          <a:effectLst/>
                          <a:latin typeface="Arial" panose="020B0604020202020204" pitchFamily="34" charset="0"/>
                          <a:cs typeface="Arial" panose="020B0604020202020204" pitchFamily="34" charset="0"/>
                        </a:rPr>
                        <a:t>§</a:t>
                      </a:r>
                      <a:endParaRPr lang="it-IT" sz="1400" baseline="30000">
                        <a:latin typeface="Arial" panose="020B0604020202020204" pitchFamily="34" charset="0"/>
                        <a:cs typeface="Arial" panose="020B0604020202020204" pitchFamily="34" charset="0"/>
                      </a:endParaRPr>
                    </a:p>
                  </a:txBody>
                  <a:tcPr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10</a:t>
                      </a:r>
                    </a:p>
                  </a:txBody>
                  <a:tcPr anchor="ctr">
                    <a:noFill/>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11</a:t>
                      </a:r>
                    </a:p>
                  </a:txBody>
                  <a:tcPr anchor="ctr">
                    <a:noFill/>
                  </a:tcPr>
                </a:tc>
                <a:tc>
                  <a:txBody>
                    <a:bodyPr/>
                    <a:lstStyle/>
                    <a:p>
                      <a:pPr marL="0" indent="0" algn="ctr">
                        <a:lnSpc>
                          <a:spcPct val="100000"/>
                        </a:lnSpc>
                        <a:buFont typeface="Arial" panose="020B0604020202020204" pitchFamily="34" charset="0"/>
                        <a:buNone/>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1</a:t>
                      </a:r>
                    </a:p>
                  </a:txBody>
                  <a:tcPr anchor="ctr">
                    <a:noFill/>
                  </a:tcPr>
                </a:tc>
                <a:extLst>
                  <a:ext uri="{0D108BD9-81ED-4DB2-BD59-A6C34878D82A}">
                    <a16:rowId xmlns:a16="http://schemas.microsoft.com/office/drawing/2014/main" val="345555615"/>
                  </a:ext>
                </a:extLst>
              </a:tr>
              <a:tr h="27823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Arial" panose="020B0604020202020204" pitchFamily="34" charset="0"/>
                          <a:cs typeface="Arial" panose="020B0604020202020204" pitchFamily="34" charset="0"/>
                        </a:rPr>
                        <a:t>Febrile neutropenia</a:t>
                      </a:r>
                    </a:p>
                  </a:txBody>
                  <a:tcPr anchor="ctr">
                    <a:no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5</a:t>
                      </a:r>
                    </a:p>
                  </a:txBody>
                  <a:tcPr anchor="ctr">
                    <a:noFill/>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2</a:t>
                      </a:r>
                    </a:p>
                  </a:txBody>
                  <a:tcPr anchor="ctr">
                    <a:noFill/>
                  </a:tcPr>
                </a:tc>
                <a:tc>
                  <a:txBody>
                    <a:bodyPr/>
                    <a:lstStyle/>
                    <a:p>
                      <a:pPr marL="0" indent="0" algn="ctr">
                        <a:lnSpc>
                          <a:spcPct val="100000"/>
                        </a:lnSpc>
                        <a:buFont typeface="Arial" panose="020B0604020202020204" pitchFamily="34" charset="0"/>
                        <a:buNone/>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nchor="ctr">
                    <a:noFill/>
                  </a:tcPr>
                </a:tc>
                <a:extLst>
                  <a:ext uri="{0D108BD9-81ED-4DB2-BD59-A6C34878D82A}">
                    <a16:rowId xmlns:a16="http://schemas.microsoft.com/office/drawing/2014/main" val="3488243378"/>
                  </a:ext>
                </a:extLst>
              </a:tr>
              <a:tr h="278232">
                <a:tc rowSpan="3">
                  <a:txBody>
                    <a:bodyPr/>
                    <a:lstStyle/>
                    <a:p>
                      <a:pPr marL="0" marR="0" lvl="0" indent="0" algn="l" defTabSz="914400" rtl="0" eaLnBrk="1" fontAlgn="t" latinLnBrk="0" hangingPunct="1">
                        <a:lnSpc>
                          <a:spcPct val="90000"/>
                        </a:lnSpc>
                        <a:spcBef>
                          <a:spcPts val="0"/>
                        </a:spcBef>
                        <a:spcAft>
                          <a:spcPts val="30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Gastrointestinal</a:t>
                      </a:r>
                    </a:p>
                  </a:txBody>
                  <a:tcPr marL="60960" marR="121920" marT="60960" marB="6096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Diarrhea</a:t>
                      </a:r>
                    </a:p>
                  </a:txBody>
                  <a:tcPr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59</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10</a:t>
                      </a:r>
                    </a:p>
                  </a:txBody>
                  <a:tcPr anchor="ctr">
                    <a:solidFill>
                      <a:srgbClr val="E7F3F3"/>
                    </a:solid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12</a:t>
                      </a:r>
                    </a:p>
                  </a:txBody>
                  <a:tcPr anchor="ctr">
                    <a:solidFill>
                      <a:srgbClr val="E7F3F3"/>
                    </a:solidFill>
                  </a:tcPr>
                </a:tc>
                <a:tc>
                  <a:txBody>
                    <a:bodyPr/>
                    <a:lstStyle/>
                    <a:p>
                      <a:pPr marL="0" indent="0" algn="ctr">
                        <a:lnSpc>
                          <a:spcPct val="100000"/>
                        </a:lnSpc>
                        <a:buFont typeface="Arial" panose="020B0604020202020204" pitchFamily="34" charset="0"/>
                        <a:buNone/>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rgbClr val="E7F3F3"/>
                    </a:solidFill>
                  </a:tcPr>
                </a:tc>
                <a:extLst>
                  <a:ext uri="{0D108BD9-81ED-4DB2-BD59-A6C34878D82A}">
                    <a16:rowId xmlns:a16="http://schemas.microsoft.com/office/drawing/2014/main" val="3178109824"/>
                  </a:ext>
                </a:extLst>
              </a:tr>
              <a:tr h="278232">
                <a:tc vMerge="1">
                  <a:txBody>
                    <a:bodyPr/>
                    <a:lstStyle/>
                    <a:p>
                      <a:pPr marL="0" indent="0" algn="l" fontAlgn="t">
                        <a:lnSpc>
                          <a:spcPct val="90000"/>
                        </a:lnSpc>
                        <a:spcBef>
                          <a:spcPts val="0"/>
                        </a:spcBef>
                        <a:spcAft>
                          <a:spcPts val="300"/>
                        </a:spcAft>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Nausea</a:t>
                      </a:r>
                    </a:p>
                  </a:txBody>
                  <a:tcPr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57</a:t>
                      </a:r>
                    </a:p>
                  </a:txBody>
                  <a:tcP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2</a:t>
                      </a:r>
                    </a:p>
                  </a:txBody>
                  <a:tcPr>
                    <a:solidFill>
                      <a:srgbClr val="E7F3F3"/>
                    </a:solid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26</a:t>
                      </a:r>
                    </a:p>
                  </a:txBody>
                  <a:tcPr>
                    <a:solidFill>
                      <a:srgbClr val="E7F3F3"/>
                    </a:solid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rgbClr val="E7F3F3"/>
                    </a:solidFill>
                  </a:tcPr>
                </a:tc>
                <a:extLst>
                  <a:ext uri="{0D108BD9-81ED-4DB2-BD59-A6C34878D82A}">
                    <a16:rowId xmlns:a16="http://schemas.microsoft.com/office/drawing/2014/main" val="3066077340"/>
                  </a:ext>
                </a:extLst>
              </a:tr>
              <a:tr h="278232">
                <a:tc vMerge="1">
                  <a:txBody>
                    <a:bodyPr/>
                    <a:lstStyle/>
                    <a:p>
                      <a:pPr marL="0" marR="0" lvl="0" indent="0" algn="l" defTabSz="914400" rtl="0" eaLnBrk="1" fontAlgn="t" latinLnBrk="0" hangingPunct="1">
                        <a:lnSpc>
                          <a:spcPct val="90000"/>
                        </a:lnSpc>
                        <a:spcBef>
                          <a:spcPts val="0"/>
                        </a:spcBef>
                        <a:spcAft>
                          <a:spcPts val="300"/>
                        </a:spcAft>
                        <a:buClrTx/>
                        <a:buSzTx/>
                        <a:buFontTx/>
                        <a:buNone/>
                        <a:tabLst/>
                        <a:defRPr/>
                      </a:pP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60960" marR="121920" marT="60960" marB="60960" anchor="ctr">
                    <a:solidFill>
                      <a:srgbClr val="E7F3F3"/>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Vomiting</a:t>
                      </a:r>
                    </a:p>
                  </a:txBody>
                  <a:tcPr anchor="ctr">
                    <a:solidFill>
                      <a:srgbClr val="E7F3F3"/>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29</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a:t>
                      </a:r>
                    </a:p>
                  </a:txBody>
                  <a:tcPr anchor="ctr">
                    <a:solidFill>
                      <a:srgbClr val="E7F3F3"/>
                    </a:solidFill>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10</a:t>
                      </a:r>
                    </a:p>
                  </a:txBody>
                  <a:tcPr anchor="ctr">
                    <a:solidFill>
                      <a:srgbClr val="E7F3F3"/>
                    </a:solidFill>
                  </a:tcPr>
                </a:tc>
                <a:tc>
                  <a:txBody>
                    <a:bodyPr/>
                    <a:lstStyle/>
                    <a:p>
                      <a:pPr marL="0" indent="0" algn="ctr">
                        <a:lnSpc>
                          <a:spcPct val="100000"/>
                        </a:lnSpc>
                        <a:buFont typeface="Arial" panose="020B0604020202020204" pitchFamily="34" charset="0"/>
                        <a:buNone/>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&lt;1</a:t>
                      </a:r>
                    </a:p>
                  </a:txBody>
                  <a:tcPr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rgbClr val="E7F3F3"/>
                    </a:solidFill>
                  </a:tcPr>
                </a:tc>
                <a:extLst>
                  <a:ext uri="{0D108BD9-81ED-4DB2-BD59-A6C34878D82A}">
                    <a16:rowId xmlns:a16="http://schemas.microsoft.com/office/drawing/2014/main" val="2215335986"/>
                  </a:ext>
                </a:extLst>
              </a:tr>
              <a:tr h="278232">
                <a:tc rowSpan="2">
                  <a:txBody>
                    <a:bodyPr/>
                    <a:lstStyle/>
                    <a:p>
                      <a:pPr marL="0" marR="0" lvl="0" indent="0" algn="l" defTabSz="914400" rtl="0" eaLnBrk="1" fontAlgn="t" latinLnBrk="0" hangingPunct="1">
                        <a:lnSpc>
                          <a:spcPct val="90000"/>
                        </a:lnSpc>
                        <a:spcBef>
                          <a:spcPts val="0"/>
                        </a:spcBef>
                        <a:spcAft>
                          <a:spcPts val="300"/>
                        </a:spcAft>
                        <a:buClrTx/>
                        <a:buSzTx/>
                        <a:buFontTx/>
                        <a:buNone/>
                        <a:tabLst/>
                        <a:defRPr/>
                      </a:pPr>
                      <a:r>
                        <a:rPr kumimoji="0" lang="en-US" sz="1400" b="1" i="0" u="none" strike="noStrike" kern="1200" cap="none" spc="0" normalizeH="0" baseline="0" noProof="0">
                          <a:ln>
                            <a:noFill/>
                          </a:ln>
                          <a:solidFill>
                            <a:srgbClr val="262261"/>
                          </a:solidFill>
                          <a:effectLst/>
                          <a:uLnTx/>
                          <a:uFillTx/>
                          <a:latin typeface="Arial" panose="020B0604020202020204" pitchFamily="34" charset="0"/>
                          <a:ea typeface="+mn-ea"/>
                          <a:cs typeface="Arial" panose="020B0604020202020204" pitchFamily="34" charset="0"/>
                        </a:rPr>
                        <a:t>Other</a:t>
                      </a:r>
                      <a:endParaRPr kumimoji="0" lang="en-US" sz="1400" b="0" i="0" u="none" strike="sngStrike" kern="1200" cap="none" spc="0" normalizeH="0" baseline="10000" noProof="0">
                        <a:ln>
                          <a:noFill/>
                        </a:ln>
                        <a:solidFill>
                          <a:srgbClr val="FF0000"/>
                        </a:solidFill>
                        <a:effectLst/>
                        <a:uLnTx/>
                        <a:uFillTx/>
                        <a:latin typeface="Arial" panose="020B0604020202020204" pitchFamily="34" charset="0"/>
                        <a:ea typeface="+mn-ea"/>
                        <a:cs typeface="Arial" panose="020B0604020202020204" pitchFamily="34" charset="0"/>
                      </a:endParaRPr>
                    </a:p>
                  </a:txBody>
                  <a:tcPr marL="60960" marR="121920" marT="60960" marB="60960" anchor="ctr">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400" b="1">
                          <a:latin typeface="Arial" panose="020B0604020202020204" pitchFamily="34" charset="0"/>
                          <a:cs typeface="Arial" panose="020B0604020202020204" pitchFamily="34" charset="0"/>
                        </a:rPr>
                        <a:t>Fatigue</a:t>
                      </a:r>
                    </a:p>
                  </a:txBody>
                  <a:tcPr anchor="ctr">
                    <a:solidFill>
                      <a:schemeClr val="bg1"/>
                    </a:solidFill>
                  </a:tcPr>
                </a:tc>
                <a:tc hMerge="1">
                  <a:txBody>
                    <a:bodyPr/>
                    <a:lstStyle/>
                    <a:p>
                      <a:pPr algn="l"/>
                      <a:r>
                        <a:rPr lang="en-US" sz="1400" dirty="0">
                          <a:latin typeface="Arial" panose="020B0604020202020204" pitchFamily="34" charset="0"/>
                          <a:cs typeface="Arial" panose="020B0604020202020204" pitchFamily="34" charset="0"/>
                        </a:rPr>
                        <a:t>Fatigue</a:t>
                      </a:r>
                    </a:p>
                    <a:p>
                      <a:pPr algn="l"/>
                      <a:r>
                        <a:rPr lang="en-US" sz="1400" dirty="0">
                          <a:latin typeface="Arial" panose="020B0604020202020204" pitchFamily="34" charset="0"/>
                          <a:cs typeface="Arial" panose="020B0604020202020204" pitchFamily="34" charset="0"/>
                        </a:rPr>
                        <a:t>Alopecia</a:t>
                      </a:r>
                    </a:p>
                    <a:p>
                      <a:pPr algn="l"/>
                      <a:r>
                        <a:rPr lang="en-US" sz="1400" dirty="0">
                          <a:latin typeface="Arial" panose="020B0604020202020204" pitchFamily="34" charset="0"/>
                          <a:cs typeface="Arial" panose="020B0604020202020204" pitchFamily="34" charset="0"/>
                        </a:rPr>
                        <a:t>Decreased appetite</a:t>
                      </a:r>
                    </a:p>
                    <a:p>
                      <a:pPr algn="l"/>
                      <a:r>
                        <a:rPr lang="en-US" sz="1400" dirty="0">
                          <a:latin typeface="Arial" panose="020B0604020202020204" pitchFamily="34" charset="0"/>
                          <a:cs typeface="Arial" panose="020B0604020202020204" pitchFamily="34" charset="0"/>
                        </a:rPr>
                        <a:t>Hyperglycemia</a:t>
                      </a:r>
                    </a:p>
                    <a:p>
                      <a:pPr algn="l"/>
                      <a:r>
                        <a:rPr lang="en-US" sz="1400" dirty="0">
                          <a:latin typeface="Arial" panose="020B0604020202020204" pitchFamily="34" charset="0"/>
                          <a:cs typeface="Arial" panose="020B0604020202020204" pitchFamily="34" charset="0"/>
                        </a:rPr>
                        <a:t>Hypomagnesemia</a:t>
                      </a:r>
                    </a:p>
                    <a:p>
                      <a:pPr algn="l"/>
                      <a:r>
                        <a:rPr lang="en-US" sz="1400" dirty="0">
                          <a:latin typeface="Arial" panose="020B0604020202020204" pitchFamily="34" charset="0"/>
                          <a:cs typeface="Arial" panose="020B0604020202020204" pitchFamily="34" charset="0"/>
                        </a:rPr>
                        <a:t>Hypophosphatemia</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45</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3</a:t>
                      </a:r>
                    </a:p>
                  </a:txBody>
                  <a:tcPr anchor="c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30</a:t>
                      </a:r>
                    </a:p>
                  </a:txBody>
                  <a:tcPr anchor="c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5</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nchor="ctr">
                    <a:solidFill>
                      <a:schemeClr val="bg1"/>
                    </a:solidFill>
                  </a:tcPr>
                </a:tc>
                <a:extLst>
                  <a:ext uri="{0D108BD9-81ED-4DB2-BD59-A6C34878D82A}">
                    <a16:rowId xmlns:a16="http://schemas.microsoft.com/office/drawing/2014/main" val="1118530078"/>
                  </a:ext>
                </a:extLst>
              </a:tr>
              <a:tr h="278232">
                <a:tc vMerge="1">
                  <a:txBody>
                    <a:bodyPr/>
                    <a:lstStyle/>
                    <a:p>
                      <a:pPr marL="0" marR="0" indent="0" algn="l" defTabSz="914400" rtl="0" eaLnBrk="1" fontAlgn="t" latinLnBrk="0" hangingPunct="1">
                        <a:lnSpc>
                          <a:spcPct val="90000"/>
                        </a:lnSpc>
                        <a:spcBef>
                          <a:spcPts val="0"/>
                        </a:spcBef>
                        <a:spcAft>
                          <a:spcPts val="300"/>
                        </a:spcAft>
                        <a:buClrTx/>
                        <a:buSzTx/>
                        <a:buFontTx/>
                        <a:buNone/>
                        <a:tabLst/>
                        <a:defRPr/>
                      </a:pPr>
                      <a:endParaRPr lang="en-US" sz="1400" b="0" i="0" u="none" strike="noStrike" baseline="5000" dirty="0">
                        <a:solidFill>
                          <a:schemeClr val="tx1"/>
                        </a:solidFill>
                        <a:effectLst/>
                        <a:latin typeface="Arial" panose="020B0604020202020204" pitchFamily="34" charset="0"/>
                        <a:cs typeface="Arial" panose="020B0604020202020204" pitchFamily="34" charset="0"/>
                      </a:endParaRPr>
                    </a:p>
                  </a:txBody>
                  <a:tcPr marL="60960" marR="121920" marT="60960" marB="60960" anchor="ctr">
                    <a:lnB w="12700" cap="flat" cmpd="sng" algn="ctr">
                      <a:solidFill>
                        <a:schemeClr val="tx1"/>
                      </a:solidFill>
                      <a:prstDash val="solid"/>
                      <a:round/>
                      <a:headEnd type="none" w="med" len="med"/>
                      <a:tailEnd type="none" w="med" len="med"/>
                    </a:lnB>
                    <a:solidFill>
                      <a:schemeClr val="bg1"/>
                    </a:solidFill>
                  </a:tcPr>
                </a:tc>
                <a:tc gridSpan="2">
                  <a:txBody>
                    <a:bodyPr/>
                    <a:lstStyle/>
                    <a:p>
                      <a:pPr algn="l"/>
                      <a:r>
                        <a:rPr lang="en-US" sz="1400" b="1" dirty="0">
                          <a:latin typeface="Arial" panose="020B0604020202020204" pitchFamily="34" charset="0"/>
                          <a:cs typeface="Arial" panose="020B0604020202020204" pitchFamily="34" charset="0"/>
                        </a:rPr>
                        <a:t>Alopecia</a:t>
                      </a:r>
                    </a:p>
                  </a:txBody>
                  <a:tcPr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46</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buFont typeface="Arial" panose="020B0604020202020204" pitchFamily="34" charset="0"/>
                        <a:buNone/>
                      </a:pPr>
                      <a:r>
                        <a:rPr lang="en-US" sz="1400" b="1">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Arial" panose="020B0604020202020204" pitchFamily="34" charset="0"/>
                          <a:ea typeface="Cambria" panose="02040503050406030204" pitchFamily="18" charset="0"/>
                          <a:cs typeface="Arial" panose="020B0604020202020204" pitchFamily="34" charset="0"/>
                        </a:rPr>
                        <a:t>0</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2704182"/>
                  </a:ext>
                </a:extLst>
              </a:tr>
            </a:tbl>
          </a:graphicData>
        </a:graphic>
      </p:graphicFrame>
      <p:sp>
        <p:nvSpPr>
          <p:cNvPr id="11" name="Title 1">
            <a:extLst>
              <a:ext uri="{FF2B5EF4-FFF2-40B4-BE49-F238E27FC236}">
                <a16:creationId xmlns:a16="http://schemas.microsoft.com/office/drawing/2014/main" id="{F2CB1F10-A3AC-48FA-B05B-0854A89C36C0}"/>
              </a:ext>
            </a:extLst>
          </p:cNvPr>
          <p:cNvSpPr>
            <a:spLocks noGrp="1"/>
          </p:cNvSpPr>
          <p:nvPr>
            <p:ph type="title"/>
          </p:nvPr>
        </p:nvSpPr>
        <p:spPr>
          <a:xfrm>
            <a:off x="609600" y="199505"/>
            <a:ext cx="10744200" cy="1185577"/>
          </a:xfrm>
        </p:spPr>
        <p:txBody>
          <a:bodyPr anchor="t">
            <a:normAutofit/>
          </a:bodyPr>
          <a:lstStyle/>
          <a:p>
            <a:r>
              <a:rPr lang="en-US" sz="2400" dirty="0"/>
              <a:t>TRAEs (All Grade, &gt;20%; Grade 3/4, &gt;5% of Patients)</a:t>
            </a:r>
          </a:p>
        </p:txBody>
      </p:sp>
      <p:sp>
        <p:nvSpPr>
          <p:cNvPr id="2" name="Text Placeholder 4">
            <a:extLst>
              <a:ext uri="{FF2B5EF4-FFF2-40B4-BE49-F238E27FC236}">
                <a16:creationId xmlns:a16="http://schemas.microsoft.com/office/drawing/2014/main" id="{2E0CD0DC-0FC6-463C-9B1F-596C8B2EA9A3}"/>
              </a:ext>
            </a:extLst>
          </p:cNvPr>
          <p:cNvSpPr txBox="1">
            <a:spLocks/>
          </p:cNvSpPr>
          <p:nvPr/>
        </p:nvSpPr>
        <p:spPr>
          <a:xfrm>
            <a:off x="609600" y="6020510"/>
            <a:ext cx="11447148" cy="37586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may report more than 1 event per preferred term. AEs were classified according to the MedDRA systems of preferred terms and system organ class and according to severity by NCI </a:t>
            </a:r>
            <a:r>
              <a:rPr kumimoji="0" lang="en-US" sz="8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CTCAE</a:t>
            </a: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v4.03</a:t>
            </a: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5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preferred terms of ‘neutropenia’ and ‘decreased neutrophil count’; </a:t>
            </a:r>
            <a:r>
              <a:rPr kumimoji="0" lang="en-US" sz="85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preferred terms of ‘anemia’ and ‘decreased hemoglobin’; </a:t>
            </a:r>
            <a:r>
              <a:rPr kumimoji="0" lang="en-US" sz="85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preferred terms of ‘leukopenia’ and ‘decreased white blood cell count’. </a:t>
            </a:r>
          </a:p>
        </p:txBody>
      </p:sp>
      <p:sp>
        <p:nvSpPr>
          <p:cNvPr id="3" name="Footer Placeholder 1">
            <a:extLst>
              <a:ext uri="{FF2B5EF4-FFF2-40B4-BE49-F238E27FC236}">
                <a16:creationId xmlns:a16="http://schemas.microsoft.com/office/drawing/2014/main" id="{DE2F43EC-55C4-41E8-E4D7-C9E28BA89E48}"/>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AE,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adverse</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event; G-CSF,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granulocyte-colony</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stimulating</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factor</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MeDRA</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Medical</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Dictionary for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Regulatory</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Activities; NCI CTCAE, National Cancer Institute Common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Terminology</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Criteria</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for AE; TRAE, treatment-</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related</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AE. </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Bardia</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 et al.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J</a:t>
            </a:r>
            <a:r>
              <a:rPr kumimoji="0" lang="it-IT"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Clin</a:t>
            </a:r>
            <a:r>
              <a:rPr kumimoji="0" lang="it-IT" sz="1200" b="0" i="1"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a:t>
            </a:r>
            <a:r>
              <a:rPr kumimoji="0" lang="it-IT" sz="1200" b="0" i="1"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Oncol</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2022;40(</a:t>
            </a:r>
            <a:r>
              <a:rPr kumimoji="0" lang="it-IT" sz="1200" b="0" i="0" u="none" strike="noStrike" kern="1200" cap="none" spc="0" normalizeH="0" baseline="0" noProof="0" dirty="0" err="1">
                <a:ln>
                  <a:noFill/>
                </a:ln>
                <a:solidFill>
                  <a:srgbClr val="969696"/>
                </a:solidFill>
                <a:effectLst/>
                <a:uLnTx/>
                <a:uFillTx/>
                <a:latin typeface="Arial" panose="020B0604020202020204" pitchFamily="34" charset="0"/>
                <a:cs typeface="Arial" panose="020B0604020202020204" pitchFamily="34" charset="0"/>
              </a:rPr>
              <a:t>suppl</a:t>
            </a:r>
            <a:r>
              <a:rPr kumimoji="0" lang="it-IT"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16):1071.</a:t>
            </a:r>
          </a:p>
        </p:txBody>
      </p:sp>
    </p:spTree>
    <p:extLst>
      <p:ext uri="{BB962C8B-B14F-4D97-AF65-F5344CB8AC3E}">
        <p14:creationId xmlns:p14="http://schemas.microsoft.com/office/powerpoint/2010/main" val="276187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A215357C-E0AF-43A2-A30C-95BB7EF81733}"/>
              </a:ext>
            </a:extLst>
          </p:cNvPr>
          <p:cNvCxnSpPr>
            <a:cxnSpLocks/>
          </p:cNvCxnSpPr>
          <p:nvPr/>
        </p:nvCxnSpPr>
        <p:spPr>
          <a:xfrm>
            <a:off x="3627336" y="2874365"/>
            <a:ext cx="3946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79AF27C-D2CB-4797-8E84-BB38402040C5}"/>
              </a:ext>
            </a:extLst>
          </p:cNvPr>
          <p:cNvCxnSpPr>
            <a:cxnSpLocks/>
          </p:cNvCxnSpPr>
          <p:nvPr/>
        </p:nvCxnSpPr>
        <p:spPr>
          <a:xfrm>
            <a:off x="10299020" y="2878231"/>
            <a:ext cx="3946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6ED038F-73DD-4548-8C3A-D7329D954314}"/>
              </a:ext>
            </a:extLst>
          </p:cNvPr>
          <p:cNvCxnSpPr>
            <a:cxnSpLocks/>
          </p:cNvCxnSpPr>
          <p:nvPr/>
        </p:nvCxnSpPr>
        <p:spPr>
          <a:xfrm flipV="1">
            <a:off x="8102759" y="2874366"/>
            <a:ext cx="822707" cy="71256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779C39B-2A1B-A065-6EDB-088A4C1682AC}"/>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ASCENT 03: </a:t>
            </a:r>
            <a:r>
              <a:rPr lang="en-GB" sz="2400" dirty="0">
                <a:latin typeface="Arial" panose="020B0604020202020204" pitchFamily="34" charset="0"/>
                <a:cs typeface="Arial" panose="020B0604020202020204" pitchFamily="34" charset="0"/>
              </a:rPr>
              <a:t>Sacituzumab </a:t>
            </a:r>
            <a:r>
              <a:rPr lang="en-GB" sz="2400" dirty="0" err="1">
                <a:latin typeface="Arial" panose="020B0604020202020204" pitchFamily="34" charset="0"/>
                <a:cs typeface="Arial" panose="020B0604020202020204" pitchFamily="34" charset="0"/>
              </a:rPr>
              <a:t>Govitecan</a:t>
            </a:r>
            <a:r>
              <a:rPr lang="en-GB" sz="2400" dirty="0">
                <a:latin typeface="Arial" panose="020B0604020202020204" pitchFamily="34" charset="0"/>
                <a:cs typeface="Arial" panose="020B0604020202020204" pitchFamily="34" charset="0"/>
              </a:rPr>
              <a:t> Versus </a:t>
            </a:r>
            <a:r>
              <a:rPr lang="en-US" sz="2400" dirty="0">
                <a:latin typeface="Arial" panose="020B0604020202020204" pitchFamily="34" charset="0"/>
                <a:cs typeface="Arial" panose="020B0604020202020204" pitchFamily="34" charset="0"/>
              </a:rPr>
              <a:t>TPC (Gem + Carbo, Paclitaxel, Nab-Paclitaxel) in 1L PD-L1- Metastatic TNBC, NCT05382299</a:t>
            </a:r>
          </a:p>
        </p:txBody>
      </p:sp>
      <p:cxnSp>
        <p:nvCxnSpPr>
          <p:cNvPr id="41" name="Connector: Elbow 40">
            <a:extLst>
              <a:ext uri="{FF2B5EF4-FFF2-40B4-BE49-F238E27FC236}">
                <a16:creationId xmlns:a16="http://schemas.microsoft.com/office/drawing/2014/main" id="{4F21B827-2544-4678-8957-A638CA966762}"/>
              </a:ext>
            </a:extLst>
          </p:cNvPr>
          <p:cNvCxnSpPr>
            <a:cxnSpLocks/>
          </p:cNvCxnSpPr>
          <p:nvPr/>
        </p:nvCxnSpPr>
        <p:spPr>
          <a:xfrm flipV="1">
            <a:off x="4691816" y="2161800"/>
            <a:ext cx="605280" cy="71256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72F7B28B-2D45-4C75-8D87-E20C955B786E}"/>
              </a:ext>
            </a:extLst>
          </p:cNvPr>
          <p:cNvCxnSpPr>
            <a:cxnSpLocks/>
          </p:cNvCxnSpPr>
          <p:nvPr/>
        </p:nvCxnSpPr>
        <p:spPr>
          <a:xfrm>
            <a:off x="4691816" y="2874365"/>
            <a:ext cx="605280" cy="62465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202366D2-4A56-47BB-BF36-E7ACDC4FC818}"/>
              </a:ext>
            </a:extLst>
          </p:cNvPr>
          <p:cNvCxnSpPr>
            <a:cxnSpLocks/>
          </p:cNvCxnSpPr>
          <p:nvPr/>
        </p:nvCxnSpPr>
        <p:spPr>
          <a:xfrm>
            <a:off x="8102759" y="2161800"/>
            <a:ext cx="822707" cy="71256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C946AE9-9D4E-409F-AE38-F9E0D05495FA}"/>
              </a:ext>
            </a:extLst>
          </p:cNvPr>
          <p:cNvSpPr txBox="1"/>
          <p:nvPr/>
        </p:nvSpPr>
        <p:spPr>
          <a:xfrm>
            <a:off x="8805861" y="3416833"/>
            <a:ext cx="1796131"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5203F"/>
                </a:solidFill>
                <a:effectLst/>
                <a:uLnTx/>
                <a:uFillTx/>
                <a:latin typeface="Arial" panose="020B0604020202020204" pitchFamily="34" charset="0"/>
                <a:cs typeface="Arial" panose="020B0604020202020204" pitchFamily="34" charset="0"/>
              </a:rPr>
              <a:t>Crossover to SG allowed after </a:t>
            </a:r>
            <a:r>
              <a:rPr kumimoji="0" lang="en-US" sz="1200" b="0" i="1" u="none" strike="noStrike" kern="1200" cap="none" spc="0" normalizeH="0" baseline="0" noProof="0" dirty="0" err="1">
                <a:ln>
                  <a:noFill/>
                </a:ln>
                <a:solidFill>
                  <a:srgbClr val="C5203F"/>
                </a:solidFill>
                <a:effectLst/>
                <a:uLnTx/>
                <a:uFillTx/>
                <a:latin typeface="Arial" panose="020B0604020202020204" pitchFamily="34" charset="0"/>
                <a:cs typeface="Arial" panose="020B0604020202020204" pitchFamily="34" charset="0"/>
              </a:rPr>
              <a:t>BICR</a:t>
            </a:r>
            <a:r>
              <a:rPr kumimoji="0" lang="en-US" sz="1200" b="0" i="1" u="none" strike="noStrike" kern="1200" cap="none" spc="0" normalizeH="0" baseline="0" noProof="0" dirty="0">
                <a:ln>
                  <a:noFill/>
                </a:ln>
                <a:solidFill>
                  <a:srgbClr val="C5203F"/>
                </a:solidFill>
                <a:effectLst/>
                <a:uLnTx/>
                <a:uFillTx/>
                <a:latin typeface="Arial" panose="020B0604020202020204" pitchFamily="34" charset="0"/>
                <a:cs typeface="Arial" panose="020B0604020202020204" pitchFamily="34" charset="0"/>
              </a:rPr>
              <a:t>-verified disease progression</a:t>
            </a:r>
          </a:p>
        </p:txBody>
      </p:sp>
      <p:sp>
        <p:nvSpPr>
          <p:cNvPr id="55" name="TextBox 54">
            <a:extLst>
              <a:ext uri="{FF2B5EF4-FFF2-40B4-BE49-F238E27FC236}">
                <a16:creationId xmlns:a16="http://schemas.microsoft.com/office/drawing/2014/main" id="{B5A6E7E2-C852-4F2F-8344-495396A01671}"/>
              </a:ext>
            </a:extLst>
          </p:cNvPr>
          <p:cNvSpPr txBox="1"/>
          <p:nvPr/>
        </p:nvSpPr>
        <p:spPr>
          <a:xfrm>
            <a:off x="3633790" y="3222745"/>
            <a:ext cx="1446230" cy="52322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N=540</a:t>
            </a:r>
            <a:br>
              <a:rPr kumimoji="0" lang="en-US" sz="14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(≤25%</a:t>
            </a:r>
            <a:r>
              <a:rPr kumimoji="0" lang="en-US" sz="1400" b="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de novo</a:t>
            </a:r>
            <a:r>
              <a:rPr kumimoji="0" lang="en-US" sz="14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a:t>
            </a:r>
          </a:p>
        </p:txBody>
      </p:sp>
      <p:sp>
        <p:nvSpPr>
          <p:cNvPr id="57" name="TextBox 56">
            <a:extLst>
              <a:ext uri="{FF2B5EF4-FFF2-40B4-BE49-F238E27FC236}">
                <a16:creationId xmlns:a16="http://schemas.microsoft.com/office/drawing/2014/main" id="{89646F3C-D5F6-486B-81EB-0BBC26632768}"/>
              </a:ext>
            </a:extLst>
          </p:cNvPr>
          <p:cNvSpPr txBox="1"/>
          <p:nvPr/>
        </p:nvSpPr>
        <p:spPr>
          <a:xfrm>
            <a:off x="4831517" y="4604916"/>
            <a:ext cx="5798384" cy="147732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03661"/>
                </a:solidFill>
                <a:effectLst/>
                <a:uLnTx/>
                <a:uFillTx/>
                <a:latin typeface="Arial" panose="020B0604020202020204" pitchFamily="34" charset="0"/>
                <a:cs typeface="Arial" panose="020B0604020202020204" pitchFamily="34" charset="0"/>
              </a:rPr>
              <a:t>Stratification Factors:</a:t>
            </a:r>
          </a:p>
          <a:p>
            <a:pPr marL="179384" marR="0" lvl="0" indent="-179384" algn="l" defTabSz="914377" rtl="0" eaLnBrk="1" fontAlgn="auto" latinLnBrk="0" hangingPunct="1">
              <a:lnSpc>
                <a:spcPct val="100000"/>
              </a:lnSpc>
              <a:spcBef>
                <a:spcPts val="0"/>
              </a:spcBef>
              <a:spcAft>
                <a:spcPts val="600"/>
              </a:spcAft>
              <a:buClr>
                <a:srgbClr val="54565B"/>
              </a:buClr>
              <a:buSzTx/>
              <a:buFont typeface="Arial" panose="020B0604020202020204" pitchFamily="34" charset="0"/>
              <a:buChar char="•"/>
              <a:tabLst/>
              <a:defRPr/>
            </a:pPr>
            <a:r>
              <a:rPr kumimoji="0" lang="en-US" sz="1600" b="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De novo </a:t>
            </a:r>
            <a:r>
              <a:rPr kumimoji="0" lang="en-US" sz="16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versus recurrent disease within 6-12 months of treatment in the curative setting versus recurrent disease &gt;12 months after treatment in the curative setting </a:t>
            </a:r>
          </a:p>
          <a:p>
            <a:pPr marL="179384" marR="0" lvl="0" indent="-179384" algn="l" defTabSz="914377" rtl="0" eaLnBrk="1" fontAlgn="auto" latinLnBrk="0" hangingPunct="1">
              <a:lnSpc>
                <a:spcPct val="100000"/>
              </a:lnSpc>
              <a:spcBef>
                <a:spcPts val="0"/>
              </a:spcBef>
              <a:spcAft>
                <a:spcPts val="600"/>
              </a:spcAft>
              <a:buClr>
                <a:srgbClr val="54565B"/>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Geographic region</a:t>
            </a:r>
          </a:p>
        </p:txBody>
      </p:sp>
      <p:sp>
        <p:nvSpPr>
          <p:cNvPr id="58" name="Oval 57">
            <a:extLst>
              <a:ext uri="{FF2B5EF4-FFF2-40B4-BE49-F238E27FC236}">
                <a16:creationId xmlns:a16="http://schemas.microsoft.com/office/drawing/2014/main" id="{8BE2DAA3-BF51-407B-B4D8-9EE2EAFC23D2}"/>
              </a:ext>
            </a:extLst>
          </p:cNvPr>
          <p:cNvSpPr/>
          <p:nvPr/>
        </p:nvSpPr>
        <p:spPr>
          <a:xfrm>
            <a:off x="4169262" y="4750753"/>
            <a:ext cx="636855" cy="636855"/>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79B6E4C1-8A6D-4B4D-A917-612946A93A78}"/>
              </a:ext>
            </a:extLst>
          </p:cNvPr>
          <p:cNvGrpSpPr/>
          <p:nvPr/>
        </p:nvGrpSpPr>
        <p:grpSpPr>
          <a:xfrm>
            <a:off x="4338279" y="4863246"/>
            <a:ext cx="308276" cy="397775"/>
            <a:chOff x="5800725" y="3048000"/>
            <a:chExt cx="590550" cy="762000"/>
          </a:xfrm>
          <a:solidFill>
            <a:schemeClr val="tx2"/>
          </a:solidFill>
        </p:grpSpPr>
        <p:sp>
          <p:nvSpPr>
            <p:cNvPr id="60" name="Graphic 72" descr="Clipboard Checked with solid fill">
              <a:extLst>
                <a:ext uri="{FF2B5EF4-FFF2-40B4-BE49-F238E27FC236}">
                  <a16:creationId xmlns:a16="http://schemas.microsoft.com/office/drawing/2014/main" id="{07271762-DA22-48FF-8CD6-509C7C2C2E0C}"/>
                </a:ext>
              </a:extLst>
            </p:cNvPr>
            <p:cNvSpPr/>
            <p:nvPr/>
          </p:nvSpPr>
          <p:spPr>
            <a:xfrm>
              <a:off x="5800725" y="3048000"/>
              <a:ext cx="590550" cy="762000"/>
            </a:xfrm>
            <a:custGeom>
              <a:avLst/>
              <a:gdLst>
                <a:gd name="connsiteX0" fmla="*/ 533400 w 590550"/>
                <a:gd name="connsiteY0" fmla="*/ 704850 h 762000"/>
                <a:gd name="connsiteX1" fmla="*/ 57150 w 590550"/>
                <a:gd name="connsiteY1" fmla="*/ 704850 h 762000"/>
                <a:gd name="connsiteX2" fmla="*/ 57150 w 590550"/>
                <a:gd name="connsiteY2" fmla="*/ 114300 h 762000"/>
                <a:gd name="connsiteX3" fmla="*/ 161925 w 590550"/>
                <a:gd name="connsiteY3" fmla="*/ 114300 h 762000"/>
                <a:gd name="connsiteX4" fmla="*/ 161925 w 590550"/>
                <a:gd name="connsiteY4" fmla="*/ 171450 h 762000"/>
                <a:gd name="connsiteX5" fmla="*/ 428625 w 590550"/>
                <a:gd name="connsiteY5" fmla="*/ 171450 h 762000"/>
                <a:gd name="connsiteX6" fmla="*/ 428625 w 590550"/>
                <a:gd name="connsiteY6" fmla="*/ 114300 h 762000"/>
                <a:gd name="connsiteX7" fmla="*/ 533400 w 590550"/>
                <a:gd name="connsiteY7" fmla="*/ 114300 h 762000"/>
                <a:gd name="connsiteX8" fmla="*/ 295275 w 590550"/>
                <a:gd name="connsiteY8" fmla="*/ 38100 h 762000"/>
                <a:gd name="connsiteX9" fmla="*/ 323850 w 590550"/>
                <a:gd name="connsiteY9" fmla="*/ 66675 h 762000"/>
                <a:gd name="connsiteX10" fmla="*/ 295275 w 590550"/>
                <a:gd name="connsiteY10" fmla="*/ 95250 h 762000"/>
                <a:gd name="connsiteX11" fmla="*/ 266700 w 590550"/>
                <a:gd name="connsiteY11" fmla="*/ 66675 h 762000"/>
                <a:gd name="connsiteX12" fmla="*/ 294334 w 590550"/>
                <a:gd name="connsiteY12" fmla="*/ 38100 h 762000"/>
                <a:gd name="connsiteX13" fmla="*/ 295275 w 590550"/>
                <a:gd name="connsiteY13" fmla="*/ 38100 h 762000"/>
                <a:gd name="connsiteX14" fmla="*/ 552450 w 590550"/>
                <a:gd name="connsiteY14" fmla="*/ 57150 h 762000"/>
                <a:gd name="connsiteX15" fmla="*/ 390525 w 590550"/>
                <a:gd name="connsiteY15" fmla="*/ 57150 h 762000"/>
                <a:gd name="connsiteX16" fmla="*/ 390525 w 590550"/>
                <a:gd name="connsiteY16" fmla="*/ 38100 h 762000"/>
                <a:gd name="connsiteX17" fmla="*/ 352425 w 590550"/>
                <a:gd name="connsiteY17" fmla="*/ 0 h 762000"/>
                <a:gd name="connsiteX18" fmla="*/ 238125 w 590550"/>
                <a:gd name="connsiteY18" fmla="*/ 0 h 762000"/>
                <a:gd name="connsiteX19" fmla="*/ 200025 w 590550"/>
                <a:gd name="connsiteY19" fmla="*/ 38100 h 762000"/>
                <a:gd name="connsiteX20" fmla="*/ 200025 w 590550"/>
                <a:gd name="connsiteY20" fmla="*/ 57150 h 762000"/>
                <a:gd name="connsiteX21" fmla="*/ 38100 w 590550"/>
                <a:gd name="connsiteY21" fmla="*/ 57150 h 762000"/>
                <a:gd name="connsiteX22" fmla="*/ 0 w 590550"/>
                <a:gd name="connsiteY22" fmla="*/ 95250 h 762000"/>
                <a:gd name="connsiteX23" fmla="*/ 0 w 590550"/>
                <a:gd name="connsiteY23" fmla="*/ 723900 h 762000"/>
                <a:gd name="connsiteX24" fmla="*/ 38100 w 590550"/>
                <a:gd name="connsiteY24" fmla="*/ 762000 h 762000"/>
                <a:gd name="connsiteX25" fmla="*/ 552450 w 590550"/>
                <a:gd name="connsiteY25" fmla="*/ 762000 h 762000"/>
                <a:gd name="connsiteX26" fmla="*/ 590550 w 590550"/>
                <a:gd name="connsiteY26" fmla="*/ 723900 h 762000"/>
                <a:gd name="connsiteX27" fmla="*/ 590550 w 590550"/>
                <a:gd name="connsiteY27" fmla="*/ 95250 h 762000"/>
                <a:gd name="connsiteX28" fmla="*/ 552450 w 590550"/>
                <a:gd name="connsiteY28" fmla="*/ 571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0550" h="762000">
                  <a:moveTo>
                    <a:pt x="533400" y="704850"/>
                  </a:moveTo>
                  <a:lnTo>
                    <a:pt x="57150" y="704850"/>
                  </a:lnTo>
                  <a:lnTo>
                    <a:pt x="57150" y="114300"/>
                  </a:lnTo>
                  <a:lnTo>
                    <a:pt x="161925" y="114300"/>
                  </a:lnTo>
                  <a:lnTo>
                    <a:pt x="161925" y="171450"/>
                  </a:lnTo>
                  <a:lnTo>
                    <a:pt x="428625" y="171450"/>
                  </a:lnTo>
                  <a:lnTo>
                    <a:pt x="428625" y="114300"/>
                  </a:lnTo>
                  <a:lnTo>
                    <a:pt x="533400" y="114300"/>
                  </a:lnTo>
                  <a:close/>
                  <a:moveTo>
                    <a:pt x="295275" y="38100"/>
                  </a:moveTo>
                  <a:cubicBezTo>
                    <a:pt x="311057" y="38100"/>
                    <a:pt x="323850" y="50893"/>
                    <a:pt x="323850" y="66675"/>
                  </a:cubicBezTo>
                  <a:cubicBezTo>
                    <a:pt x="323850" y="82457"/>
                    <a:pt x="311057" y="95250"/>
                    <a:pt x="295275" y="95250"/>
                  </a:cubicBezTo>
                  <a:cubicBezTo>
                    <a:pt x="279493" y="95250"/>
                    <a:pt x="266700" y="82457"/>
                    <a:pt x="266700" y="66675"/>
                  </a:cubicBezTo>
                  <a:cubicBezTo>
                    <a:pt x="266440" y="51153"/>
                    <a:pt x="278812" y="38360"/>
                    <a:pt x="294334" y="38100"/>
                  </a:cubicBezTo>
                  <a:cubicBezTo>
                    <a:pt x="294647" y="38094"/>
                    <a:pt x="294962" y="38094"/>
                    <a:pt x="295275" y="38100"/>
                  </a:cubicBezTo>
                  <a:close/>
                  <a:moveTo>
                    <a:pt x="552450" y="57150"/>
                  </a:moveTo>
                  <a:lnTo>
                    <a:pt x="390525" y="57150"/>
                  </a:lnTo>
                  <a:lnTo>
                    <a:pt x="390525" y="38100"/>
                  </a:lnTo>
                  <a:cubicBezTo>
                    <a:pt x="390525" y="17058"/>
                    <a:pt x="373467" y="0"/>
                    <a:pt x="352425" y="0"/>
                  </a:cubicBezTo>
                  <a:lnTo>
                    <a:pt x="238125" y="0"/>
                  </a:lnTo>
                  <a:cubicBezTo>
                    <a:pt x="217083" y="0"/>
                    <a:pt x="200025" y="17058"/>
                    <a:pt x="200025" y="38100"/>
                  </a:cubicBezTo>
                  <a:lnTo>
                    <a:pt x="200025" y="57150"/>
                  </a:lnTo>
                  <a:lnTo>
                    <a:pt x="38100" y="57150"/>
                  </a:lnTo>
                  <a:cubicBezTo>
                    <a:pt x="17058" y="57150"/>
                    <a:pt x="0" y="74208"/>
                    <a:pt x="0" y="95250"/>
                  </a:cubicBezTo>
                  <a:lnTo>
                    <a:pt x="0" y="723900"/>
                  </a:lnTo>
                  <a:cubicBezTo>
                    <a:pt x="0" y="744942"/>
                    <a:pt x="17058" y="762000"/>
                    <a:pt x="38100" y="762000"/>
                  </a:cubicBezTo>
                  <a:lnTo>
                    <a:pt x="552450" y="762000"/>
                  </a:lnTo>
                  <a:cubicBezTo>
                    <a:pt x="573492" y="762000"/>
                    <a:pt x="590550" y="744942"/>
                    <a:pt x="590550" y="723900"/>
                  </a:cubicBezTo>
                  <a:lnTo>
                    <a:pt x="590550" y="95250"/>
                  </a:lnTo>
                  <a:cubicBezTo>
                    <a:pt x="590550" y="74208"/>
                    <a:pt x="573492" y="57150"/>
                    <a:pt x="552450" y="57150"/>
                  </a:cubicBez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1" name="Graphic 72" descr="Clipboard Checked with solid fill">
              <a:extLst>
                <a:ext uri="{FF2B5EF4-FFF2-40B4-BE49-F238E27FC236}">
                  <a16:creationId xmlns:a16="http://schemas.microsoft.com/office/drawing/2014/main" id="{A7982954-35E4-4F51-825A-4A3ABDD523F4}"/>
                </a:ext>
              </a:extLst>
            </p:cNvPr>
            <p:cNvSpPr/>
            <p:nvPr/>
          </p:nvSpPr>
          <p:spPr>
            <a:xfrm>
              <a:off x="6115050" y="32956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2" name="Graphic 72" descr="Clipboard Checked with solid fill">
              <a:extLst>
                <a:ext uri="{FF2B5EF4-FFF2-40B4-BE49-F238E27FC236}">
                  <a16:creationId xmlns:a16="http://schemas.microsoft.com/office/drawing/2014/main" id="{E5256043-2F26-493E-91AC-3A83D5C64AAA}"/>
                </a:ext>
              </a:extLst>
            </p:cNvPr>
            <p:cNvSpPr/>
            <p:nvPr/>
          </p:nvSpPr>
          <p:spPr>
            <a:xfrm>
              <a:off x="6115050" y="34099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3" name="Graphic 72" descr="Clipboard Checked with solid fill">
              <a:extLst>
                <a:ext uri="{FF2B5EF4-FFF2-40B4-BE49-F238E27FC236}">
                  <a16:creationId xmlns:a16="http://schemas.microsoft.com/office/drawing/2014/main" id="{5D16DB3F-3C4E-4102-AC36-FAC0F7B58DFE}"/>
                </a:ext>
              </a:extLst>
            </p:cNvPr>
            <p:cNvSpPr/>
            <p:nvPr/>
          </p:nvSpPr>
          <p:spPr>
            <a:xfrm>
              <a:off x="6115050" y="35242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4" name="Graphic 72" descr="Clipboard Checked with solid fill">
              <a:extLst>
                <a:ext uri="{FF2B5EF4-FFF2-40B4-BE49-F238E27FC236}">
                  <a16:creationId xmlns:a16="http://schemas.microsoft.com/office/drawing/2014/main" id="{31B09425-9E1C-45EC-A3B8-B146F85DABE6}"/>
                </a:ext>
              </a:extLst>
            </p:cNvPr>
            <p:cNvSpPr/>
            <p:nvPr/>
          </p:nvSpPr>
          <p:spPr>
            <a:xfrm>
              <a:off x="6115050" y="363855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5" name="Graphic 72" descr="Clipboard Checked with solid fill">
              <a:extLst>
                <a:ext uri="{FF2B5EF4-FFF2-40B4-BE49-F238E27FC236}">
                  <a16:creationId xmlns:a16="http://schemas.microsoft.com/office/drawing/2014/main" id="{9B5CB4CD-6108-408E-89E1-1BBE8439BEDA}"/>
                </a:ext>
              </a:extLst>
            </p:cNvPr>
            <p:cNvSpPr/>
            <p:nvPr/>
          </p:nvSpPr>
          <p:spPr>
            <a:xfrm>
              <a:off x="5921759" y="32547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6" name="Graphic 72" descr="Clipboard Checked with solid fill">
              <a:extLst>
                <a:ext uri="{FF2B5EF4-FFF2-40B4-BE49-F238E27FC236}">
                  <a16:creationId xmlns:a16="http://schemas.microsoft.com/office/drawing/2014/main" id="{6FDF373A-3A1F-4649-8741-4FC5151F6E8F}"/>
                </a:ext>
              </a:extLst>
            </p:cNvPr>
            <p:cNvSpPr/>
            <p:nvPr/>
          </p:nvSpPr>
          <p:spPr>
            <a:xfrm>
              <a:off x="5921759" y="33690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7" name="Graphic 72" descr="Clipboard Checked with solid fill">
              <a:extLst>
                <a:ext uri="{FF2B5EF4-FFF2-40B4-BE49-F238E27FC236}">
                  <a16:creationId xmlns:a16="http://schemas.microsoft.com/office/drawing/2014/main" id="{FD7C9935-C041-4837-A1A4-B3F9A0E96A8F}"/>
                </a:ext>
              </a:extLst>
            </p:cNvPr>
            <p:cNvSpPr/>
            <p:nvPr/>
          </p:nvSpPr>
          <p:spPr>
            <a:xfrm>
              <a:off x="5921759" y="34833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68" name="Graphic 72" descr="Clipboard Checked with solid fill">
              <a:extLst>
                <a:ext uri="{FF2B5EF4-FFF2-40B4-BE49-F238E27FC236}">
                  <a16:creationId xmlns:a16="http://schemas.microsoft.com/office/drawing/2014/main" id="{C6084829-8E6E-432D-8D41-0C4DE37C8FD7}"/>
                </a:ext>
              </a:extLst>
            </p:cNvPr>
            <p:cNvSpPr/>
            <p:nvPr/>
          </p:nvSpPr>
          <p:spPr>
            <a:xfrm>
              <a:off x="5921759" y="3597659"/>
              <a:ext cx="127501" cy="102736"/>
            </a:xfrm>
            <a:custGeom>
              <a:avLst/>
              <a:gdLst>
                <a:gd name="connsiteX0" fmla="*/ 0 w 127501"/>
                <a:gd name="connsiteY0" fmla="*/ 58036 h 102736"/>
                <a:gd name="connsiteX1" fmla="*/ 19936 w 127501"/>
                <a:gd name="connsiteY1" fmla="*/ 38100 h 102736"/>
                <a:gd name="connsiteX2" fmla="*/ 44701 w 127501"/>
                <a:gd name="connsiteY2" fmla="*/ 62865 h 102736"/>
                <a:gd name="connsiteX3" fmla="*/ 107566 w 127501"/>
                <a:gd name="connsiteY3" fmla="*/ 0 h 102736"/>
                <a:gd name="connsiteX4" fmla="*/ 127502 w 127501"/>
                <a:gd name="connsiteY4" fmla="*/ 19936 h 102736"/>
                <a:gd name="connsiteX5" fmla="*/ 44701 w 127501"/>
                <a:gd name="connsiteY5" fmla="*/ 102737 h 102736"/>
                <a:gd name="connsiteX6" fmla="*/ 0 w 127501"/>
                <a:gd name="connsiteY6" fmla="*/ 58036 h 10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01" h="102736">
                  <a:moveTo>
                    <a:pt x="0" y="58036"/>
                  </a:moveTo>
                  <a:lnTo>
                    <a:pt x="19936" y="38100"/>
                  </a:lnTo>
                  <a:lnTo>
                    <a:pt x="44701" y="62865"/>
                  </a:lnTo>
                  <a:lnTo>
                    <a:pt x="107566" y="0"/>
                  </a:lnTo>
                  <a:lnTo>
                    <a:pt x="127502" y="19936"/>
                  </a:lnTo>
                  <a:lnTo>
                    <a:pt x="44701" y="102737"/>
                  </a:lnTo>
                  <a:lnTo>
                    <a:pt x="0" y="58036"/>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GB" sz="1467"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grpSp>
      <p:sp>
        <p:nvSpPr>
          <p:cNvPr id="33" name="Oval 32">
            <a:extLst>
              <a:ext uri="{FF2B5EF4-FFF2-40B4-BE49-F238E27FC236}">
                <a16:creationId xmlns:a16="http://schemas.microsoft.com/office/drawing/2014/main" id="{658A27DC-E966-401A-8860-2E8680C06569}"/>
              </a:ext>
            </a:extLst>
          </p:cNvPr>
          <p:cNvSpPr/>
          <p:nvPr/>
        </p:nvSpPr>
        <p:spPr>
          <a:xfrm>
            <a:off x="3999828" y="2562463"/>
            <a:ext cx="660283" cy="660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a:t>
            </a:r>
          </a:p>
        </p:txBody>
      </p:sp>
      <p:sp>
        <p:nvSpPr>
          <p:cNvPr id="35" name="Graphic 16">
            <a:extLst>
              <a:ext uri="{FF2B5EF4-FFF2-40B4-BE49-F238E27FC236}">
                <a16:creationId xmlns:a16="http://schemas.microsoft.com/office/drawing/2014/main" id="{2B86D59F-FC5E-4C9C-BFB2-C1530A2E8EA8}"/>
              </a:ext>
            </a:extLst>
          </p:cNvPr>
          <p:cNvSpPr/>
          <p:nvPr/>
        </p:nvSpPr>
        <p:spPr>
          <a:xfrm>
            <a:off x="4092767" y="2701887"/>
            <a:ext cx="471116" cy="401320"/>
          </a:xfrm>
          <a:custGeom>
            <a:avLst/>
            <a:gdLst>
              <a:gd name="connsiteX0" fmla="*/ 552981 w 725943"/>
              <a:gd name="connsiteY0" fmla="*/ 191417 h 618392"/>
              <a:gd name="connsiteX1" fmla="*/ 634039 w 725943"/>
              <a:gd name="connsiteY1" fmla="*/ 231196 h 618392"/>
              <a:gd name="connsiteX2" fmla="*/ 283718 w 725943"/>
              <a:gd name="connsiteY2" fmla="*/ 39251 h 618392"/>
              <a:gd name="connsiteX3" fmla="*/ 86351 w 725943"/>
              <a:gd name="connsiteY3" fmla="*/ 246031 h 618392"/>
              <a:gd name="connsiteX4" fmla="*/ 70464 w 725943"/>
              <a:gd name="connsiteY4" fmla="*/ 258414 h 618392"/>
              <a:gd name="connsiteX5" fmla="*/ 57980 w 725943"/>
              <a:gd name="connsiteY5" fmla="*/ 242654 h 618392"/>
              <a:gd name="connsiteX6" fmla="*/ 58634 w 725943"/>
              <a:gd name="connsiteY6" fmla="*/ 239795 h 618392"/>
              <a:gd name="connsiteX7" fmla="*/ 432327 w 725943"/>
              <a:gd name="connsiteY7" fmla="*/ 7967 h 618392"/>
              <a:gd name="connsiteX8" fmla="*/ 660995 w 725943"/>
              <a:gd name="connsiteY8" fmla="*/ 220897 h 618392"/>
              <a:gd name="connsiteX9" fmla="*/ 700047 w 725943"/>
              <a:gd name="connsiteY9" fmla="*/ 142566 h 618392"/>
              <a:gd name="connsiteX10" fmla="*/ 719985 w 725943"/>
              <a:gd name="connsiteY10" fmla="*/ 139314 h 618392"/>
              <a:gd name="connsiteX11" fmla="*/ 725384 w 725943"/>
              <a:gd name="connsiteY11" fmla="*/ 154755 h 618392"/>
              <a:gd name="connsiteX12" fmla="*/ 670615 w 725943"/>
              <a:gd name="connsiteY12" fmla="*/ 264928 h 618392"/>
              <a:gd name="connsiteX13" fmla="*/ 651565 w 725943"/>
              <a:gd name="connsiteY13" fmla="*/ 271354 h 618392"/>
              <a:gd name="connsiteX14" fmla="*/ 540313 w 725943"/>
              <a:gd name="connsiteY14" fmla="*/ 216834 h 618392"/>
              <a:gd name="connsiteX15" fmla="*/ 533836 w 725943"/>
              <a:gd name="connsiteY15" fmla="*/ 197842 h 618392"/>
              <a:gd name="connsiteX16" fmla="*/ 552981 w 725943"/>
              <a:gd name="connsiteY16" fmla="*/ 191417 h 618392"/>
              <a:gd name="connsiteX17" fmla="*/ 1484 w 725943"/>
              <a:gd name="connsiteY17" fmla="*/ 455794 h 618392"/>
              <a:gd name="connsiteX18" fmla="*/ 7961 w 725943"/>
              <a:gd name="connsiteY18" fmla="*/ 474786 h 618392"/>
              <a:gd name="connsiteX19" fmla="*/ 27106 w 725943"/>
              <a:gd name="connsiteY19" fmla="*/ 468361 h 618392"/>
              <a:gd name="connsiteX20" fmla="*/ 63396 w 725943"/>
              <a:gd name="connsiteY20" fmla="*/ 395700 h 618392"/>
              <a:gd name="connsiteX21" fmla="*/ 449842 w 725943"/>
              <a:gd name="connsiteY21" fmla="*/ 605950 h 618392"/>
              <a:gd name="connsiteX22" fmla="*/ 666329 w 725943"/>
              <a:gd name="connsiteY22" fmla="*/ 378409 h 618392"/>
              <a:gd name="connsiteX23" fmla="*/ 656510 w 725943"/>
              <a:gd name="connsiteY23" fmla="*/ 360890 h 618392"/>
              <a:gd name="connsiteX24" fmla="*/ 638850 w 725943"/>
              <a:gd name="connsiteY24" fmla="*/ 370630 h 618392"/>
              <a:gd name="connsiteX25" fmla="*/ 638516 w 725943"/>
              <a:gd name="connsiteY25" fmla="*/ 372078 h 618392"/>
              <a:gd name="connsiteX26" fmla="*/ 299358 w 725943"/>
              <a:gd name="connsiteY26" fmla="*/ 582831 h 618392"/>
              <a:gd name="connsiteX27" fmla="*/ 88066 w 725943"/>
              <a:gd name="connsiteY27" fmla="*/ 376897 h 618392"/>
              <a:gd name="connsiteX28" fmla="*/ 173791 w 725943"/>
              <a:gd name="connsiteY28" fmla="*/ 419133 h 618392"/>
              <a:gd name="connsiteX29" fmla="*/ 193690 w 725943"/>
              <a:gd name="connsiteY29" fmla="*/ 415651 h 618392"/>
              <a:gd name="connsiteX30" fmla="*/ 190180 w 725943"/>
              <a:gd name="connsiteY30" fmla="*/ 395912 h 618392"/>
              <a:gd name="connsiteX31" fmla="*/ 186554 w 725943"/>
              <a:gd name="connsiteY31" fmla="*/ 394094 h 618392"/>
              <a:gd name="connsiteX32" fmla="*/ 75398 w 725943"/>
              <a:gd name="connsiteY32" fmla="*/ 339101 h 618392"/>
              <a:gd name="connsiteX33" fmla="*/ 56348 w 725943"/>
              <a:gd name="connsiteY33" fmla="*/ 345527 h 61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5943" h="618392">
                <a:moveTo>
                  <a:pt x="552981" y="191417"/>
                </a:moveTo>
                <a:lnTo>
                  <a:pt x="634039" y="231196"/>
                </a:lnTo>
                <a:cubicBezTo>
                  <a:pt x="590733" y="82227"/>
                  <a:pt x="433888" y="-3709"/>
                  <a:pt x="283718" y="39251"/>
                </a:cubicBezTo>
                <a:cubicBezTo>
                  <a:pt x="184955" y="67505"/>
                  <a:pt x="109402" y="146662"/>
                  <a:pt x="86351" y="246031"/>
                </a:cubicBezTo>
                <a:cubicBezTo>
                  <a:pt x="85411" y="253802"/>
                  <a:pt x="78298" y="259347"/>
                  <a:pt x="70464" y="258414"/>
                </a:cubicBezTo>
                <a:cubicBezTo>
                  <a:pt x="62629" y="257483"/>
                  <a:pt x="57040" y="250426"/>
                  <a:pt x="57980" y="242654"/>
                </a:cubicBezTo>
                <a:cubicBezTo>
                  <a:pt x="58097" y="241682"/>
                  <a:pt x="58316" y="240722"/>
                  <a:pt x="58634" y="239795"/>
                </a:cubicBezTo>
                <a:cubicBezTo>
                  <a:pt x="97293" y="73410"/>
                  <a:pt x="264601" y="-30383"/>
                  <a:pt x="432327" y="7967"/>
                </a:cubicBezTo>
                <a:cubicBezTo>
                  <a:pt x="541621" y="32957"/>
                  <a:pt x="628948" y="114274"/>
                  <a:pt x="660995" y="220897"/>
                </a:cubicBezTo>
                <a:lnTo>
                  <a:pt x="700047" y="142566"/>
                </a:lnTo>
                <a:cubicBezTo>
                  <a:pt x="704648" y="136206"/>
                  <a:pt x="713575" y="134751"/>
                  <a:pt x="719985" y="139314"/>
                </a:cubicBezTo>
                <a:cubicBezTo>
                  <a:pt x="724896" y="142810"/>
                  <a:pt x="727058" y="148994"/>
                  <a:pt x="725384" y="154755"/>
                </a:cubicBezTo>
                <a:lnTo>
                  <a:pt x="670615" y="264928"/>
                </a:lnTo>
                <a:cubicBezTo>
                  <a:pt x="667119" y="271895"/>
                  <a:pt x="658616" y="274763"/>
                  <a:pt x="651565" y="271354"/>
                </a:cubicBezTo>
                <a:lnTo>
                  <a:pt x="540313" y="216834"/>
                </a:lnTo>
                <a:cubicBezTo>
                  <a:pt x="533238" y="213363"/>
                  <a:pt x="530337" y="204861"/>
                  <a:pt x="533836" y="197842"/>
                </a:cubicBezTo>
                <a:cubicBezTo>
                  <a:pt x="537334" y="190823"/>
                  <a:pt x="545906" y="187946"/>
                  <a:pt x="552981" y="191417"/>
                </a:cubicBezTo>
                <a:close/>
                <a:moveTo>
                  <a:pt x="1484" y="455794"/>
                </a:moveTo>
                <a:cubicBezTo>
                  <a:pt x="-2015" y="462813"/>
                  <a:pt x="885" y="471316"/>
                  <a:pt x="7961" y="474786"/>
                </a:cubicBezTo>
                <a:cubicBezTo>
                  <a:pt x="15036" y="478257"/>
                  <a:pt x="23607" y="475380"/>
                  <a:pt x="27106" y="468361"/>
                </a:cubicBezTo>
                <a:lnTo>
                  <a:pt x="63396" y="395700"/>
                </a:lnTo>
                <a:cubicBezTo>
                  <a:pt x="111583" y="559620"/>
                  <a:pt x="284601" y="653751"/>
                  <a:pt x="449842" y="605950"/>
                </a:cubicBezTo>
                <a:cubicBezTo>
                  <a:pt x="558223" y="574598"/>
                  <a:pt x="641037" y="487553"/>
                  <a:pt x="666329" y="378409"/>
                </a:cubicBezTo>
                <a:cubicBezTo>
                  <a:pt x="668494" y="370882"/>
                  <a:pt x="664098" y="363038"/>
                  <a:pt x="656510" y="360890"/>
                </a:cubicBezTo>
                <a:cubicBezTo>
                  <a:pt x="648922" y="358743"/>
                  <a:pt x="641016" y="363103"/>
                  <a:pt x="638850" y="370630"/>
                </a:cubicBezTo>
                <a:cubicBezTo>
                  <a:pt x="638714" y="371106"/>
                  <a:pt x="638601" y="371590"/>
                  <a:pt x="638516" y="372078"/>
                </a:cubicBezTo>
                <a:cubicBezTo>
                  <a:pt x="603527" y="523182"/>
                  <a:pt x="451682" y="617540"/>
                  <a:pt x="299358" y="582831"/>
                </a:cubicBezTo>
                <a:cubicBezTo>
                  <a:pt x="195444" y="559154"/>
                  <a:pt x="113765" y="479547"/>
                  <a:pt x="88066" y="376897"/>
                </a:cubicBezTo>
                <a:lnTo>
                  <a:pt x="173791" y="419133"/>
                </a:lnTo>
                <a:cubicBezTo>
                  <a:pt x="180255" y="423622"/>
                  <a:pt x="189163" y="422064"/>
                  <a:pt x="193690" y="415651"/>
                </a:cubicBezTo>
                <a:cubicBezTo>
                  <a:pt x="198215" y="409239"/>
                  <a:pt x="196643" y="400402"/>
                  <a:pt x="190180" y="395912"/>
                </a:cubicBezTo>
                <a:cubicBezTo>
                  <a:pt x="189065" y="395138"/>
                  <a:pt x="187844" y="394525"/>
                  <a:pt x="186554" y="394094"/>
                </a:cubicBezTo>
                <a:lnTo>
                  <a:pt x="75398" y="339101"/>
                </a:lnTo>
                <a:cubicBezTo>
                  <a:pt x="68346" y="335692"/>
                  <a:pt x="59843" y="338560"/>
                  <a:pt x="56348" y="345527"/>
                </a:cubicBezTo>
                <a:close/>
              </a:path>
            </a:pathLst>
          </a:custGeom>
          <a:solidFill>
            <a:schemeClr val="bg1"/>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E1E1E"/>
              </a:solidFill>
              <a:effectLst/>
              <a:uLnTx/>
              <a:uFillTx/>
              <a:latin typeface="Arial" panose="020B0604020202020204" pitchFamily="34" charset="0"/>
              <a:cs typeface="Arial" panose="020B0604020202020204" pitchFamily="34" charset="0"/>
            </a:endParaRPr>
          </a:p>
        </p:txBody>
      </p:sp>
      <p:sp>
        <p:nvSpPr>
          <p:cNvPr id="40" name="Rectangle: Rounded Corners 21">
            <a:extLst>
              <a:ext uri="{FF2B5EF4-FFF2-40B4-BE49-F238E27FC236}">
                <a16:creationId xmlns:a16="http://schemas.microsoft.com/office/drawing/2014/main" id="{3618115B-1C76-46DB-8B40-FC4B21DF6A34}"/>
              </a:ext>
            </a:extLst>
          </p:cNvPr>
          <p:cNvSpPr/>
          <p:nvPr/>
        </p:nvSpPr>
        <p:spPr>
          <a:xfrm>
            <a:off x="431361" y="1416090"/>
            <a:ext cx="3243824" cy="3997606"/>
          </a:xfrm>
          <a:prstGeom prst="roundRect">
            <a:avLst>
              <a:gd name="adj" fmla="val 6581"/>
            </a:avLst>
          </a:prstGeom>
          <a:solidFill>
            <a:srgbClr val="F9DBE0"/>
          </a:solidFill>
          <a:ln w="12700" cap="flat" cmpd="sng" algn="ctr">
            <a:noFill/>
            <a:prstDash val="solid"/>
          </a:ln>
          <a:effectLst/>
        </p:spPr>
        <p:txBody>
          <a:bodyPr wrap="square" lIns="180000" tIns="144000" rIns="180000" bIns="91440" rtlCol="0" anchor="t" anchorCtr="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1L</a:t>
            </a:r>
            <a:r>
              <a:rPr kumimoji="0" lang="en-US" sz="16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mTNBC</a:t>
            </a:r>
            <a:r>
              <a:rPr kumimoji="0" lang="en-US" sz="16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PD-</a:t>
            </a:r>
            <a:r>
              <a:rPr kumimoji="0" lang="en-US" sz="1600" b="1"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L1</a:t>
            </a:r>
            <a:r>
              <a:rPr lang="en-US" sz="1600" b="1" dirty="0">
                <a:solidFill>
                  <a:schemeClr val="tx2">
                    <a:lumMod val="75000"/>
                  </a:schemeClr>
                </a:solidFill>
                <a:latin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endParaRPr>
          </a:p>
          <a:p>
            <a:pPr marL="179384" marR="0" lvl="0" indent="-179384"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Previously untreated, inoperable, locally advanced, or metastatic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TNBC</a:t>
            </a:r>
            <a:endPar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endParaRPr>
          </a:p>
          <a:p>
            <a:pPr marL="179384" marR="0" lvl="0" indent="-179384"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PD-</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L1</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tumors (CPS &lt;10,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IHC</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22C3</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assay) </a:t>
            </a:r>
            <a:r>
              <a:rPr kumimoji="0" lang="en-US" sz="1400" b="0" i="0" u="sng"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OR</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PD-</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L1</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tumors (CPS ≥10,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IHC</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22C3</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assay) if treated with anti-PD-(L)1 agent in the curative setting</a:t>
            </a:r>
          </a:p>
          <a:p>
            <a:pPr marL="179384" marR="0" lvl="0" indent="-179384"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≥6 months since treatment in curative setting </a:t>
            </a:r>
          </a:p>
          <a:p>
            <a:pPr marL="179384" marR="0" lvl="0" indent="-179384"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Prior anti-PD-(L)1 agent allowed in the curative setting</a:t>
            </a:r>
          </a:p>
          <a:p>
            <a:pPr marL="179384" marR="0" lvl="0" indent="-179384"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PD-</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L1</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and </a:t>
            </a:r>
            <a:r>
              <a:rPr kumimoji="0" lang="en-US" sz="1400" b="0" i="0" u="none" strike="noStrike" kern="1200" cap="none" spc="0" normalizeH="0" baseline="0" noProof="0" dirty="0" err="1">
                <a:ln>
                  <a:noFill/>
                </a:ln>
                <a:solidFill>
                  <a:schemeClr val="tx2">
                    <a:lumMod val="75000"/>
                  </a:schemeClr>
                </a:solidFill>
                <a:effectLst/>
                <a:uLnTx/>
                <a:uFillTx/>
                <a:latin typeface="Arial" panose="020B0604020202020204" pitchFamily="34" charset="0"/>
                <a:cs typeface="Arial" panose="020B0604020202020204" pitchFamily="34" charset="0"/>
              </a:rPr>
              <a:t>TNBC</a:t>
            </a: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 status </a:t>
            </a:r>
            <a:b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centrally confirmed</a:t>
            </a:r>
          </a:p>
        </p:txBody>
      </p:sp>
      <p:sp>
        <p:nvSpPr>
          <p:cNvPr id="42" name="Rounded Rectangle 24">
            <a:extLst>
              <a:ext uri="{FF2B5EF4-FFF2-40B4-BE49-F238E27FC236}">
                <a16:creationId xmlns:a16="http://schemas.microsoft.com/office/drawing/2014/main" id="{80E00AED-308D-4EEB-845C-94A532EAF145}"/>
              </a:ext>
            </a:extLst>
          </p:cNvPr>
          <p:cNvSpPr/>
          <p:nvPr/>
        </p:nvSpPr>
        <p:spPr>
          <a:xfrm>
            <a:off x="8975877" y="1923684"/>
            <a:ext cx="1362587" cy="1430320"/>
          </a:xfrm>
          <a:prstGeom prst="roundRect">
            <a:avLst>
              <a:gd name="adj" fmla="val 12302"/>
            </a:avLst>
          </a:prstGeom>
          <a:solidFill>
            <a:schemeClr val="accent3">
              <a:lumMod val="20000"/>
              <a:lumOff val="80000"/>
            </a:schemeClr>
          </a:solidFill>
          <a:ln w="19050">
            <a:noFill/>
          </a:ln>
          <a:effectLst/>
        </p:spPr>
        <p:txBody>
          <a:bodyPr wrap="square" lIns="91440" anchor="ctr" anchorCtr="0">
            <a:noAutofit/>
          </a:bodyPr>
          <a:lstStyle/>
          <a:p>
            <a:pPr marL="0" marR="0" lvl="0" indent="0" algn="ctr" defTabSz="914377" rtl="0" eaLnBrk="1" fontAlgn="auto" latinLnBrk="0" hangingPunct="1">
              <a:lnSpc>
                <a:spcPct val="100000"/>
              </a:lnSpc>
              <a:spcBef>
                <a:spcPts val="600"/>
              </a:spcBef>
              <a:spcAft>
                <a:spcPts val="300"/>
              </a:spcAft>
              <a:buClr>
                <a:srgbClr val="4CACA8"/>
              </a:buClr>
              <a:buSzTx/>
              <a:buFontTx/>
              <a:buNone/>
              <a:tabLst/>
              <a:defRPr/>
            </a:pPr>
            <a:r>
              <a:rPr kumimoji="0" lang="en-GB" altLang="en-US" sz="1200" b="1" i="0" u="none" strike="noStrike" kern="1200" cap="none" spc="0" normalizeH="0" baseline="0" noProof="0" dirty="0">
                <a:ln>
                  <a:noFill/>
                </a:ln>
                <a:solidFill>
                  <a:srgbClr val="C5203F"/>
                </a:solidFill>
                <a:effectLst/>
                <a:uLnTx/>
                <a:uFillTx/>
                <a:latin typeface="Arial" panose="020B0604020202020204" pitchFamily="34" charset="0"/>
                <a:cs typeface="Arial" panose="020B0604020202020204" pitchFamily="34" charset="0"/>
              </a:rPr>
              <a:t>Treated until BICR-confirmed progression or unacceptable toxicity</a:t>
            </a:r>
          </a:p>
        </p:txBody>
      </p:sp>
      <p:sp>
        <p:nvSpPr>
          <p:cNvPr id="43" name="AutoShape 26">
            <a:extLst>
              <a:ext uri="{FF2B5EF4-FFF2-40B4-BE49-F238E27FC236}">
                <a16:creationId xmlns:a16="http://schemas.microsoft.com/office/drawing/2014/main" id="{31B131EE-7086-4521-B80C-27BBC7E41219}"/>
              </a:ext>
            </a:extLst>
          </p:cNvPr>
          <p:cNvSpPr>
            <a:spLocks noChangeArrowheads="1"/>
          </p:cNvSpPr>
          <p:nvPr/>
        </p:nvSpPr>
        <p:spPr bwMode="auto">
          <a:xfrm>
            <a:off x="10693674" y="2460551"/>
            <a:ext cx="1428089" cy="726143"/>
          </a:xfrm>
          <a:prstGeom prst="roundRect">
            <a:avLst>
              <a:gd name="adj" fmla="val 23946"/>
            </a:avLst>
          </a:prstGeom>
          <a:solidFill>
            <a:schemeClr val="accent3">
              <a:lumMod val="20000"/>
              <a:lumOff val="80000"/>
            </a:schemeClr>
          </a:solidFill>
          <a:ln w="19050">
            <a:noFill/>
          </a:ln>
          <a:effectLst/>
        </p:spPr>
        <p:txBody>
          <a:bodyPr wrap="square" lIns="91440" anchor="ctr" anchorCtr="0">
            <a:noAutofit/>
          </a:bodyPr>
          <a:lstStyle>
            <a:lvl1pPr eaLnBrk="0" hangingPunct="0">
              <a:defRPr kumimoji="1" sz="1200">
                <a:solidFill>
                  <a:schemeClr val="tx1"/>
                </a:solidFill>
                <a:latin typeface="Arial" pitchFamily="34" charset="0"/>
                <a:ea typeface="HGP創英角ｺﾞｼｯｸUB"/>
                <a:cs typeface="HGP創英角ｺﾞｼｯｸUB"/>
              </a:defRPr>
            </a:lvl1pPr>
            <a:lvl2pPr marL="742950" indent="-285750" eaLnBrk="0" hangingPunct="0">
              <a:defRPr kumimoji="1" sz="1200">
                <a:solidFill>
                  <a:schemeClr val="tx1"/>
                </a:solidFill>
                <a:latin typeface="Arial" pitchFamily="34" charset="0"/>
                <a:ea typeface="HGP創英角ｺﾞｼｯｸUB"/>
                <a:cs typeface="HGP創英角ｺﾞｼｯｸUB"/>
              </a:defRPr>
            </a:lvl2pPr>
            <a:lvl3pPr marL="1143000" indent="-228600" eaLnBrk="0" hangingPunct="0">
              <a:defRPr kumimoji="1" sz="1200">
                <a:solidFill>
                  <a:schemeClr val="tx1"/>
                </a:solidFill>
                <a:latin typeface="Arial" pitchFamily="34" charset="0"/>
                <a:ea typeface="HGP創英角ｺﾞｼｯｸUB"/>
                <a:cs typeface="HGP創英角ｺﾞｼｯｸUB"/>
              </a:defRPr>
            </a:lvl3pPr>
            <a:lvl4pPr marL="1600200" indent="-228600" eaLnBrk="0" hangingPunct="0">
              <a:defRPr kumimoji="1" sz="1200">
                <a:solidFill>
                  <a:schemeClr val="tx1"/>
                </a:solidFill>
                <a:latin typeface="Arial" pitchFamily="34" charset="0"/>
                <a:ea typeface="HGP創英角ｺﾞｼｯｸUB"/>
                <a:cs typeface="HGP創英角ｺﾞｼｯｸUB"/>
              </a:defRPr>
            </a:lvl4pPr>
            <a:lvl5pPr marL="2057400" indent="-228600" eaLnBrk="0" hangingPunct="0">
              <a:defRPr kumimoji="1" sz="1200">
                <a:solidFill>
                  <a:schemeClr val="tx1"/>
                </a:solidFill>
                <a:latin typeface="Arial" pitchFamily="34" charset="0"/>
                <a:ea typeface="HGP創英角ｺﾞｼｯｸUB"/>
                <a:cs typeface="HGP創英角ｺﾞｼｯｸUB"/>
              </a:defRPr>
            </a:lvl5pPr>
            <a:lvl6pPr marL="25146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6pPr>
            <a:lvl7pPr marL="29718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7pPr>
            <a:lvl8pPr marL="34290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8pPr>
            <a:lvl9pPr marL="38862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9pPr>
          </a:lstStyle>
          <a:p>
            <a:pPr marL="0" marR="0" lvl="0" indent="0" algn="ctr" defTabSz="914377" rtl="0" eaLnBrk="0" fontAlgn="auto" latinLnBrk="0" hangingPunct="0">
              <a:lnSpc>
                <a:spcPct val="100000"/>
              </a:lnSpc>
              <a:spcBef>
                <a:spcPts val="600"/>
              </a:spcBef>
              <a:spcAft>
                <a:spcPts val="300"/>
              </a:spcAft>
              <a:buClr>
                <a:srgbClr val="4CACA8"/>
              </a:buClr>
              <a:buSzTx/>
              <a:buFontTx/>
              <a:buNone/>
              <a:tabLst/>
              <a:defRPr/>
            </a:pPr>
            <a:r>
              <a:rPr kumimoji="1" lang="en-GB" altLang="en-US" sz="1600" b="1" i="0" u="none" strike="noStrike" kern="1200" cap="none" spc="0" normalizeH="0" baseline="0" noProof="0" dirty="0">
                <a:ln>
                  <a:noFill/>
                </a:ln>
                <a:solidFill>
                  <a:srgbClr val="C5203F"/>
                </a:solidFill>
                <a:effectLst/>
                <a:uLnTx/>
                <a:uFillTx/>
                <a:cs typeface="Arial" panose="020B0604020202020204" pitchFamily="34" charset="0"/>
              </a:rPr>
              <a:t>Long-term </a:t>
            </a:r>
            <a:br>
              <a:rPr kumimoji="1" lang="en-GB" altLang="en-US" sz="1600" b="1" i="0" u="none" strike="noStrike" kern="1200" cap="none" spc="0" normalizeH="0" baseline="0" noProof="0" dirty="0">
                <a:ln>
                  <a:noFill/>
                </a:ln>
                <a:solidFill>
                  <a:srgbClr val="C5203F"/>
                </a:solidFill>
                <a:effectLst/>
                <a:uLnTx/>
                <a:uFillTx/>
                <a:cs typeface="Arial" panose="020B0604020202020204" pitchFamily="34" charset="0"/>
              </a:rPr>
            </a:br>
            <a:r>
              <a:rPr kumimoji="1" lang="en-GB" altLang="en-US" sz="1600" b="1" i="0" u="none" strike="noStrike" kern="1200" cap="none" spc="0" normalizeH="0" baseline="0" noProof="0" dirty="0">
                <a:ln>
                  <a:noFill/>
                </a:ln>
                <a:solidFill>
                  <a:srgbClr val="C5203F"/>
                </a:solidFill>
                <a:effectLst/>
                <a:uLnTx/>
                <a:uFillTx/>
                <a:cs typeface="Arial" panose="020B0604020202020204" pitchFamily="34" charset="0"/>
              </a:rPr>
              <a:t>follow-up</a:t>
            </a:r>
          </a:p>
        </p:txBody>
      </p:sp>
      <p:sp>
        <p:nvSpPr>
          <p:cNvPr id="37" name="Rectangle: Rounded Corners 22">
            <a:extLst>
              <a:ext uri="{FF2B5EF4-FFF2-40B4-BE49-F238E27FC236}">
                <a16:creationId xmlns:a16="http://schemas.microsoft.com/office/drawing/2014/main" id="{6B935452-DC16-4C81-8D1E-CDA193E8F500}"/>
              </a:ext>
            </a:extLst>
          </p:cNvPr>
          <p:cNvSpPr/>
          <p:nvPr/>
        </p:nvSpPr>
        <p:spPr>
          <a:xfrm>
            <a:off x="5297096" y="1591910"/>
            <a:ext cx="3141577" cy="1004735"/>
          </a:xfrm>
          <a:prstGeom prst="roundRect">
            <a:avLst/>
          </a:prstGeom>
          <a:solidFill>
            <a:schemeClr val="accent2"/>
          </a:solidFill>
          <a:ln w="25400" cap="flat" cmpd="sng" algn="ctr">
            <a:noFill/>
            <a:prstDash val="solid"/>
          </a:ln>
          <a:effectLst/>
        </p:spPr>
        <p:txBody>
          <a:bodyPr rtlCol="0" anchor="ctr" anchorCtr="0"/>
          <a:lstStyle/>
          <a:p>
            <a:pPr marL="0" marR="0" lvl="0" indent="0" algn="ctr" defTabSz="914377"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Sacituzumab govitecan</a:t>
            </a:r>
            <a:b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467"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 mg/kg IV on </a:t>
            </a:r>
            <a:br>
              <a:rPr kumimoji="0" lang="en-US" sz="1467"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467"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Days 1 and 8 of 21-day cycles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Rectangle: Rounded Corners 23">
            <a:extLst>
              <a:ext uri="{FF2B5EF4-FFF2-40B4-BE49-F238E27FC236}">
                <a16:creationId xmlns:a16="http://schemas.microsoft.com/office/drawing/2014/main" id="{86835AA2-BD59-4327-A971-7CF0553E290B}"/>
              </a:ext>
            </a:extLst>
          </p:cNvPr>
          <p:cNvSpPr/>
          <p:nvPr/>
        </p:nvSpPr>
        <p:spPr>
          <a:xfrm>
            <a:off x="5316231" y="2695952"/>
            <a:ext cx="3125139" cy="1839843"/>
          </a:xfrm>
          <a:prstGeom prst="roundRect">
            <a:avLst>
              <a:gd name="adj" fmla="val 10784"/>
            </a:avLst>
          </a:prstGeom>
          <a:solidFill>
            <a:srgbClr val="E6E6E6"/>
          </a:solidFill>
          <a:ln w="25400" cap="flat" cmpd="sng" algn="ctr">
            <a:noFill/>
            <a:prstDash val="solid"/>
          </a:ln>
          <a:effectLst/>
        </p:spPr>
        <p:txBody>
          <a:bodyPr wrap="square" lIns="45720" rIns="45720" rtlCol="0" anchor="t"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TPC</a:t>
            </a:r>
            <a:r>
              <a:rPr kumimoji="0" lang="en-US" sz="1600" b="1"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chemotherapy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Gem + carbo:</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gem 1000 mg/</a:t>
            </a:r>
            <a:r>
              <a:rPr kumimoji="0" lang="en-US" sz="1300" b="0" i="0" u="none" strike="noStrike" kern="120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US" sz="1300" b="0" i="0" u="none" strike="noStrike" kern="120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with carbo AUC 2 IV on Days 1 and 8 of 21-day cycles</a:t>
            </a:r>
            <a:b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br>
            <a:r>
              <a:rPr kumimoji="0" lang="en-US" sz="1300" b="1"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Paclitaxel: </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90 mg/</a:t>
            </a:r>
            <a:r>
              <a:rPr kumimoji="0" lang="en-US" sz="1300" b="0" i="0" u="none" strike="noStrike" kern="120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US" sz="1300" b="0" i="0" u="none" strike="noStrike" kern="120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IV on Days 1, 8, and 15 of 28-day cycles </a:t>
            </a:r>
            <a:b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br>
            <a:r>
              <a:rPr kumimoji="0" lang="en-US" sz="1300" b="1"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Nab-paclitaxel: </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100 mg/</a:t>
            </a:r>
            <a:r>
              <a:rPr kumimoji="0" lang="en-US" sz="1300" b="0" i="0" u="none" strike="noStrike" kern="1200" cap="none" spc="0" normalizeH="0" baseline="0" noProof="0" dirty="0" err="1">
                <a:ln>
                  <a:noFill/>
                </a:ln>
                <a:solidFill>
                  <a:srgbClr val="54565B"/>
                </a:solidFill>
                <a:effectLst/>
                <a:uLnTx/>
                <a:uFillTx/>
                <a:latin typeface="Arial" panose="020B0604020202020204" pitchFamily="34" charset="0"/>
                <a:cs typeface="Arial" panose="020B0604020202020204" pitchFamily="34" charset="0"/>
              </a:rPr>
              <a:t>m</a:t>
            </a:r>
            <a:r>
              <a:rPr kumimoji="0" lang="en-US" sz="1300" b="0" i="0" u="none" strike="noStrike" kern="1200" cap="none" spc="0" normalizeH="0" baseline="30000" noProof="0" dirty="0" err="1">
                <a:ln>
                  <a:noFill/>
                </a:ln>
                <a:solidFill>
                  <a:srgbClr val="54565B"/>
                </a:solidFill>
                <a:effectLst/>
                <a:uLnTx/>
                <a:uFillTx/>
                <a:latin typeface="Arial" panose="020B0604020202020204" pitchFamily="34" charset="0"/>
                <a:cs typeface="Arial" panose="020B0604020202020204" pitchFamily="34" charset="0"/>
              </a:rPr>
              <a:t>2</a:t>
            </a:r>
            <a:r>
              <a:rPr kumimoji="0" lang="en-US" sz="1300" b="0" i="0" u="none" strike="noStrike" kern="1200" cap="none" spc="0" normalizeH="0" baseline="0" noProof="0" dirty="0">
                <a:ln>
                  <a:noFill/>
                </a:ln>
                <a:solidFill>
                  <a:srgbClr val="54565B"/>
                </a:solidFill>
                <a:effectLst/>
                <a:uLnTx/>
                <a:uFillTx/>
                <a:latin typeface="Arial" panose="020B0604020202020204" pitchFamily="34" charset="0"/>
                <a:cs typeface="Arial" panose="020B0604020202020204" pitchFamily="34" charset="0"/>
              </a:rPr>
              <a:t> IV on Days 1, 8, and 15 of 28-day cycles</a:t>
            </a:r>
          </a:p>
        </p:txBody>
      </p:sp>
      <p:sp>
        <p:nvSpPr>
          <p:cNvPr id="45" name="Text Placeholder 3">
            <a:extLst>
              <a:ext uri="{FF2B5EF4-FFF2-40B4-BE49-F238E27FC236}">
                <a16:creationId xmlns:a16="http://schemas.microsoft.com/office/drawing/2014/main" id="{8BAC8AE2-46C9-4077-863E-5C1983B766D9}"/>
              </a:ext>
            </a:extLst>
          </p:cNvPr>
          <p:cNvSpPr txBox="1">
            <a:spLocks/>
          </p:cNvSpPr>
          <p:nvPr/>
        </p:nvSpPr>
        <p:spPr>
          <a:xfrm>
            <a:off x="550864" y="549276"/>
            <a:ext cx="11090275" cy="664797"/>
          </a:xfrm>
          <a:prstGeom prst="rect">
            <a:avLst/>
          </a:prstGeom>
        </p:spPr>
        <p:txBody>
          <a:bodyPr/>
          <a:lstStyle>
            <a:lvl1pPr marL="135000" indent="-135000"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2"/>
                </a:solidFill>
                <a:latin typeface="+mn-lt"/>
                <a:ea typeface="+mn-ea"/>
                <a:cs typeface="+mn-cs"/>
              </a:defRPr>
            </a:lvl1pPr>
            <a:lvl2pPr marL="405000" indent="-135000" algn="l" defTabSz="685800" rtl="0" eaLnBrk="1" latinLnBrk="0" hangingPunct="1">
              <a:lnSpc>
                <a:spcPct val="90000"/>
              </a:lnSpc>
              <a:spcBef>
                <a:spcPts val="375"/>
              </a:spcBef>
              <a:buClr>
                <a:schemeClr val="accent2"/>
              </a:buClr>
              <a:buFont typeface="Arial" panose="020B0604020202020204" pitchFamily="34" charset="0"/>
              <a:buChar char="•"/>
              <a:defRPr sz="1050" kern="1200">
                <a:solidFill>
                  <a:schemeClr val="tx2"/>
                </a:solidFill>
                <a:latin typeface="+mn-lt"/>
                <a:ea typeface="+mn-ea"/>
                <a:cs typeface="+mn-cs"/>
              </a:defRPr>
            </a:lvl2pPr>
            <a:lvl3pPr marL="810000" indent="-135000" algn="l" defTabSz="685800" rtl="0" eaLnBrk="1" latinLnBrk="0" hangingPunct="1">
              <a:lnSpc>
                <a:spcPct val="90000"/>
              </a:lnSpc>
              <a:spcBef>
                <a:spcPts val="375"/>
              </a:spcBef>
              <a:buClr>
                <a:schemeClr val="accent4"/>
              </a:buClr>
              <a:buFont typeface="Arial" panose="020B0604020202020204" pitchFamily="34" charset="0"/>
              <a:buChar char="•"/>
              <a:defRPr sz="900" kern="1200">
                <a:solidFill>
                  <a:schemeClr val="tx2"/>
                </a:solidFill>
                <a:latin typeface="+mn-lt"/>
                <a:ea typeface="+mn-ea"/>
                <a:cs typeface="+mn-cs"/>
              </a:defRPr>
            </a:lvl3pPr>
            <a:lvl4pPr marL="1215000" indent="-135000" algn="l" defTabSz="685800" rtl="0" eaLnBrk="1" latinLnBrk="0" hangingPunct="1">
              <a:lnSpc>
                <a:spcPct val="90000"/>
              </a:lnSpc>
              <a:spcBef>
                <a:spcPts val="375"/>
              </a:spcBef>
              <a:buClr>
                <a:schemeClr val="accent3"/>
              </a:buClr>
              <a:buFont typeface="Arial" panose="020B0604020202020204" pitchFamily="34" charset="0"/>
              <a:buChar char="•"/>
              <a:defRPr sz="825" kern="1200">
                <a:solidFill>
                  <a:schemeClr val="tx2"/>
                </a:solidFill>
                <a:latin typeface="+mn-lt"/>
                <a:ea typeface="+mn-ea"/>
                <a:cs typeface="+mn-cs"/>
              </a:defRPr>
            </a:lvl4pPr>
            <a:lvl5pPr marL="1620000" indent="-135000" algn="l" defTabSz="685800" rtl="0" eaLnBrk="1" latinLnBrk="0" hangingPunct="1">
              <a:lnSpc>
                <a:spcPct val="90000"/>
              </a:lnSpc>
              <a:spcBef>
                <a:spcPts val="375"/>
              </a:spcBef>
              <a:buClr>
                <a:schemeClr val="accent3">
                  <a:lumMod val="20000"/>
                  <a:lumOff val="80000"/>
                </a:schemeClr>
              </a:buClr>
              <a:buFont typeface="Arial" panose="020B0604020202020204" pitchFamily="34" charset="0"/>
              <a:buChar char="•"/>
              <a:defRPr sz="825"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C5203F"/>
              </a:buClr>
              <a:buSzTx/>
              <a:buFont typeface="Arial" panose="020B0604020202020204" pitchFamily="34" charset="0"/>
              <a:buNone/>
              <a:tabLst/>
              <a:defRPr/>
            </a:pPr>
            <a:endParaRPr kumimoji="0" lang="en-GB" sz="2400" b="0" i="0" u="none" strike="noStrike" kern="1200" cap="none" spc="0" normalizeH="0" baseline="0" noProof="0">
              <a:ln>
                <a:noFill/>
              </a:ln>
              <a:solidFill>
                <a:srgbClr val="54565B"/>
              </a:solidFill>
              <a:effectLst/>
              <a:uLnTx/>
              <a:uFillTx/>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6E8B4500-23DA-4DA9-BD90-9071363784A1}"/>
              </a:ext>
            </a:extLst>
          </p:cNvPr>
          <p:cNvSpPr>
            <a:spLocks noChangeArrowheads="1"/>
          </p:cNvSpPr>
          <p:nvPr/>
        </p:nvSpPr>
        <p:spPr bwMode="auto">
          <a:xfrm>
            <a:off x="3944938" y="3484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5FE3E335-3A3A-195A-F1A2-2022C8436EB8}"/>
              </a:ext>
            </a:extLst>
          </p:cNvPr>
          <p:cNvSpPr txBox="1">
            <a:spLocks/>
          </p:cNvSpPr>
          <p:nvPr/>
        </p:nvSpPr>
        <p:spPr>
          <a:xfrm>
            <a:off x="609600" y="62166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1600" dirty="0">
                <a:solidFill>
                  <a:srgbClr val="969696"/>
                </a:solidFill>
                <a:latin typeface="Arial" panose="020B0604020202020204" pitchFamily="34" charset="0"/>
                <a:ea typeface="Helvetica" charset="0"/>
                <a:cs typeface="Arial" panose="020B0604020202020204" pitchFamily="34" charset="0"/>
              </a:rPr>
              <a:t>AUC, area under the curve; carbo, carboplatin; CPS, combined positive score; gem, gemcitabine; IHC, immunohistochemistry; IV, intravenous; </a:t>
            </a:r>
            <a:r>
              <a:rPr lang="en-US" sz="1200" kern="1600" dirty="0" err="1">
                <a:solidFill>
                  <a:srgbClr val="969696"/>
                </a:solidFill>
                <a:latin typeface="Arial" panose="020B0604020202020204" pitchFamily="34" charset="0"/>
                <a:ea typeface="Helvetica" charset="0"/>
                <a:cs typeface="Arial" panose="020B0604020202020204" pitchFamily="34" charset="0"/>
              </a:rPr>
              <a:t>mTNBC</a:t>
            </a:r>
            <a:r>
              <a:rPr lang="en-US" sz="1200" kern="1600" dirty="0">
                <a:solidFill>
                  <a:srgbClr val="969696"/>
                </a:solidFill>
                <a:latin typeface="Arial" panose="020B0604020202020204" pitchFamily="34" charset="0"/>
                <a:ea typeface="Helvetica" charset="0"/>
                <a:cs typeface="Arial" panose="020B0604020202020204" pitchFamily="34" charset="0"/>
              </a:rPr>
              <a:t>, metastatic triple-negative breast cancer; PD-L1, programmed death-ligand 1. EU Clinical Trial Register. </a:t>
            </a:r>
            <a:r>
              <a:rPr lang="en-US" sz="1200" dirty="0">
                <a:solidFill>
                  <a:srgbClr val="969696"/>
                </a:solidFill>
                <a:latin typeface="Arial" panose="020B0604020202020204" pitchFamily="34" charset="0"/>
                <a:cs typeface="Arial" panose="020B0604020202020204" pitchFamily="34" charset="0"/>
              </a:rPr>
              <a:t>EudraCT: 2021-005743-79. </a:t>
            </a:r>
            <a:r>
              <a:rPr lang="en-IE" sz="1200" dirty="0">
                <a:solidFill>
                  <a:srgbClr val="969696"/>
                </a:solidFill>
                <a:latin typeface="Arial" panose="020B0604020202020204" pitchFamily="34" charset="0"/>
                <a:cs typeface="Arial" panose="020B0604020202020204" pitchFamily="34" charset="0"/>
              </a:rPr>
              <a:t>https://</a:t>
            </a:r>
            <a:r>
              <a:rPr lang="en-IE" sz="1200" dirty="0" err="1">
                <a:solidFill>
                  <a:srgbClr val="969696"/>
                </a:solidFill>
                <a:latin typeface="Arial" panose="020B0604020202020204" pitchFamily="34" charset="0"/>
                <a:cs typeface="Arial" panose="020B0604020202020204" pitchFamily="34" charset="0"/>
              </a:rPr>
              <a:t>www.clinicaltrialsregister.eu</a:t>
            </a:r>
            <a:r>
              <a:rPr lang="en-IE" sz="1200" dirty="0">
                <a:solidFill>
                  <a:srgbClr val="969696"/>
                </a:solidFill>
                <a:latin typeface="Arial" panose="020B0604020202020204" pitchFamily="34" charset="0"/>
                <a:cs typeface="Arial" panose="020B0604020202020204" pitchFamily="34" charset="0"/>
              </a:rPr>
              <a:t>/</a:t>
            </a:r>
            <a:r>
              <a:rPr lang="en-IE" sz="1200" dirty="0" err="1">
                <a:solidFill>
                  <a:srgbClr val="969696"/>
                </a:solidFill>
                <a:latin typeface="Arial" panose="020B0604020202020204" pitchFamily="34" charset="0"/>
                <a:cs typeface="Arial" panose="020B0604020202020204" pitchFamily="34" charset="0"/>
              </a:rPr>
              <a:t>ctr</a:t>
            </a:r>
            <a:r>
              <a:rPr lang="en-IE" sz="1200" dirty="0">
                <a:solidFill>
                  <a:srgbClr val="969696"/>
                </a:solidFill>
                <a:latin typeface="Arial" panose="020B0604020202020204" pitchFamily="34" charset="0"/>
                <a:cs typeface="Arial" panose="020B0604020202020204" pitchFamily="34" charset="0"/>
              </a:rPr>
              <a:t>-search/search.</a:t>
            </a:r>
            <a:endParaRPr lang="en-GB" sz="1200" dirty="0">
              <a:solidFill>
                <a:srgbClr val="9696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68977"/>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3369</Words>
  <Application>Microsoft Macintosh PowerPoint</Application>
  <PresentationFormat>Widescreen</PresentationFormat>
  <Paragraphs>474</Paragraphs>
  <Slides>15</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MS Mincho</vt:lpstr>
      <vt:lpstr>Arial</vt:lpstr>
      <vt:lpstr>Calibri</vt:lpstr>
      <vt:lpstr>Calibri Light</vt:lpstr>
      <vt:lpstr>Century Gothic</vt:lpstr>
      <vt:lpstr>Courier New</vt:lpstr>
      <vt:lpstr>Georgia</vt:lpstr>
      <vt:lpstr>Noto Sans Symbols</vt:lpstr>
      <vt:lpstr>System Font Regular</vt:lpstr>
      <vt:lpstr>Trebuchet MS</vt:lpstr>
      <vt:lpstr>Wingdings</vt:lpstr>
      <vt:lpstr>2022 Hem Onc</vt:lpstr>
      <vt:lpstr>Office Theme</vt:lpstr>
      <vt:lpstr>1_2022 Hem Onc</vt:lpstr>
      <vt:lpstr>How Do We Apply Evidence Supporting TROP2 Directed ADCs to the Metastatic TNBC Treatment Paradigm?</vt:lpstr>
      <vt:lpstr>PowerPoint Presentation</vt:lpstr>
      <vt:lpstr>Disclaimer</vt:lpstr>
      <vt:lpstr>Sacituzumab Govitecan (SG) Is a First-in-Class TROP2-Directed ADC</vt:lpstr>
      <vt:lpstr>ASCENT*: A Phase 3 Confirmatory Study of Sacituzumab Govitecan in 2L and Later Metastatic TNBC1-3</vt:lpstr>
      <vt:lpstr>ASCENT: Statistically Significant and Clinically Meaningful Improvement in PFS and OS (BMNeg Population)</vt:lpstr>
      <vt:lpstr>ASCENT: In Patients with 2L Metastatic TNBC, PFS and OS Improvement Was Consistent with the Overall Study Population</vt:lpstr>
      <vt:lpstr>TRAEs (All Grade, &gt;20%; Grade 3/4, &gt;5% of Patients)</vt:lpstr>
      <vt:lpstr>ASCENT 03: Sacituzumab Govitecan Versus TPC (Gem + Carbo, Paclitaxel, Nab-Paclitaxel) in 1L PD-L1- Metastatic TNBC, NCT05382299</vt:lpstr>
      <vt:lpstr>ASCENT 04: Sacituzumab Govitecan + Pembrolizumab Versus TPC + Pembrolizumab in 1L PD-L1+ Metastatic TNBC, NCT05382286</vt:lpstr>
      <vt:lpstr>Datopotamab Deruxtecan (Dato-DXd):  TROP2 ADC in DEVELOPMENT</vt:lpstr>
      <vt:lpstr>Phase I TROPION-PanTumor01: Datopotamab Deruxtecan in TROP2-Unselected TNBC and HR+/HER2- ABC Cohorts</vt:lpstr>
      <vt:lpstr>TROPION-Breast02</vt:lpstr>
      <vt:lpstr>TROP2 ADCs for Metastatic TNBC</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2023-07-18T14:09:03Z</dcterms:modified>
  <cp:category/>
</cp:coreProperties>
</file>