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9" r:id="rId2"/>
    <p:sldMasterId id="2147483741" r:id="rId3"/>
  </p:sldMasterIdLst>
  <p:notesMasterIdLst>
    <p:notesMasterId r:id="rId14"/>
  </p:notesMasterIdLst>
  <p:sldIdLst>
    <p:sldId id="2147473829" r:id="rId4"/>
    <p:sldId id="265" r:id="rId5"/>
    <p:sldId id="256" r:id="rId6"/>
    <p:sldId id="2147473840" r:id="rId7"/>
    <p:sldId id="1747257002" r:id="rId8"/>
    <p:sldId id="2145707439" r:id="rId9"/>
    <p:sldId id="2147473805" r:id="rId10"/>
    <p:sldId id="2147473830" r:id="rId11"/>
    <p:sldId id="2147473776"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EEAE9A-29B5-3A11-DC2A-65BC293BB5B9}" name="Amanda Mulder" initials="AM" userId="S::amulder@ushealthconnect.com::2979cb05-1f38-4943-bcba-142be133c0a2" providerId="AD"/>
  <p188:author id="{6EB12EAF-BC4E-6B6B-0102-503011D8EEE7}" name="Emily Jebing" initials="EJ" userId="Emily Jebing" providerId="None"/>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ABA4"/>
    <a:srgbClr val="D0D9F1"/>
    <a:srgbClr val="E9EDF8"/>
    <a:srgbClr val="FFFFFF"/>
    <a:srgbClr val="969696"/>
    <a:srgbClr val="F4F3FC"/>
    <a:srgbClr val="EFF1FF"/>
    <a:srgbClr val="DBE7F7"/>
    <a:srgbClr val="E8F1EF"/>
    <a:srgbClr val="CEE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7" autoAdjust="0"/>
    <p:restoredTop sz="96327"/>
  </p:normalViewPr>
  <p:slideViewPr>
    <p:cSldViewPr snapToGrid="0">
      <p:cViewPr varScale="1">
        <p:scale>
          <a:sx n="119" d="100"/>
          <a:sy n="119"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a:t>
            </a:fld>
            <a:endParaRPr lang="en-US" altLang="en-US"/>
          </a:p>
        </p:txBody>
      </p:sp>
    </p:spTree>
    <p:extLst>
      <p:ext uri="{BB962C8B-B14F-4D97-AF65-F5344CB8AC3E}">
        <p14:creationId xmlns:p14="http://schemas.microsoft.com/office/powerpoint/2010/main" val="224021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81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81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2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8C28D95-B03A-468D-B80C-1B96D1972B03}" type="slidenum">
              <a:rPr kumimoji="0" lang="en-US" sz="1400" b="0" i="0" u="none" strike="noStrike" kern="1200" cap="none" spc="0" normalizeH="0" baseline="0" noProof="0" smtClean="0">
                <a:ln>
                  <a:noFill/>
                </a:ln>
                <a:solidFill>
                  <a:srgbClr val="000000"/>
                </a:solidFill>
                <a:effectLst/>
                <a:uLnTx/>
                <a:uFillTx/>
                <a:latin typeface="Times New Roman" pitchFamily="16" charset="0"/>
                <a:ea typeface="+mn-ea"/>
                <a:cs typeface="Lucida Sans Unicode" pitchFamily="32" charset="0"/>
              </a:rPr>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5</a:t>
            </a:fld>
            <a:endParaRPr kumimoji="0" lang="en-US" sz="1400" b="0" i="0" u="none" strike="noStrike" kern="1200" cap="none" spc="0" normalizeH="0" baseline="0" noProof="0" dirty="0">
              <a:ln>
                <a:noFill/>
              </a:ln>
              <a:solidFill>
                <a:srgbClr val="000000"/>
              </a:solidFill>
              <a:effectLst/>
              <a:uLnTx/>
              <a:uFillTx/>
              <a:latin typeface="Times New Roman" pitchFamily="16" charset="0"/>
              <a:ea typeface="+mn-ea"/>
              <a:cs typeface="Lucida Sans Unicode" pitchFamily="32" charset="0"/>
            </a:endParaRPr>
          </a:p>
        </p:txBody>
      </p:sp>
    </p:spTree>
    <p:extLst>
      <p:ext uri="{BB962C8B-B14F-4D97-AF65-F5344CB8AC3E}">
        <p14:creationId xmlns:p14="http://schemas.microsoft.com/office/powerpoint/2010/main" val="94935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7</a:t>
            </a:fld>
            <a:endParaRPr lang="en-US" altLang="en-US"/>
          </a:p>
        </p:txBody>
      </p:sp>
    </p:spTree>
    <p:extLst>
      <p:ext uri="{BB962C8B-B14F-4D97-AF65-F5344CB8AC3E}">
        <p14:creationId xmlns:p14="http://schemas.microsoft.com/office/powerpoint/2010/main" val="226154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8</a:t>
            </a:fld>
            <a:endParaRPr lang="en-US" altLang="en-US"/>
          </a:p>
        </p:txBody>
      </p:sp>
    </p:spTree>
    <p:extLst>
      <p:ext uri="{BB962C8B-B14F-4D97-AF65-F5344CB8AC3E}">
        <p14:creationId xmlns:p14="http://schemas.microsoft.com/office/powerpoint/2010/main" val="212059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428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0" y="6356350"/>
            <a:ext cx="9628095" cy="501650"/>
          </a:xfrm>
        </p:spPr>
        <p:txBody>
          <a:bodyPr anchor="b">
            <a:normAutofit/>
          </a:bodyPr>
          <a:lstStyle>
            <a:lvl1pPr marL="0" indent="0">
              <a:buNone/>
              <a:defRPr sz="675">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3677348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795" y="502920"/>
            <a:ext cx="10972800" cy="422592"/>
          </a:xfrm>
        </p:spPr>
        <p:txBody>
          <a:bodyPr anchor="b"/>
          <a:lstStyle>
            <a:lvl1pPr>
              <a:defRPr/>
            </a:lvl1pPr>
          </a:lstStyle>
          <a:p>
            <a:r>
              <a:rPr lang="en-US" dirty="0"/>
              <a:t>Click to edit half content title text style in Arial 24pt</a:t>
            </a:r>
          </a:p>
        </p:txBody>
      </p:sp>
      <p:sp>
        <p:nvSpPr>
          <p:cNvPr id="3" name="Content Placeholder 2"/>
          <p:cNvSpPr>
            <a:spLocks noGrp="1"/>
          </p:cNvSpPr>
          <p:nvPr>
            <p:ph idx="1" hasCustomPrompt="1"/>
          </p:nvPr>
        </p:nvSpPr>
        <p:spPr>
          <a:xfrm>
            <a:off x="609601" y="1454155"/>
            <a:ext cx="5367867" cy="4443412"/>
          </a:xfrm>
        </p:spPr>
        <p:txBody>
          <a:bodyPr/>
          <a:lstStyle>
            <a:lvl1pPr marL="171450" indent="-171450">
              <a:defRPr/>
            </a:lvl1pPr>
            <a:lvl2pPr marL="383381" indent="-158354">
              <a:defRPr lang="en-US" sz="1350" kern="1200" baseline="0" dirty="0" smtClean="0">
                <a:solidFill>
                  <a:schemeClr val="tx1">
                    <a:lumMod val="50000"/>
                  </a:schemeClr>
                </a:solidFill>
                <a:latin typeface="Arial" panose="020B0604020202020204" pitchFamily="34" charset="0"/>
                <a:ea typeface="+mn-ea"/>
                <a:cs typeface="Arial" panose="020B0604020202020204" pitchFamily="34" charset="0"/>
              </a:defRPr>
            </a:lvl2pPr>
            <a:lvl3pPr>
              <a:buSzPct val="100000"/>
              <a:defRPr/>
            </a:lvl3pPr>
          </a:lstStyle>
          <a:p>
            <a:pPr lvl="0"/>
            <a:r>
              <a:rPr lang="en-US" dirty="0"/>
              <a:t>First bullet (square bullet) is at 20pt Arial Font</a:t>
            </a:r>
          </a:p>
          <a:p>
            <a:pPr marL="383381" lvl="1" indent="-158354" algn="l" defTabSz="685800" rtl="0" eaLnBrk="1" latinLnBrk="0" hangingPunct="1">
              <a:spcBef>
                <a:spcPts val="450"/>
              </a:spcBef>
              <a:spcAft>
                <a:spcPts val="450"/>
              </a:spcAft>
              <a:buClr>
                <a:schemeClr val="tx2"/>
              </a:buClr>
              <a:buSzPct val="150000"/>
              <a:buFont typeface="Arial" panose="020B0604020202020204" pitchFamily="34" charset="0"/>
              <a:buChar char="-"/>
            </a:pPr>
            <a:r>
              <a:rPr lang="en-US" dirty="0"/>
              <a:t>Second bullet (dash bullet) is at 18pt Arial Font</a:t>
            </a:r>
          </a:p>
          <a:p>
            <a:pPr lvl="2"/>
            <a:r>
              <a:rPr lang="en-US" dirty="0"/>
              <a:t>Third bullet (circle bullet) is at 16pt Arial Font </a:t>
            </a:r>
          </a:p>
        </p:txBody>
      </p:sp>
      <p:sp>
        <p:nvSpPr>
          <p:cNvPr id="15" name="Text Placeholder 3"/>
          <p:cNvSpPr>
            <a:spLocks noGrp="1"/>
          </p:cNvSpPr>
          <p:nvPr>
            <p:ph type="body" sz="quarter" idx="17" hasCustomPrompt="1"/>
          </p:nvPr>
        </p:nvSpPr>
        <p:spPr>
          <a:xfrm>
            <a:off x="614726" y="941852"/>
            <a:ext cx="10977033" cy="386271"/>
          </a:xfrm>
        </p:spPr>
        <p:txBody>
          <a:bodyPr lIns="91440" tIns="45720" rIns="91440" bIns="45720">
            <a:normAutofit/>
          </a:bodyPr>
          <a:lstStyle>
            <a:lvl1pPr marL="0" indent="0">
              <a:buFontTx/>
              <a:buNone/>
              <a:defRPr sz="1050">
                <a:solidFill>
                  <a:schemeClr val="tx1">
                    <a:lumMod val="50000"/>
                  </a:schemeClr>
                </a:solidFill>
              </a:defRPr>
            </a:lvl1pPr>
          </a:lstStyle>
          <a:p>
            <a:pPr lvl="0"/>
            <a:r>
              <a:rPr lang="en-US" dirty="0"/>
              <a:t>Subtitle text style in Arial 14pt, sentence case</a:t>
            </a:r>
          </a:p>
        </p:txBody>
      </p:sp>
      <p:sp>
        <p:nvSpPr>
          <p:cNvPr id="9" name="Text Placeholder 9"/>
          <p:cNvSpPr>
            <a:spLocks noGrp="1"/>
          </p:cNvSpPr>
          <p:nvPr>
            <p:ph type="body" sz="quarter" idx="19"/>
          </p:nvPr>
        </p:nvSpPr>
        <p:spPr>
          <a:xfrm>
            <a:off x="597409" y="6172203"/>
            <a:ext cx="8887968" cy="419100"/>
          </a:xfrm>
        </p:spPr>
        <p:txBody>
          <a:bodyPr lIns="0" tIns="45720" rIns="0" bIns="45720" anchor="b">
            <a:noAutofit/>
          </a:bodyPr>
          <a:lstStyle>
            <a:lvl1pPr marL="0" indent="0">
              <a:spcBef>
                <a:spcPts val="0"/>
              </a:spcBef>
              <a:spcAft>
                <a:spcPts val="0"/>
              </a:spcAft>
              <a:buNone/>
              <a:defRPr sz="675">
                <a:solidFill>
                  <a:schemeClr val="tx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30906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16D1988-50EC-4BB3-865F-87CF946FA9F8}" type="slidenum">
              <a:rPr lang="en-US" smtClean="0">
                <a:solidFill>
                  <a:srgbClr val="00539B"/>
                </a:solidFill>
              </a:rPr>
              <a:pPr/>
              <a:t>‹#›</a:t>
            </a:fld>
            <a:endParaRPr lang="en-US" dirty="0">
              <a:solidFill>
                <a:srgbClr val="00539B"/>
              </a:solidFill>
            </a:endParaRPr>
          </a:p>
        </p:txBody>
      </p:sp>
    </p:spTree>
    <p:extLst>
      <p:ext uri="{BB962C8B-B14F-4D97-AF65-F5344CB8AC3E}">
        <p14:creationId xmlns:p14="http://schemas.microsoft.com/office/powerpoint/2010/main" val="53338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BA4F0245-FD3B-281A-0F7E-CFF1285B1A01}"/>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FF43F8F9-CDC4-8C3F-C7DA-9C39815813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3D6916C4-D514-F309-E46F-AFEC69D6304E}"/>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9602517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29258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18567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475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44097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72184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66987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87918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22113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3701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9069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781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74654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60572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2688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73644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3609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88103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196107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5498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35733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726258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96288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7937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790955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61C452-592F-7A4F-9B0C-E91EE18127CB}"/>
              </a:ext>
            </a:extLst>
          </p:cNvPr>
          <p:cNvSpPr>
            <a:spLocks noGrp="1"/>
          </p:cNvSpPr>
          <p:nvPr>
            <p:ph type="body" sz="quarter" idx="10" hasCustomPrompt="1"/>
          </p:nvPr>
        </p:nvSpPr>
        <p:spPr>
          <a:xfrm>
            <a:off x="550864" y="549277"/>
            <a:ext cx="11090275" cy="332399"/>
          </a:xfrm>
          <a:prstGeom prst="rect">
            <a:avLst/>
          </a:prstGeom>
        </p:spPr>
        <p:txBody>
          <a:bodyPr lIns="0" tIns="0" rIns="0" bIns="0">
            <a:spAutoFit/>
          </a:bodyPr>
          <a:lstStyle>
            <a:lvl1pPr marL="0" indent="0">
              <a:buNone/>
              <a:defRPr sz="2400" b="1"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Content slide</a:t>
            </a:r>
          </a:p>
        </p:txBody>
      </p:sp>
      <p:cxnSp>
        <p:nvCxnSpPr>
          <p:cNvPr id="38" name="Straight Connector 37">
            <a:extLst>
              <a:ext uri="{FF2B5EF4-FFF2-40B4-BE49-F238E27FC236}">
                <a16:creationId xmlns:a16="http://schemas.microsoft.com/office/drawing/2014/main" id="{2D5AD753-07CE-6045-9F0F-D9BF3034D246}"/>
              </a:ext>
            </a:extLst>
          </p:cNvPr>
          <p:cNvCxnSpPr>
            <a:cxnSpLocks/>
          </p:cNvCxnSpPr>
          <p:nvPr userDrawn="1"/>
        </p:nvCxnSpPr>
        <p:spPr>
          <a:xfrm>
            <a:off x="1727079" y="6308727"/>
            <a:ext cx="9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7BB825F-2566-AC44-8722-D89F20ACB6CC}"/>
              </a:ext>
            </a:extLst>
          </p:cNvPr>
          <p:cNvSpPr txBox="1"/>
          <p:nvPr userDrawn="1"/>
        </p:nvSpPr>
        <p:spPr>
          <a:xfrm>
            <a:off x="11268167" y="6163044"/>
            <a:ext cx="288000" cy="288000"/>
          </a:xfrm>
          <a:prstGeom prst="ellipse">
            <a:avLst/>
          </a:prstGeom>
          <a:noFill/>
          <a:ln w="6350">
            <a:solidFill>
              <a:schemeClr val="accent1"/>
            </a:solidFill>
          </a:ln>
        </p:spPr>
        <p:txBody>
          <a:bodyPr wrap="none" rtlCol="0" anchor="ctr" anchorCtr="0">
            <a:noAutofit/>
          </a:bodyPr>
          <a:lstStyle/>
          <a:p>
            <a:pPr algn="ctr"/>
            <a:fld id="{F2CD6E49-CAB4-C445-90D0-8774BDCE00F0}" type="slidenum">
              <a:rPr lang="en-US" sz="900" smtClean="0">
                <a:solidFill>
                  <a:schemeClr val="tx2"/>
                </a:solidFill>
              </a:rPr>
              <a:pPr algn="ctr"/>
              <a:t>‹#›</a:t>
            </a:fld>
            <a:endParaRPr lang="en-US" sz="900" dirty="0">
              <a:solidFill>
                <a:schemeClr val="tx2"/>
              </a:solidFill>
            </a:endParaRPr>
          </a:p>
        </p:txBody>
      </p:sp>
      <p:cxnSp>
        <p:nvCxnSpPr>
          <p:cNvPr id="41" name="Straight Connector 40">
            <a:extLst>
              <a:ext uri="{FF2B5EF4-FFF2-40B4-BE49-F238E27FC236}">
                <a16:creationId xmlns:a16="http://schemas.microsoft.com/office/drawing/2014/main" id="{8F02ED12-8623-AD47-8EDF-DEDA738F95BA}"/>
              </a:ext>
            </a:extLst>
          </p:cNvPr>
          <p:cNvCxnSpPr>
            <a:cxnSpLocks/>
          </p:cNvCxnSpPr>
          <p:nvPr userDrawn="1"/>
        </p:nvCxnSpPr>
        <p:spPr>
          <a:xfrm>
            <a:off x="11569139" y="630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BFBB98-8426-F749-A3C9-6244C9CBCC0C}"/>
              </a:ext>
            </a:extLst>
          </p:cNvPr>
          <p:cNvCxnSpPr>
            <a:cxnSpLocks/>
          </p:cNvCxnSpPr>
          <p:nvPr userDrawn="1"/>
        </p:nvCxnSpPr>
        <p:spPr>
          <a:xfrm rot="5400000">
            <a:off x="11377823" y="612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506A1-F81E-6F44-A68C-7F1A27C12327}"/>
              </a:ext>
            </a:extLst>
          </p:cNvPr>
          <p:cNvCxnSpPr>
            <a:cxnSpLocks/>
          </p:cNvCxnSpPr>
          <p:nvPr userDrawn="1"/>
        </p:nvCxnSpPr>
        <p:spPr>
          <a:xfrm rot="5400000">
            <a:off x="11377823" y="647791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513EF7-0D36-3149-98AD-71A025DC3F85}"/>
              </a:ext>
            </a:extLst>
          </p:cNvPr>
          <p:cNvCxnSpPr>
            <a:cxnSpLocks/>
          </p:cNvCxnSpPr>
          <p:nvPr userDrawn="1"/>
        </p:nvCxnSpPr>
        <p:spPr>
          <a:xfrm>
            <a:off x="11191187" y="6307044"/>
            <a:ext cx="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Placeholder 17">
            <a:extLst>
              <a:ext uri="{FF2B5EF4-FFF2-40B4-BE49-F238E27FC236}">
                <a16:creationId xmlns:a16="http://schemas.microsoft.com/office/drawing/2014/main" id="{3C1325DE-D534-6648-9B48-BE7F783928E4}"/>
              </a:ext>
            </a:extLst>
          </p:cNvPr>
          <p:cNvSpPr>
            <a:spLocks noGrp="1"/>
          </p:cNvSpPr>
          <p:nvPr>
            <p:ph type="body" sz="quarter" idx="27" hasCustomPrompt="1"/>
          </p:nvPr>
        </p:nvSpPr>
        <p:spPr>
          <a:xfrm>
            <a:off x="1727080" y="6145896"/>
            <a:ext cx="9359977" cy="110800"/>
          </a:xfrm>
          <a:prstGeom prst="rect">
            <a:avLst/>
          </a:prstGeom>
        </p:spPr>
        <p:txBody>
          <a:bodyPr wrap="square" lIns="0" tIns="0" rIns="0" bIns="0" anchor="b" anchorCtr="0">
            <a:spAutoFit/>
          </a:bodyPr>
          <a:lstStyle>
            <a:lvl1pPr marL="0" indent="0">
              <a:spcBef>
                <a:spcPts val="0"/>
              </a:spcBef>
              <a:buNone/>
              <a:defRPr sz="800" b="0" i="0">
                <a:solidFill>
                  <a:schemeClr val="tx2"/>
                </a:solidFill>
                <a:latin typeface="Trebuchet MS" panose="020B0703020202090204" pitchFamily="34" charset="0"/>
              </a:defRPr>
            </a:lvl1pPr>
            <a:lvl2pPr marL="457189" indent="0">
              <a:buNone/>
              <a:defRPr sz="1600">
                <a:solidFill>
                  <a:schemeClr val="accent1"/>
                </a:solidFill>
              </a:defRPr>
            </a:lvl2pPr>
            <a:lvl3pPr marL="914377" indent="0">
              <a:buNone/>
              <a:defRPr sz="1600">
                <a:solidFill>
                  <a:schemeClr val="accent1"/>
                </a:solidFill>
              </a:defRPr>
            </a:lvl3pPr>
            <a:lvl4pPr marL="1371566" indent="0">
              <a:buNone/>
              <a:defRPr sz="1600">
                <a:solidFill>
                  <a:schemeClr val="accent1"/>
                </a:solidFill>
              </a:defRPr>
            </a:lvl4pPr>
            <a:lvl5pPr marL="1828754" indent="0">
              <a:buNone/>
              <a:defRPr sz="1600">
                <a:solidFill>
                  <a:schemeClr val="accent1"/>
                </a:solidFill>
              </a:defRPr>
            </a:lvl5pPr>
          </a:lstStyle>
          <a:p>
            <a:pPr lvl="0"/>
            <a:r>
              <a:rPr lang="en-US"/>
              <a:t>Insert footnotes, references and abbreviations here</a:t>
            </a:r>
          </a:p>
        </p:txBody>
      </p:sp>
      <p:sp>
        <p:nvSpPr>
          <p:cNvPr id="56" name="Text Placeholder 7">
            <a:extLst>
              <a:ext uri="{FF2B5EF4-FFF2-40B4-BE49-F238E27FC236}">
                <a16:creationId xmlns:a16="http://schemas.microsoft.com/office/drawing/2014/main" id="{6627E82F-0F26-644F-BE2C-75A774316487}"/>
              </a:ext>
            </a:extLst>
          </p:cNvPr>
          <p:cNvSpPr>
            <a:spLocks noGrp="1"/>
          </p:cNvSpPr>
          <p:nvPr>
            <p:ph type="body" sz="quarter" idx="28" hasCustomPrompt="1"/>
          </p:nvPr>
        </p:nvSpPr>
        <p:spPr>
          <a:xfrm>
            <a:off x="550864" y="927228"/>
            <a:ext cx="11090275" cy="249299"/>
          </a:xfrm>
          <a:prstGeom prst="rect">
            <a:avLst/>
          </a:prstGeom>
        </p:spPr>
        <p:txBody>
          <a:bodyPr lIns="0" tIns="0" rIns="0" bIns="0">
            <a:spAutoFit/>
          </a:bodyPr>
          <a:lstStyle>
            <a:lvl1pPr marL="0" indent="0">
              <a:buNone/>
              <a:defRPr sz="1800" b="0"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Optional subtitle space</a:t>
            </a:r>
          </a:p>
        </p:txBody>
      </p:sp>
      <p:pic>
        <p:nvPicPr>
          <p:cNvPr id="12" name="Picture 11" descr="Logo, company name&#10;&#10;Description automatically generated">
            <a:extLst>
              <a:ext uri="{FF2B5EF4-FFF2-40B4-BE49-F238E27FC236}">
                <a16:creationId xmlns:a16="http://schemas.microsoft.com/office/drawing/2014/main" id="{B4B3A9CE-1161-4095-8AD8-3436173BF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407" y="5937261"/>
            <a:ext cx="1000691" cy="715264"/>
          </a:xfrm>
          <a:prstGeom prst="rect">
            <a:avLst/>
          </a:prstGeom>
        </p:spPr>
      </p:pic>
    </p:spTree>
    <p:extLst>
      <p:ext uri="{BB962C8B-B14F-4D97-AF65-F5344CB8AC3E}">
        <p14:creationId xmlns:p14="http://schemas.microsoft.com/office/powerpoint/2010/main" val="390804177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29"/>
          <p:cNvSpPr txBox="1">
            <a:spLocks noGrp="1"/>
          </p:cNvSpPr>
          <p:nvPr>
            <p:ph type="body" idx="1" hasCustomPrompt="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379191" lvl="0" indent="-379191" algn="l">
              <a:lnSpc>
                <a:spcPct val="100000"/>
              </a:lnSpc>
              <a:spcBef>
                <a:spcPts val="0"/>
              </a:spcBef>
              <a:spcAft>
                <a:spcPts val="0"/>
              </a:spcAft>
              <a:buClr>
                <a:schemeClr val="dk1"/>
              </a:buClr>
              <a:buSzPts val="2400"/>
              <a:buFont typeface="Arial"/>
              <a:buChar char="•"/>
              <a:defRPr sz="3200"/>
            </a:lvl1pPr>
            <a:lvl2pPr marL="1075173" lvl="1" indent="-311992"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lnSpc>
                <a:spcPct val="100000"/>
              </a:lnSpc>
              <a:spcBef>
                <a:spcPts val="800"/>
              </a:spcBef>
              <a:spcAft>
                <a:spcPts val="0"/>
              </a:spcAft>
              <a:buClr>
                <a:schemeClr val="dk1"/>
              </a:buClr>
              <a:buSzPts val="2400"/>
              <a:buChar char="–"/>
              <a:defRPr sz="3200"/>
            </a:lvl4pPr>
            <a:lvl5pPr marL="3047924" lvl="4" indent="-507987" algn="l">
              <a:lnSpc>
                <a:spcPct val="100000"/>
              </a:lnSpc>
              <a:spcBef>
                <a:spcPts val="800"/>
              </a:spcBef>
              <a:spcAft>
                <a:spcPts val="0"/>
              </a:spcAft>
              <a:buClr>
                <a:schemeClr val="dk1"/>
              </a:buClr>
              <a:buSzPts val="2400"/>
              <a:buChar char="»"/>
              <a:defRPr sz="3200"/>
            </a:lvl5pPr>
            <a:lvl6pPr marL="3657509" lvl="5" indent="-457189" algn="l">
              <a:lnSpc>
                <a:spcPct val="100000"/>
              </a:lnSpc>
              <a:spcBef>
                <a:spcPts val="80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lvl="0"/>
            <a:r>
              <a:rPr lang="en-CA" dirty="0" err="1"/>
              <a:t>asdf</a:t>
            </a:r>
            <a:endParaRPr dirty="0"/>
          </a:p>
        </p:txBody>
      </p:sp>
      <p:sp>
        <p:nvSpPr>
          <p:cNvPr id="20" name="Google Shape;20;p29"/>
          <p:cNvSpPr txBox="1">
            <a:spLocks noGrp="1"/>
          </p:cNvSpPr>
          <p:nvPr>
            <p:ph type="ftr" idx="11"/>
          </p:nvPr>
        </p:nvSpPr>
        <p:spPr>
          <a:xfrm>
            <a:off x="126568" y="6419014"/>
            <a:ext cx="10265664" cy="365125"/>
          </a:xfrm>
          <a:prstGeom prst="rect">
            <a:avLst/>
          </a:prstGeom>
          <a:noFill/>
          <a:ln>
            <a:noFill/>
          </a:ln>
        </p:spPr>
        <p:txBody>
          <a:bodyPr spcFirstLastPara="1" wrap="square" lIns="45700"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2400"/>
              <a:buFont typeface="Arial"/>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3330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84972031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5771696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hf sldNum="0" hdr="0" ft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935"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7BFD3A-EB74-BC33-FA70-4475F8DEC051}"/>
              </a:ext>
            </a:extLst>
          </p:cNvPr>
          <p:cNvSpPr>
            <a:spLocks noGrp="1"/>
          </p:cNvSpPr>
          <p:nvPr>
            <p:ph type="title"/>
          </p:nvPr>
        </p:nvSpPr>
        <p:spPr>
          <a:xfrm>
            <a:off x="609599" y="1709738"/>
            <a:ext cx="10869637" cy="2852737"/>
          </a:xfrm>
        </p:spPr>
        <p:txBody>
          <a:bodyPr>
            <a:normAutofit/>
          </a:bodyPr>
          <a:lstStyle/>
          <a:p>
            <a:r>
              <a:rPr lang="en-US" dirty="0"/>
              <a:t>What Factors Impact Use of ADCs </a:t>
            </a:r>
            <a:r>
              <a:rPr lang="en-US" dirty="0" err="1"/>
              <a:t>inSpecial</a:t>
            </a:r>
            <a:r>
              <a:rPr lang="en-US" dirty="0"/>
              <a:t> Patient Populations with Metastatic TNBC?</a:t>
            </a:r>
          </a:p>
        </p:txBody>
      </p:sp>
      <p:sp>
        <p:nvSpPr>
          <p:cNvPr id="2" name="Text Placeholder 1">
            <a:extLst>
              <a:ext uri="{FF2B5EF4-FFF2-40B4-BE49-F238E27FC236}">
                <a16:creationId xmlns:a16="http://schemas.microsoft.com/office/drawing/2014/main" id="{63647DA1-5BC8-661A-6957-ADF232F7687F}"/>
              </a:ext>
            </a:extLst>
          </p:cNvPr>
          <p:cNvSpPr>
            <a:spLocks noGrp="1"/>
          </p:cNvSpPr>
          <p:nvPr>
            <p:ph type="body" idx="1"/>
          </p:nvPr>
        </p:nvSpPr>
        <p:spPr>
          <a:xfrm>
            <a:off x="609601" y="4589463"/>
            <a:ext cx="10515600" cy="1500187"/>
          </a:xfrm>
        </p:spPr>
        <p:txBody>
          <a:bodyPr>
            <a:normAutofit lnSpcReduction="10000"/>
          </a:bodyPr>
          <a:lstStyle/>
          <a:p>
            <a:r>
              <a:rPr lang="en-US" dirty="0"/>
              <a:t>Sara A. </a:t>
            </a:r>
            <a:r>
              <a:rPr lang="en-US" dirty="0" err="1"/>
              <a:t>Hurvitz</a:t>
            </a:r>
            <a:r>
              <a:rPr lang="en-US" dirty="0"/>
              <a:t>, MD, FACP</a:t>
            </a:r>
          </a:p>
          <a:p>
            <a:r>
              <a:rPr lang="en-US" dirty="0"/>
              <a:t>Professor of Medicine</a:t>
            </a:r>
          </a:p>
          <a:p>
            <a:r>
              <a:rPr lang="en-US" dirty="0"/>
              <a:t>University of California </a:t>
            </a:r>
          </a:p>
          <a:p>
            <a:r>
              <a:rPr lang="en-US" dirty="0"/>
              <a:t>Los Angeles, CA</a:t>
            </a:r>
          </a:p>
          <a:p>
            <a:endParaRPr lang="en-US" dirty="0"/>
          </a:p>
        </p:txBody>
      </p:sp>
    </p:spTree>
    <p:extLst>
      <p:ext uri="{BB962C8B-B14F-4D97-AF65-F5344CB8AC3E}">
        <p14:creationId xmlns:p14="http://schemas.microsoft.com/office/powerpoint/2010/main" val="310535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Triple-Negative Breast Cancer (TNBC): Choosing the Right ADC for the Right Patient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rationale for varying levels of ADC target positivity required for ADC efficacy and treatment eligibility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patients with TNBC who are optimal candidates for ADCs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using ADCs in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knowledge of barriers to access, care, and treatment that exist in the care of minority patients diagnosed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advantages of ADCs in special populations of patients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F8866C77-D5D7-4F9A-9110-BB77DB1F4C51}"/>
              </a:ext>
            </a:extLst>
          </p:cNvPr>
          <p:cNvSpPr txBox="1">
            <a:spLocks/>
          </p:cNvSpPr>
          <p:nvPr/>
        </p:nvSpPr>
        <p:spPr>
          <a:xfrm>
            <a:off x="421415" y="6270042"/>
            <a:ext cx="9628095" cy="31101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fontAlgn="auto">
              <a:spcBef>
                <a:spcPts val="1333"/>
              </a:spcBef>
              <a:spcAft>
                <a:spcPts val="0"/>
              </a:spcAft>
              <a:defRPr/>
            </a:pPr>
            <a:endParaRPr lang="en-US" sz="1067" b="0" dirty="0">
              <a:solidFill>
                <a:prstClr val="black"/>
              </a:solidFill>
              <a:ea typeface="Helvetica" charset="0"/>
              <a:cs typeface="Helvetica" charset="0"/>
            </a:endParaRPr>
          </a:p>
        </p:txBody>
      </p:sp>
      <p:sp>
        <p:nvSpPr>
          <p:cNvPr id="9" name="Title 1">
            <a:extLst>
              <a:ext uri="{FF2B5EF4-FFF2-40B4-BE49-F238E27FC236}">
                <a16:creationId xmlns:a16="http://schemas.microsoft.com/office/drawing/2014/main" id="{EB419134-6138-445C-9AA6-240C40A3D195}"/>
              </a:ext>
            </a:extLst>
          </p:cNvPr>
          <p:cNvSpPr txBox="1">
            <a:spLocks/>
          </p:cNvSpPr>
          <p:nvPr/>
        </p:nvSpPr>
        <p:spPr>
          <a:xfrm>
            <a:off x="421415" y="182735"/>
            <a:ext cx="11349171" cy="87027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ctr" defTabSz="1219170" fontAlgn="auto">
              <a:spcAft>
                <a:spcPts val="0"/>
              </a:spcAft>
              <a:defRPr/>
            </a:pPr>
            <a:r>
              <a:rPr lang="en-US" sz="4267" dirty="0">
                <a:solidFill>
                  <a:schemeClr val="bg1"/>
                </a:solidFill>
              </a:rPr>
              <a:t>ASCENT Progression-Free Survival by Subgroup</a:t>
            </a:r>
          </a:p>
        </p:txBody>
      </p:sp>
      <p:pic>
        <p:nvPicPr>
          <p:cNvPr id="3" name="Picture 2">
            <a:extLst>
              <a:ext uri="{FF2B5EF4-FFF2-40B4-BE49-F238E27FC236}">
                <a16:creationId xmlns:a16="http://schemas.microsoft.com/office/drawing/2014/main" id="{5CAD8840-C047-5B46-BF81-2208C2AE5F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1414" y="813392"/>
            <a:ext cx="11083636" cy="5541819"/>
          </a:xfrm>
          <a:prstGeom prst="rect">
            <a:avLst/>
          </a:prstGeom>
        </p:spPr>
      </p:pic>
      <p:sp>
        <p:nvSpPr>
          <p:cNvPr id="2" name="Footer Placeholder 1">
            <a:extLst>
              <a:ext uri="{FF2B5EF4-FFF2-40B4-BE49-F238E27FC236}">
                <a16:creationId xmlns:a16="http://schemas.microsoft.com/office/drawing/2014/main" id="{97B7BF85-1C45-3376-113E-C5331992F8A4}"/>
              </a:ext>
            </a:extLst>
          </p:cNvPr>
          <p:cNvSpPr txBox="1">
            <a:spLocks/>
          </p:cNvSpPr>
          <p:nvPr/>
        </p:nvSpPr>
        <p:spPr>
          <a:xfrm>
            <a:off x="609600" y="6102350"/>
            <a:ext cx="1089544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dirty="0">
                <a:solidFill>
                  <a:srgbClr val="969696"/>
                </a:solidFill>
              </a:rPr>
              <a:t>Assessed by independent central review in brain metastases-negative population. </a:t>
            </a:r>
            <a:endParaRPr lang="en-US" sz="1100" b="0" dirty="0">
              <a:solidFill>
                <a:srgbClr val="969696"/>
              </a:solidFill>
              <a:ea typeface="Helvetica" charset="0"/>
              <a:cs typeface="Helvetica" charset="0"/>
            </a:endParaRPr>
          </a:p>
          <a:p>
            <a:r>
              <a:rPr lang="en-US" sz="1100" b="0" dirty="0">
                <a:solidFill>
                  <a:srgbClr val="969696"/>
                </a:solidFill>
              </a:rPr>
              <a:t>CI, confidence interval; HR, hazard ratio; NE, not evaluated; PD-1, programmed cell death-1; PD-L1, programmed cell death-ligand 1; PFS, progression-free survival; SG, Sacituzumab </a:t>
            </a:r>
            <a:r>
              <a:rPr lang="en-US" sz="1100" b="0" dirty="0" err="1">
                <a:solidFill>
                  <a:srgbClr val="969696"/>
                </a:solidFill>
              </a:rPr>
              <a:t>govitecan</a:t>
            </a:r>
            <a:r>
              <a:rPr lang="en-US" sz="1100" b="0" dirty="0">
                <a:solidFill>
                  <a:srgbClr val="969696"/>
                </a:solidFill>
              </a:rPr>
              <a:t>; TNBC, triple negative breast cancer; TPC, treatment of physician’s choice. </a:t>
            </a:r>
          </a:p>
          <a:p>
            <a:r>
              <a:rPr lang="en-US" sz="1100" b="0" dirty="0" err="1">
                <a:solidFill>
                  <a:srgbClr val="969696"/>
                </a:solidFill>
              </a:rPr>
              <a:t>Bardia</a:t>
            </a:r>
            <a:r>
              <a:rPr lang="en-US" sz="1100" b="0" dirty="0">
                <a:solidFill>
                  <a:srgbClr val="969696"/>
                </a:solidFill>
              </a:rPr>
              <a:t> A, et al. </a:t>
            </a:r>
            <a:r>
              <a:rPr lang="en-US" sz="1100" b="0" i="1" dirty="0">
                <a:solidFill>
                  <a:srgbClr val="969696"/>
                </a:solidFill>
              </a:rPr>
              <a:t>N </a:t>
            </a:r>
            <a:r>
              <a:rPr lang="en-US" sz="1100" b="0" i="1" dirty="0" err="1">
                <a:solidFill>
                  <a:srgbClr val="969696"/>
                </a:solidFill>
              </a:rPr>
              <a:t>Engl</a:t>
            </a:r>
            <a:r>
              <a:rPr lang="en-US" sz="1100" b="0" i="1" dirty="0">
                <a:solidFill>
                  <a:srgbClr val="969696"/>
                </a:solidFill>
              </a:rPr>
              <a:t> J Med</a:t>
            </a:r>
            <a:r>
              <a:rPr lang="en-US" sz="1100" b="0" dirty="0">
                <a:solidFill>
                  <a:srgbClr val="969696"/>
                </a:solidFill>
              </a:rPr>
              <a:t>. 2021;384(16):1529-41.</a:t>
            </a:r>
          </a:p>
        </p:txBody>
      </p:sp>
      <p:sp>
        <p:nvSpPr>
          <p:cNvPr id="7" name="Title 6">
            <a:extLst>
              <a:ext uri="{FF2B5EF4-FFF2-40B4-BE49-F238E27FC236}">
                <a16:creationId xmlns:a16="http://schemas.microsoft.com/office/drawing/2014/main" id="{898A3A09-F4EE-8F33-77BC-28A69BA8928D}"/>
              </a:ext>
            </a:extLst>
          </p:cNvPr>
          <p:cNvSpPr>
            <a:spLocks noGrp="1"/>
          </p:cNvSpPr>
          <p:nvPr>
            <p:ph type="title"/>
          </p:nvPr>
        </p:nvSpPr>
        <p:spPr>
          <a:xfrm>
            <a:off x="609600" y="199505"/>
            <a:ext cx="10744200" cy="1185577"/>
          </a:xfrm>
        </p:spPr>
        <p:txBody>
          <a:bodyPr anchor="t"/>
          <a:lstStyle/>
          <a:p>
            <a:r>
              <a:rPr lang="en-US" dirty="0"/>
              <a:t>ASCENT Progression-Free Survival by Subgroup</a:t>
            </a:r>
          </a:p>
        </p:txBody>
      </p:sp>
    </p:spTree>
    <p:extLst>
      <p:ext uri="{BB962C8B-B14F-4D97-AF65-F5344CB8AC3E}">
        <p14:creationId xmlns:p14="http://schemas.microsoft.com/office/powerpoint/2010/main" val="189969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703290-0CD5-96C5-0468-055F79AAC3B8}"/>
              </a:ext>
            </a:extLst>
          </p:cNvPr>
          <p:cNvGraphicFramePr>
            <a:graphicFrameLocks noGrp="1"/>
          </p:cNvGraphicFramePr>
          <p:nvPr>
            <p:extLst>
              <p:ext uri="{D42A27DB-BD31-4B8C-83A1-F6EECF244321}">
                <p14:modId xmlns:p14="http://schemas.microsoft.com/office/powerpoint/2010/main" val="2223324935"/>
              </p:ext>
            </p:extLst>
          </p:nvPr>
        </p:nvGraphicFramePr>
        <p:xfrm>
          <a:off x="777436" y="1581132"/>
          <a:ext cx="11049000" cy="4341366"/>
        </p:xfrm>
        <a:graphic>
          <a:graphicData uri="http://schemas.openxmlformats.org/drawingml/2006/table">
            <a:tbl>
              <a:tblPr firstRow="1" bandRow="1">
                <a:tableStyleId>{5C22544A-7EE6-4342-B048-85BDC9FD1C3A}</a:tableStyleId>
              </a:tblPr>
              <a:tblGrid>
                <a:gridCol w="3625752">
                  <a:extLst>
                    <a:ext uri="{9D8B030D-6E8A-4147-A177-3AD203B41FA5}">
                      <a16:colId xmlns:a16="http://schemas.microsoft.com/office/drawing/2014/main" val="1381990064"/>
                    </a:ext>
                  </a:extLst>
                </a:gridCol>
                <a:gridCol w="3740248">
                  <a:extLst>
                    <a:ext uri="{9D8B030D-6E8A-4147-A177-3AD203B41FA5}">
                      <a16:colId xmlns:a16="http://schemas.microsoft.com/office/drawing/2014/main" val="2277664554"/>
                    </a:ext>
                  </a:extLst>
                </a:gridCol>
                <a:gridCol w="3683000">
                  <a:extLst>
                    <a:ext uri="{9D8B030D-6E8A-4147-A177-3AD203B41FA5}">
                      <a16:colId xmlns:a16="http://schemas.microsoft.com/office/drawing/2014/main" val="4015509824"/>
                    </a:ext>
                  </a:extLst>
                </a:gridCol>
              </a:tblGrid>
              <a:tr h="482374">
                <a:tc>
                  <a:txBody>
                    <a:bodyPr/>
                    <a:lstStyle/>
                    <a:p>
                      <a:pPr lvl="0" algn="l"/>
                      <a:r>
                        <a:rPr lang="en-US" sz="1800" dirty="0"/>
                        <a:t>BICR Analysis</a:t>
                      </a:r>
                    </a:p>
                  </a:txBody>
                  <a:tcPr anchor="ctr">
                    <a:lnB w="38100" cmpd="sng">
                      <a:noFill/>
                    </a:lnB>
                    <a:solidFill>
                      <a:schemeClr val="accent6">
                        <a:lumMod val="50000"/>
                      </a:schemeClr>
                    </a:solidFill>
                  </a:tcPr>
                </a:tc>
                <a:tc>
                  <a:txBody>
                    <a:bodyPr/>
                    <a:lstStyle/>
                    <a:p>
                      <a:pPr algn="ctr"/>
                      <a:r>
                        <a:rPr lang="en-US" sz="1800" dirty="0"/>
                        <a:t>SG (n=32)</a:t>
                      </a:r>
                    </a:p>
                  </a:txBody>
                  <a:tcPr anchor="ctr">
                    <a:lnB w="38100" cmpd="sng">
                      <a:noFill/>
                    </a:lnB>
                    <a:solidFill>
                      <a:srgbClr val="15ABA4"/>
                    </a:solidFill>
                  </a:tcPr>
                </a:tc>
                <a:tc>
                  <a:txBody>
                    <a:bodyPr/>
                    <a:lstStyle/>
                    <a:p>
                      <a:pPr algn="ctr"/>
                      <a:r>
                        <a:rPr lang="en-US" sz="1800" dirty="0"/>
                        <a:t>TPC (n=29)</a:t>
                      </a:r>
                    </a:p>
                  </a:txBody>
                  <a:tcPr anchor="ctr">
                    <a:lnB w="38100" cmpd="sng">
                      <a:noFill/>
                    </a:lnB>
                    <a:solidFill>
                      <a:schemeClr val="tx2">
                        <a:lumMod val="60000"/>
                        <a:lumOff val="40000"/>
                      </a:schemeClr>
                    </a:solidFill>
                  </a:tcPr>
                </a:tc>
                <a:extLst>
                  <a:ext uri="{0D108BD9-81ED-4DB2-BD59-A6C34878D82A}">
                    <a16:rowId xmlns:a16="http://schemas.microsoft.com/office/drawing/2014/main" val="3641099383"/>
                  </a:ext>
                </a:extLst>
              </a:tr>
              <a:tr h="482374">
                <a:tc>
                  <a:txBody>
                    <a:bodyPr/>
                    <a:lstStyle/>
                    <a:p>
                      <a:pPr lvl="0" algn="l"/>
                      <a:r>
                        <a:rPr lang="en-US" sz="2000" dirty="0">
                          <a:solidFill>
                            <a:schemeClr val="tx1">
                              <a:lumMod val="50000"/>
                            </a:schemeClr>
                          </a:solidFill>
                        </a:rPr>
                        <a:t>No. of events</a:t>
                      </a: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chemeClr val="tx1">
                              <a:lumMod val="50000"/>
                            </a:schemeClr>
                          </a:solidFill>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chemeClr val="tx1">
                              <a:lumMod val="50000"/>
                            </a:schemeClr>
                          </a:solidFill>
                        </a:rPr>
                        <a:t>21</a:t>
                      </a:r>
                    </a:p>
                  </a:txBody>
                  <a:tcPr anchor="ctr">
                    <a:lnL w="12700" cap="flat" cmpd="sng" algn="ctr">
                      <a:noFill/>
                      <a:prstDash val="solid"/>
                      <a:round/>
                      <a:headEnd type="none" w="med" len="med"/>
                      <a:tailEnd type="none" w="med" len="med"/>
                    </a:lnL>
                    <a:lnR w="12700" cmpd="sng">
                      <a:noFill/>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7711807"/>
                  </a:ext>
                </a:extLst>
              </a:tr>
              <a:tr h="482374">
                <a:tc>
                  <a:txBody>
                    <a:bodyPr/>
                    <a:lstStyle/>
                    <a:p>
                      <a:pPr lvl="0" algn="l"/>
                      <a:r>
                        <a:rPr lang="en-US" sz="2000" dirty="0">
                          <a:solidFill>
                            <a:schemeClr val="tx1">
                              <a:lumMod val="50000"/>
                            </a:schemeClr>
                          </a:solidFill>
                        </a:rPr>
                        <a:t>Median PFS—</a:t>
                      </a:r>
                      <a:r>
                        <a:rPr lang="en-US" sz="2000" dirty="0" err="1">
                          <a:solidFill>
                            <a:schemeClr val="tx1">
                              <a:lumMod val="50000"/>
                            </a:schemeClr>
                          </a:solidFill>
                        </a:rPr>
                        <a:t>mo</a:t>
                      </a:r>
                      <a:r>
                        <a:rPr lang="en-US" sz="2000" dirty="0">
                          <a:solidFill>
                            <a:schemeClr val="tx1">
                              <a:lumMod val="50000"/>
                            </a:schemeClr>
                          </a:solidFill>
                        </a:rPr>
                        <a:t> (95% Cl)</a:t>
                      </a:r>
                    </a:p>
                  </a:txBody>
                  <a:tcPr anchor="ctr">
                    <a:lnL w="12700" cmpd="sng">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F1EF"/>
                    </a:solidFill>
                  </a:tcPr>
                </a:tc>
                <a:tc>
                  <a:txBody>
                    <a:bodyPr/>
                    <a:lstStyle/>
                    <a:p>
                      <a:pPr algn="ctr"/>
                      <a:r>
                        <a:rPr lang="en-US" sz="2000" dirty="0">
                          <a:solidFill>
                            <a:schemeClr val="tx1">
                              <a:lumMod val="50000"/>
                            </a:schemeClr>
                          </a:solidFill>
                        </a:rPr>
                        <a:t>2.8 (1.5-3.9)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F1EF"/>
                    </a:solidFill>
                  </a:tcPr>
                </a:tc>
                <a:tc>
                  <a:txBody>
                    <a:bodyPr/>
                    <a:lstStyle/>
                    <a:p>
                      <a:pPr algn="ctr"/>
                      <a:r>
                        <a:rPr lang="en-US" sz="2000" dirty="0">
                          <a:solidFill>
                            <a:schemeClr val="tx1">
                              <a:lumMod val="50000"/>
                            </a:schemeClr>
                          </a:solidFill>
                        </a:rPr>
                        <a:t>1.6 (1.3-2.9)</a:t>
                      </a:r>
                    </a:p>
                  </a:txBody>
                  <a:tcPr anchor="ctr">
                    <a:lnL w="12700" cap="flat" cmpd="sng" algn="ctr">
                      <a:no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F1EF"/>
                    </a:solidFill>
                  </a:tcPr>
                </a:tc>
                <a:extLst>
                  <a:ext uri="{0D108BD9-81ED-4DB2-BD59-A6C34878D82A}">
                    <a16:rowId xmlns:a16="http://schemas.microsoft.com/office/drawing/2014/main" val="2148258838"/>
                  </a:ext>
                </a:extLst>
              </a:tr>
              <a:tr h="482374">
                <a:tc>
                  <a:txBody>
                    <a:bodyPr/>
                    <a:lstStyle/>
                    <a:p>
                      <a:pPr lvl="0" algn="l"/>
                      <a:r>
                        <a:rPr lang="en-US" sz="2000" dirty="0">
                          <a:solidFill>
                            <a:schemeClr val="tx1">
                              <a:lumMod val="50000"/>
                            </a:schemeClr>
                          </a:solidFill>
                        </a:rPr>
                        <a:t>HR (95% Cl)</a:t>
                      </a:r>
                    </a:p>
                  </a:txBody>
                  <a:tcPr anchor="ctr">
                    <a:lnL w="12700" cmpd="sng">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000" dirty="0">
                          <a:solidFill>
                            <a:schemeClr val="tx1">
                              <a:lumMod val="50000"/>
                            </a:schemeClr>
                          </a:solidFill>
                        </a:rPr>
                        <a:t>0.65 (0.35-1.22)</a:t>
                      </a:r>
                    </a:p>
                  </a:txBody>
                  <a:tcPr anchor="ctr">
                    <a:lnL w="12700" cap="flat" cmpd="sng" algn="ctr">
                      <a:no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E1DD"/>
                    </a:solidFill>
                  </a:tcPr>
                </a:tc>
                <a:extLst>
                  <a:ext uri="{0D108BD9-81ED-4DB2-BD59-A6C34878D82A}">
                    <a16:rowId xmlns:a16="http://schemas.microsoft.com/office/drawing/2014/main" val="2925189900"/>
                  </a:ext>
                </a:extLst>
              </a:tr>
              <a:tr h="482374">
                <a:tc>
                  <a:txBody>
                    <a:bodyPr/>
                    <a:lstStyle/>
                    <a:p>
                      <a:pPr lvl="0" algn="l"/>
                      <a:r>
                        <a:rPr lang="en-US" sz="2000" dirty="0">
                          <a:solidFill>
                            <a:schemeClr val="tx1">
                              <a:lumMod val="50000"/>
                            </a:schemeClr>
                          </a:solidFill>
                        </a:rPr>
                        <a:t>PFS rate—% (95% Cl)</a:t>
                      </a:r>
                    </a:p>
                  </a:txBody>
                  <a:tcPr anchor="ctr">
                    <a:lnL w="12700" cmpd="sng">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F1EF"/>
                    </a:solidFill>
                  </a:tcPr>
                </a:tc>
                <a:tc>
                  <a:txBody>
                    <a:bodyPr/>
                    <a:lstStyle/>
                    <a:p>
                      <a:pPr algn="ctr"/>
                      <a:endParaRPr lang="en-US" sz="2000" dirty="0">
                        <a:solidFill>
                          <a:schemeClr val="tx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F1EF"/>
                    </a:solidFill>
                  </a:tcPr>
                </a:tc>
                <a:tc>
                  <a:txBody>
                    <a:bodyPr/>
                    <a:lstStyle/>
                    <a:p>
                      <a:pPr algn="ctr"/>
                      <a:endParaRPr lang="en-US" sz="2000" dirty="0">
                        <a:solidFill>
                          <a:schemeClr val="tx1">
                            <a:lumMod val="50000"/>
                          </a:schemeClr>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F1EF"/>
                    </a:solidFill>
                  </a:tcPr>
                </a:tc>
                <a:extLst>
                  <a:ext uri="{0D108BD9-81ED-4DB2-BD59-A6C34878D82A}">
                    <a16:rowId xmlns:a16="http://schemas.microsoft.com/office/drawing/2014/main" val="3255277097"/>
                  </a:ext>
                </a:extLst>
              </a:tr>
              <a:tr h="482374">
                <a:tc>
                  <a:txBody>
                    <a:bodyPr/>
                    <a:lstStyle/>
                    <a:p>
                      <a:pPr lvl="1" algn="l"/>
                      <a:r>
                        <a:rPr lang="en-US" sz="2000" dirty="0">
                          <a:solidFill>
                            <a:schemeClr val="tx1">
                              <a:lumMod val="50000"/>
                            </a:schemeClr>
                          </a:solidFill>
                        </a:rPr>
                        <a:t>At 3 months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F1EF"/>
                    </a:solidFill>
                  </a:tcPr>
                </a:tc>
                <a:tc>
                  <a:txBody>
                    <a:bodyPr/>
                    <a:lstStyle/>
                    <a:p>
                      <a:pPr algn="ctr"/>
                      <a:r>
                        <a:rPr lang="en-US" sz="2000" dirty="0">
                          <a:solidFill>
                            <a:schemeClr val="tx1">
                              <a:lumMod val="50000"/>
                            </a:schemeClr>
                          </a:solidFill>
                        </a:rPr>
                        <a:t>41.4 (23.7-58.3)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F1EF"/>
                    </a:solidFill>
                  </a:tcPr>
                </a:tc>
                <a:tc>
                  <a:txBody>
                    <a:bodyPr/>
                    <a:lstStyle/>
                    <a:p>
                      <a:pPr algn="ctr"/>
                      <a:r>
                        <a:rPr lang="en-US" sz="2000" dirty="0">
                          <a:solidFill>
                            <a:schemeClr val="tx1">
                              <a:lumMod val="50000"/>
                            </a:schemeClr>
                          </a:solidFill>
                        </a:rPr>
                        <a:t>27.7 (11.4-46.9)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F1EF"/>
                    </a:solidFill>
                  </a:tcPr>
                </a:tc>
                <a:extLst>
                  <a:ext uri="{0D108BD9-81ED-4DB2-BD59-A6C34878D82A}">
                    <a16:rowId xmlns:a16="http://schemas.microsoft.com/office/drawing/2014/main" val="225610391"/>
                  </a:ext>
                </a:extLst>
              </a:tr>
              <a:tr h="48237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At 6 months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F1EF"/>
                    </a:solidFill>
                  </a:tcPr>
                </a:tc>
                <a:tc>
                  <a:txBody>
                    <a:bodyPr/>
                    <a:lstStyle/>
                    <a:p>
                      <a:pPr algn="ctr"/>
                      <a:r>
                        <a:rPr lang="en-US" sz="2000" dirty="0">
                          <a:solidFill>
                            <a:schemeClr val="tx1">
                              <a:lumMod val="50000"/>
                            </a:schemeClr>
                          </a:solidFill>
                        </a:rPr>
                        <a:t>9.0 (0.9-29.2)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F1EF"/>
                    </a:solidFill>
                  </a:tcPr>
                </a:tc>
                <a:tc>
                  <a:txBody>
                    <a:bodyPr/>
                    <a:lstStyle/>
                    <a:p>
                      <a:pPr algn="ctr"/>
                      <a:r>
                        <a:rPr lang="en-US" sz="2000" dirty="0">
                          <a:solidFill>
                            <a:schemeClr val="tx1">
                              <a:lumMod val="50000"/>
                            </a:schemeClr>
                          </a:solidFill>
                        </a:rPr>
                        <a:t>6.9 (0.6-24.9)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F1EF"/>
                    </a:solidFill>
                  </a:tcPr>
                </a:tc>
                <a:extLst>
                  <a:ext uri="{0D108BD9-81ED-4DB2-BD59-A6C34878D82A}">
                    <a16:rowId xmlns:a16="http://schemas.microsoft.com/office/drawing/2014/main" val="1466080408"/>
                  </a:ext>
                </a:extLst>
              </a:tr>
              <a:tr h="48237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At 9 months</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9.0 (0.9-29.2)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1EF"/>
                    </a:solidFill>
                  </a:tcPr>
                </a:tc>
                <a:tc>
                  <a:txBody>
                    <a:bodyPr/>
                    <a:lstStyle/>
                    <a:p>
                      <a:pPr algn="ctr"/>
                      <a:r>
                        <a:rPr lang="en-US" sz="2000" dirty="0">
                          <a:solidFill>
                            <a:schemeClr val="tx1">
                              <a:lumMod val="50000"/>
                            </a:schemeClr>
                          </a:solidFill>
                        </a:rPr>
                        <a:t>0</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1EF"/>
                    </a:solidFill>
                  </a:tcPr>
                </a:tc>
                <a:extLst>
                  <a:ext uri="{0D108BD9-81ED-4DB2-BD59-A6C34878D82A}">
                    <a16:rowId xmlns:a16="http://schemas.microsoft.com/office/drawing/2014/main" val="2544641943"/>
                  </a:ext>
                </a:extLst>
              </a:tr>
              <a:tr h="48237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At 12 months</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9.0 (0.9-29.2)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F1EF"/>
                    </a:solidFill>
                  </a:tcPr>
                </a:tc>
                <a:tc>
                  <a:txBody>
                    <a:bodyPr/>
                    <a:lstStyle/>
                    <a:p>
                      <a:pPr algn="ctr"/>
                      <a:r>
                        <a:rPr lang="en-US" sz="2000" dirty="0">
                          <a:solidFill>
                            <a:schemeClr val="tx1">
                              <a:lumMod val="50000"/>
                            </a:schemeClr>
                          </a:solidFill>
                        </a:rPr>
                        <a:t>0</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F1EF"/>
                    </a:solidFill>
                  </a:tcPr>
                </a:tc>
                <a:extLst>
                  <a:ext uri="{0D108BD9-81ED-4DB2-BD59-A6C34878D82A}">
                    <a16:rowId xmlns:a16="http://schemas.microsoft.com/office/drawing/2014/main" val="1977835515"/>
                  </a:ext>
                </a:extLst>
              </a:tr>
            </a:tbl>
          </a:graphicData>
        </a:graphic>
      </p:graphicFrame>
      <p:sp>
        <p:nvSpPr>
          <p:cNvPr id="10" name="Title 1">
            <a:extLst>
              <a:ext uri="{FF2B5EF4-FFF2-40B4-BE49-F238E27FC236}">
                <a16:creationId xmlns:a16="http://schemas.microsoft.com/office/drawing/2014/main" id="{260682AA-3165-4B0E-A924-45BA55317A2D}"/>
              </a:ext>
            </a:extLst>
          </p:cNvPr>
          <p:cNvSpPr>
            <a:spLocks noGrp="1"/>
          </p:cNvSpPr>
          <p:nvPr>
            <p:ph type="title"/>
          </p:nvPr>
        </p:nvSpPr>
        <p:spPr/>
        <p:txBody>
          <a:bodyPr anchor="ctr">
            <a:normAutofit/>
          </a:bodyPr>
          <a:lstStyle/>
          <a:p>
            <a:r>
              <a:rPr lang="en-US" sz="3200" b="1" dirty="0">
                <a:solidFill>
                  <a:schemeClr val="tx1"/>
                </a:solidFill>
              </a:rPr>
              <a:t>Phase 3 ASCENT: Outcomes in Patients with </a:t>
            </a:r>
            <a:br>
              <a:rPr lang="en-US" sz="3200" b="1" dirty="0">
                <a:solidFill>
                  <a:schemeClr val="tx1"/>
                </a:solidFill>
              </a:rPr>
            </a:br>
            <a:r>
              <a:rPr lang="en-US" sz="3200" b="1" dirty="0">
                <a:solidFill>
                  <a:schemeClr val="tx1"/>
                </a:solidFill>
              </a:rPr>
              <a:t>Brain Metastases</a:t>
            </a:r>
          </a:p>
        </p:txBody>
      </p:sp>
      <p:sp>
        <p:nvSpPr>
          <p:cNvPr id="2" name="Footer Placeholder 1">
            <a:extLst>
              <a:ext uri="{FF2B5EF4-FFF2-40B4-BE49-F238E27FC236}">
                <a16:creationId xmlns:a16="http://schemas.microsoft.com/office/drawing/2014/main" id="{3F09D305-1C1C-8FCE-E069-DECB2E7AA3C9}"/>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969696"/>
                </a:solidFill>
                <a:effectLst/>
                <a:uLnTx/>
                <a:uFillTx/>
                <a:latin typeface="Arial" panose="020B0604020202020204" pitchFamily="34" charset="0"/>
                <a:ea typeface="Microsoft YaHei"/>
                <a:cs typeface="Arial" panose="020B0604020202020204" pitchFamily="34" charset="0"/>
              </a:rPr>
              <a:t>BICR, blinded independent central review. </a:t>
            </a:r>
          </a:p>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969696"/>
                </a:solidFill>
                <a:effectLst/>
                <a:uLnTx/>
                <a:uFillTx/>
                <a:latin typeface="Arial" panose="020B0604020202020204" pitchFamily="34" charset="0"/>
                <a:ea typeface="Microsoft YaHei"/>
                <a:cs typeface="Arial" panose="020B0604020202020204" pitchFamily="34" charset="0"/>
              </a:rPr>
              <a:t>Dieras</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ea typeface="Microsoft YaHei"/>
                <a:cs typeface="Arial" panose="020B0604020202020204" pitchFamily="34" charset="0"/>
              </a:rPr>
              <a:t> V, et al. SABCS 2020. Abstract PD13-07.</a:t>
            </a:r>
          </a:p>
        </p:txBody>
      </p:sp>
    </p:spTree>
    <p:extLst>
      <p:ext uri="{BB962C8B-B14F-4D97-AF65-F5344CB8AC3E}">
        <p14:creationId xmlns:p14="http://schemas.microsoft.com/office/powerpoint/2010/main" val="372509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patient's disease&#10;&#10;Description automatically generated">
            <a:extLst>
              <a:ext uri="{FF2B5EF4-FFF2-40B4-BE49-F238E27FC236}">
                <a16:creationId xmlns:a16="http://schemas.microsoft.com/office/drawing/2014/main" id="{D1930A81-66DC-0CEF-0063-A29E509A9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81" y="1004706"/>
            <a:ext cx="10866635" cy="3700158"/>
          </a:xfrm>
          <a:prstGeom prst="rect">
            <a:avLst/>
          </a:prstGeom>
        </p:spPr>
      </p:pic>
      <p:sp>
        <p:nvSpPr>
          <p:cNvPr id="2" name="Title 1"/>
          <p:cNvSpPr>
            <a:spLocks noGrp="1"/>
          </p:cNvSpPr>
          <p:nvPr>
            <p:ph type="title"/>
          </p:nvPr>
        </p:nvSpPr>
        <p:spPr>
          <a:xfrm>
            <a:off x="609599" y="200025"/>
            <a:ext cx="11172497" cy="1184275"/>
          </a:xfrm>
        </p:spPr>
        <p:txBody>
          <a:bodyPr anchor="t">
            <a:normAutofit/>
          </a:bodyPr>
          <a:lstStyle/>
          <a:p>
            <a:r>
              <a:rPr lang="en-US" sz="2800" dirty="0"/>
              <a:t>Phase 3 ASCENT: Outcomes by Age &lt;65 Years Versus ≥65 Years</a:t>
            </a:r>
          </a:p>
        </p:txBody>
      </p:sp>
      <p:sp>
        <p:nvSpPr>
          <p:cNvPr id="11" name="TextBox 10">
            <a:extLst>
              <a:ext uri="{FF2B5EF4-FFF2-40B4-BE49-F238E27FC236}">
                <a16:creationId xmlns:a16="http://schemas.microsoft.com/office/drawing/2014/main" id="{3CBDA3C3-4A4A-4E01-BF5A-0284C141F076}"/>
              </a:ext>
            </a:extLst>
          </p:cNvPr>
          <p:cNvSpPr txBox="1"/>
          <p:nvPr/>
        </p:nvSpPr>
        <p:spPr>
          <a:xfrm>
            <a:off x="609599" y="4704864"/>
            <a:ext cx="10972801"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a:ea typeface="Microsoft YaHei"/>
                <a:cs typeface="+mn-cs"/>
              </a:rPr>
              <a:t>Dose reductions: more frequent in patients ≥ 65 years versus &lt; 65 years; similar between SG and TPC treatment arms in all age groups, with no considerable impact on efficacy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a:ea typeface="Microsoft YaHei"/>
                <a:cs typeface="+mn-cs"/>
              </a:rPr>
              <a:t>Treatment discontinuation due to TRAE: 2% in both groups aged ≥ </a:t>
            </a:r>
            <a:r>
              <a:rPr lang="en-US" sz="1700" b="0" dirty="0">
                <a:latin typeface="Arial"/>
                <a:ea typeface="Microsoft YaHei"/>
                <a:cs typeface="+mn-cs"/>
              </a:rPr>
              <a:t>65 and </a:t>
            </a:r>
            <a:r>
              <a:rPr kumimoji="0" lang="en-US" sz="1700" b="0" i="0" u="none" strike="noStrike" kern="1200" cap="none" spc="0" normalizeH="0" baseline="0" noProof="0" dirty="0">
                <a:ln>
                  <a:noFill/>
                </a:ln>
                <a:effectLst/>
                <a:uLnTx/>
                <a:uFillTx/>
                <a:latin typeface="Arial"/>
                <a:ea typeface="Microsoft YaHei"/>
                <a:cs typeface="+mn-cs"/>
              </a:rPr>
              <a:t>&lt; 65 years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a:ea typeface="Microsoft YaHei"/>
                <a:cs typeface="+mn-cs"/>
              </a:rPr>
              <a:t>No treatment-related deaths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a:ea typeface="Microsoft YaHei"/>
                <a:cs typeface="+mn-cs"/>
              </a:rPr>
              <a:t>Rates of AEs were similar </a:t>
            </a:r>
            <a:r>
              <a:rPr lang="en-US" sz="1700" b="0" dirty="0">
                <a:latin typeface="Arial"/>
                <a:ea typeface="Microsoft YaHei"/>
                <a:cs typeface="+mn-cs"/>
              </a:rPr>
              <a:t>among</a:t>
            </a:r>
            <a:r>
              <a:rPr kumimoji="0" lang="en-US" sz="1700" b="0" i="0" u="none" strike="noStrike" kern="1200" cap="none" spc="0" normalizeH="0" baseline="0" noProof="0" dirty="0">
                <a:ln>
                  <a:noFill/>
                </a:ln>
                <a:effectLst/>
                <a:uLnTx/>
                <a:uFillTx/>
                <a:latin typeface="Arial"/>
                <a:ea typeface="Microsoft YaHei"/>
                <a:cs typeface="+mn-cs"/>
              </a:rPr>
              <a:t> patients aged ≥ 75 years and those aged ≥ 65 years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effectLst/>
              <a:uLnTx/>
              <a:uFillTx/>
              <a:latin typeface="Arial"/>
              <a:ea typeface="Microsoft YaHei"/>
              <a:cs typeface="+mn-cs"/>
            </a:endParaRPr>
          </a:p>
        </p:txBody>
      </p:sp>
      <p:sp>
        <p:nvSpPr>
          <p:cNvPr id="12" name="TextBox 11">
            <a:extLst>
              <a:ext uri="{FF2B5EF4-FFF2-40B4-BE49-F238E27FC236}">
                <a16:creationId xmlns:a16="http://schemas.microsoft.com/office/drawing/2014/main" id="{EEA94128-36D8-4538-B1BB-D9F218CF860D}"/>
              </a:ext>
            </a:extLst>
          </p:cNvPr>
          <p:cNvSpPr txBox="1"/>
          <p:nvPr/>
        </p:nvSpPr>
        <p:spPr>
          <a:xfrm>
            <a:off x="7978465" y="2076797"/>
            <a:ext cx="306119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icrosoft YaHei"/>
                <a:cs typeface="Arial" panose="020B0604020202020204" pitchFamily="34" charset="0"/>
              </a:rPr>
              <a:t>Median OS: 15.3 </a:t>
            </a:r>
            <a:r>
              <a:rPr kumimoji="0" lang="es-ES" sz="1600" b="0" i="0" u="none" strike="noStrike" kern="1200" cap="none" spc="0" normalizeH="0" baseline="0" noProof="0" dirty="0">
                <a:ln>
                  <a:noFill/>
                </a:ln>
                <a:solidFill>
                  <a:srgbClr val="FF0000"/>
                </a:solidFill>
                <a:effectLst/>
                <a:uLnTx/>
                <a:uFillTx/>
                <a:latin typeface="Arial" panose="020B0604020202020204" pitchFamily="34" charset="0"/>
                <a:ea typeface="Microsoft YaHei"/>
                <a:cs typeface="Arial" panose="020B0604020202020204" pitchFamily="34" charset="0"/>
              </a:rPr>
              <a:t>versus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icrosoft YaHei"/>
                <a:cs typeface="Arial" panose="020B0604020202020204" pitchFamily="34" charset="0"/>
              </a:rPr>
              <a:t> 8.2 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icrosoft YaHei"/>
                <a:cs typeface="Arial" panose="020B0604020202020204" pitchFamily="34" charset="0"/>
              </a:rPr>
              <a:t>ORR: 50% </a:t>
            </a:r>
            <a:r>
              <a:rPr kumimoji="0" lang="es-ES" sz="1600" b="0" i="0" u="none" strike="noStrike" kern="1200" cap="none" spc="0" normalizeH="0" baseline="0" noProof="0" dirty="0">
                <a:ln>
                  <a:noFill/>
                </a:ln>
                <a:solidFill>
                  <a:srgbClr val="FF0000"/>
                </a:solidFill>
                <a:effectLst/>
                <a:uLnTx/>
                <a:uFillTx/>
                <a:latin typeface="Arial" panose="020B0604020202020204" pitchFamily="34" charset="0"/>
                <a:ea typeface="Microsoft YaHei"/>
                <a:cs typeface="Arial" panose="020B0604020202020204" pitchFamily="34" charset="0"/>
              </a:rPr>
              <a:t>versus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icrosoft YaHei"/>
                <a:cs typeface="Arial" panose="020B0604020202020204" pitchFamily="34" charset="0"/>
              </a:rPr>
              <a:t> 0%</a:t>
            </a:r>
          </a:p>
        </p:txBody>
      </p:sp>
      <p:sp>
        <p:nvSpPr>
          <p:cNvPr id="13" name="TextBox 12">
            <a:extLst>
              <a:ext uri="{FF2B5EF4-FFF2-40B4-BE49-F238E27FC236}">
                <a16:creationId xmlns:a16="http://schemas.microsoft.com/office/drawing/2014/main" id="{DEB1FC69-1771-4AAF-9BB2-26E7064D9E31}"/>
              </a:ext>
            </a:extLst>
          </p:cNvPr>
          <p:cNvSpPr txBox="1"/>
          <p:nvPr/>
        </p:nvSpPr>
        <p:spPr>
          <a:xfrm>
            <a:off x="2949265" y="2076797"/>
            <a:ext cx="314673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icrosoft YaHei"/>
                <a:cs typeface="Arial" panose="020B0604020202020204" pitchFamily="34" charset="0"/>
              </a:rPr>
              <a:t>Median OS: 11.2 </a:t>
            </a:r>
            <a:r>
              <a:rPr kumimoji="0" lang="es-ES" sz="1600" b="0" i="0" u="none" strike="noStrike" kern="1200" cap="none" spc="0" normalizeH="0" baseline="0" noProof="0" dirty="0">
                <a:ln>
                  <a:noFill/>
                </a:ln>
                <a:solidFill>
                  <a:srgbClr val="FF0000"/>
                </a:solidFill>
                <a:effectLst/>
                <a:uLnTx/>
                <a:uFillTx/>
                <a:latin typeface="Arial" panose="020B0604020202020204" pitchFamily="34" charset="0"/>
                <a:ea typeface="Microsoft YaHei"/>
                <a:cs typeface="Arial" panose="020B0604020202020204" pitchFamily="34" charset="0"/>
              </a:rPr>
              <a:t>versus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icrosoft YaHei"/>
                <a:cs typeface="Arial" panose="020B0604020202020204" pitchFamily="34" charset="0"/>
              </a:rPr>
              <a:t> 6.6 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icrosoft YaHei"/>
                <a:cs typeface="Arial" panose="020B0604020202020204" pitchFamily="34" charset="0"/>
              </a:rPr>
              <a:t>ORR: 60% </a:t>
            </a:r>
            <a:r>
              <a:rPr kumimoji="0" lang="es-ES" sz="1600" b="0" i="0" u="none" strike="noStrike" kern="1200" cap="none" spc="0" normalizeH="0" baseline="0" noProof="0" dirty="0">
                <a:ln>
                  <a:noFill/>
                </a:ln>
                <a:solidFill>
                  <a:srgbClr val="FF0000"/>
                </a:solidFill>
                <a:effectLst/>
                <a:uLnTx/>
                <a:uFillTx/>
                <a:latin typeface="Arial" panose="020B0604020202020204" pitchFamily="34" charset="0"/>
                <a:ea typeface="Microsoft YaHei"/>
                <a:cs typeface="Arial" panose="020B0604020202020204" pitchFamily="34" charset="0"/>
              </a:rPr>
              <a:t>versus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icrosoft YaHei"/>
                <a:cs typeface="Arial" panose="020B0604020202020204" pitchFamily="34" charset="0"/>
              </a:rPr>
              <a:t> 11%</a:t>
            </a:r>
          </a:p>
        </p:txBody>
      </p:sp>
      <p:sp>
        <p:nvSpPr>
          <p:cNvPr id="3" name="Footer Placeholder 1">
            <a:extLst>
              <a:ext uri="{FF2B5EF4-FFF2-40B4-BE49-F238E27FC236}">
                <a16:creationId xmlns:a16="http://schemas.microsoft.com/office/drawing/2014/main" id="{F46EF275-F2B2-6062-2BF2-321F2450ACDF}"/>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969696"/>
                </a:solidFill>
                <a:effectLst/>
                <a:uLnTx/>
                <a:uFillTx/>
                <a:latin typeface="Arial" panose="020B0604020202020204" pitchFamily="34" charset="0"/>
                <a:ea typeface="Microsoft YaHei"/>
                <a:cs typeface="Arial" panose="020B0604020202020204" pitchFamily="34" charset="0"/>
              </a:rPr>
              <a:t>AE, adverse event; OS, overall survival; ORR, objective response rate; TRAE, treatment-related adverse event. </a:t>
            </a:r>
          </a:p>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969696"/>
                </a:solidFill>
                <a:effectLst/>
                <a:uLnTx/>
                <a:uFillTx/>
                <a:latin typeface="Arial" panose="020B0604020202020204" pitchFamily="34" charset="0"/>
                <a:ea typeface="Microsoft YaHei"/>
                <a:cs typeface="Arial" panose="020B0604020202020204" pitchFamily="34" charset="0"/>
              </a:rPr>
              <a:t>Kalinsky</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ea typeface="Microsoft YaHei"/>
                <a:cs typeface="Arial" panose="020B0604020202020204" pitchFamily="34" charset="0"/>
              </a:rPr>
              <a:t> K, et al. ASCO 2021. Abstract 1011. </a:t>
            </a:r>
          </a:p>
        </p:txBody>
      </p:sp>
    </p:spTree>
    <p:extLst>
      <p:ext uri="{BB962C8B-B14F-4D97-AF65-F5344CB8AC3E}">
        <p14:creationId xmlns:p14="http://schemas.microsoft.com/office/powerpoint/2010/main" val="139402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B7980C-FAE2-D461-4A62-94B8EEB907EE}"/>
              </a:ext>
            </a:extLst>
          </p:cNvPr>
          <p:cNvSpPr>
            <a:spLocks noGrp="1" noChangeArrowheads="1"/>
          </p:cNvSpPr>
          <p:nvPr>
            <p:ph type="title"/>
          </p:nvPr>
        </p:nvSpPr>
        <p:spPr/>
        <p:txBody>
          <a:bodyPr/>
          <a:lstStyle/>
          <a:p>
            <a:r>
              <a:rPr lang="en-US" altLang="en-US" dirty="0"/>
              <a:t>DESTINY-Breast04: Updated </a:t>
            </a:r>
            <a:r>
              <a:rPr lang="en-US" dirty="0"/>
              <a:t>PFS by Age</a:t>
            </a:r>
            <a:endParaRPr lang="en-US" altLang="en-US" dirty="0"/>
          </a:p>
        </p:txBody>
      </p:sp>
      <p:graphicFrame>
        <p:nvGraphicFramePr>
          <p:cNvPr id="3" name="Group 32">
            <a:extLst>
              <a:ext uri="{FF2B5EF4-FFF2-40B4-BE49-F238E27FC236}">
                <a16:creationId xmlns:a16="http://schemas.microsoft.com/office/drawing/2014/main" id="{4A602E81-8CBA-EE27-8CA2-3F8FBC52FB01}"/>
              </a:ext>
            </a:extLst>
          </p:cNvPr>
          <p:cNvGraphicFramePr>
            <a:graphicFrameLocks noGrp="1"/>
          </p:cNvGraphicFramePr>
          <p:nvPr>
            <p:extLst>
              <p:ext uri="{D42A27DB-BD31-4B8C-83A1-F6EECF244321}">
                <p14:modId xmlns:p14="http://schemas.microsoft.com/office/powerpoint/2010/main" val="3219641173"/>
              </p:ext>
            </p:extLst>
          </p:nvPr>
        </p:nvGraphicFramePr>
        <p:xfrm>
          <a:off x="727076" y="1648093"/>
          <a:ext cx="10280231" cy="1556551"/>
        </p:xfrm>
        <a:graphic>
          <a:graphicData uri="http://schemas.openxmlformats.org/drawingml/2006/table">
            <a:tbl>
              <a:tblPr/>
              <a:tblGrid>
                <a:gridCol w="2970232">
                  <a:extLst>
                    <a:ext uri="{9D8B030D-6E8A-4147-A177-3AD203B41FA5}">
                      <a16:colId xmlns:a16="http://schemas.microsoft.com/office/drawing/2014/main" val="20000"/>
                    </a:ext>
                  </a:extLst>
                </a:gridCol>
                <a:gridCol w="2444700">
                  <a:extLst>
                    <a:ext uri="{9D8B030D-6E8A-4147-A177-3AD203B41FA5}">
                      <a16:colId xmlns:a16="http://schemas.microsoft.com/office/drawing/2014/main" val="20002"/>
                    </a:ext>
                  </a:extLst>
                </a:gridCol>
                <a:gridCol w="2277373">
                  <a:extLst>
                    <a:ext uri="{9D8B030D-6E8A-4147-A177-3AD203B41FA5}">
                      <a16:colId xmlns:a16="http://schemas.microsoft.com/office/drawing/2014/main" val="792129203"/>
                    </a:ext>
                  </a:extLst>
                </a:gridCol>
                <a:gridCol w="2587926">
                  <a:extLst>
                    <a:ext uri="{9D8B030D-6E8A-4147-A177-3AD203B41FA5}">
                      <a16:colId xmlns:a16="http://schemas.microsoft.com/office/drawing/2014/main" val="2220669859"/>
                    </a:ext>
                  </a:extLst>
                </a:gridCol>
              </a:tblGrid>
              <a:tr h="99255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&lt;65 years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T-</a:t>
                      </a:r>
                      <a:r>
                        <a:rPr kumimoji="0" lang="en-US" sz="2400" b="1" i="0" u="none" strike="noStrike" cap="none" normalizeH="0" baseline="0" dirty="0" err="1">
                          <a:ln>
                            <a:noFill/>
                          </a:ln>
                          <a:solidFill>
                            <a:schemeClr val="bg2"/>
                          </a:solidFill>
                          <a:effectLst/>
                          <a:latin typeface="Arial" panose="020B0604020202020204" pitchFamily="34" charset="0"/>
                          <a:cs typeface="Arial" panose="020B0604020202020204" pitchFamily="34" charset="0"/>
                        </a:rPr>
                        <a:t>DXd</a:t>
                      </a:r>
                      <a:endPar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(n = 260)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CT</a:t>
                      </a:r>
                    </a:p>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(n = 120)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HR (95% CI)</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400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400" b="0" i="0" u="none" strike="noStrike" cap="none" normalizeH="0" baseline="0" dirty="0" err="1">
                          <a:ln>
                            <a:noFill/>
                          </a:ln>
                          <a:solidFill>
                            <a:schemeClr val="bg2">
                              <a:lumMod val="10000"/>
                            </a:schemeClr>
                          </a:solidFill>
                          <a:effectLst/>
                          <a:latin typeface="Arial" panose="020B0604020202020204" pitchFamily="34" charset="0"/>
                          <a:cs typeface="Arial" panose="020B0604020202020204" pitchFamily="34" charset="0"/>
                        </a:rPr>
                        <a:t>mPFS</a:t>
                      </a:r>
                      <a:r>
                        <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rPr>
                        <a:t>, </a:t>
                      </a:r>
                      <a:r>
                        <a:rPr kumimoji="0" lang="en-US" sz="2400" b="0" i="0" u="none" strike="noStrike" cap="none" normalizeH="0" baseline="0" dirty="0" err="1">
                          <a:ln>
                            <a:noFill/>
                          </a:ln>
                          <a:solidFill>
                            <a:schemeClr val="bg2">
                              <a:lumMod val="10000"/>
                            </a:schemeClr>
                          </a:solidFill>
                          <a:effectLst/>
                          <a:latin typeface="Arial" panose="020B0604020202020204" pitchFamily="34" charset="0"/>
                          <a:cs typeface="Arial" panose="020B0604020202020204" pitchFamily="34" charset="0"/>
                        </a:rPr>
                        <a:t>mo</a:t>
                      </a:r>
                      <a:endPar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9F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rPr>
                        <a:t>9.8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9F1"/>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Tx/>
                        <a:buNone/>
                        <a:tabLst/>
                      </a:pPr>
                      <a:r>
                        <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rPr>
                        <a:t>4.6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9F1"/>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Tx/>
                        <a:buNone/>
                        <a:tabLst/>
                      </a:pPr>
                      <a:r>
                        <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rPr>
                        <a:t>0.47 (0.37-0.61)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9F1"/>
                    </a:solidFill>
                  </a:tcPr>
                </a:tc>
                <a:extLst>
                  <a:ext uri="{0D108BD9-81ED-4DB2-BD59-A6C34878D82A}">
                    <a16:rowId xmlns:a16="http://schemas.microsoft.com/office/drawing/2014/main" val="579439207"/>
                  </a:ext>
                </a:extLst>
              </a:tr>
            </a:tbl>
          </a:graphicData>
        </a:graphic>
      </p:graphicFrame>
      <p:graphicFrame>
        <p:nvGraphicFramePr>
          <p:cNvPr id="6" name="Group 32">
            <a:extLst>
              <a:ext uri="{FF2B5EF4-FFF2-40B4-BE49-F238E27FC236}">
                <a16:creationId xmlns:a16="http://schemas.microsoft.com/office/drawing/2014/main" id="{451C4962-F38E-B56F-D59D-E6968FB50197}"/>
              </a:ext>
            </a:extLst>
          </p:cNvPr>
          <p:cNvGraphicFramePr>
            <a:graphicFrameLocks noGrp="1"/>
          </p:cNvGraphicFramePr>
          <p:nvPr>
            <p:extLst>
              <p:ext uri="{D42A27DB-BD31-4B8C-83A1-F6EECF244321}">
                <p14:modId xmlns:p14="http://schemas.microsoft.com/office/powerpoint/2010/main" val="3118308192"/>
              </p:ext>
            </p:extLst>
          </p:nvPr>
        </p:nvGraphicFramePr>
        <p:xfrm>
          <a:off x="723060" y="3476474"/>
          <a:ext cx="10280231" cy="1556551"/>
        </p:xfrm>
        <a:graphic>
          <a:graphicData uri="http://schemas.openxmlformats.org/drawingml/2006/table">
            <a:tbl>
              <a:tblPr/>
              <a:tblGrid>
                <a:gridCol w="2970232">
                  <a:extLst>
                    <a:ext uri="{9D8B030D-6E8A-4147-A177-3AD203B41FA5}">
                      <a16:colId xmlns:a16="http://schemas.microsoft.com/office/drawing/2014/main" val="20000"/>
                    </a:ext>
                  </a:extLst>
                </a:gridCol>
                <a:gridCol w="2444700">
                  <a:extLst>
                    <a:ext uri="{9D8B030D-6E8A-4147-A177-3AD203B41FA5}">
                      <a16:colId xmlns:a16="http://schemas.microsoft.com/office/drawing/2014/main" val="20002"/>
                    </a:ext>
                  </a:extLst>
                </a:gridCol>
                <a:gridCol w="2277373">
                  <a:extLst>
                    <a:ext uri="{9D8B030D-6E8A-4147-A177-3AD203B41FA5}">
                      <a16:colId xmlns:a16="http://schemas.microsoft.com/office/drawing/2014/main" val="792129203"/>
                    </a:ext>
                  </a:extLst>
                </a:gridCol>
                <a:gridCol w="2587926">
                  <a:extLst>
                    <a:ext uri="{9D8B030D-6E8A-4147-A177-3AD203B41FA5}">
                      <a16:colId xmlns:a16="http://schemas.microsoft.com/office/drawing/2014/main" val="2220669859"/>
                    </a:ext>
                  </a:extLst>
                </a:gridCol>
              </a:tblGrid>
              <a:tr h="99255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≥65 years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T-</a:t>
                      </a:r>
                      <a:r>
                        <a:rPr kumimoji="0" lang="en-US" sz="2400" b="1" i="0" u="none" strike="noStrike" cap="none" normalizeH="0" baseline="0" dirty="0" err="1">
                          <a:ln>
                            <a:noFill/>
                          </a:ln>
                          <a:solidFill>
                            <a:schemeClr val="bg2"/>
                          </a:solidFill>
                          <a:effectLst/>
                          <a:latin typeface="Arial" panose="020B0604020202020204" pitchFamily="34" charset="0"/>
                          <a:cs typeface="Arial" panose="020B0604020202020204" pitchFamily="34" charset="0"/>
                        </a:rPr>
                        <a:t>DXd</a:t>
                      </a:r>
                      <a:endPar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(n = 71)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CT</a:t>
                      </a:r>
                    </a:p>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(n = 43)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HR (95% CI)</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400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400" b="0" i="0" u="none" strike="noStrike" cap="none" normalizeH="0" baseline="0" dirty="0" err="1">
                          <a:ln>
                            <a:noFill/>
                          </a:ln>
                          <a:solidFill>
                            <a:schemeClr val="bg2">
                              <a:lumMod val="10000"/>
                            </a:schemeClr>
                          </a:solidFill>
                          <a:effectLst/>
                          <a:latin typeface="Arial" panose="020B0604020202020204" pitchFamily="34" charset="0"/>
                          <a:cs typeface="Arial" panose="020B0604020202020204" pitchFamily="34" charset="0"/>
                        </a:rPr>
                        <a:t>mPFS</a:t>
                      </a:r>
                      <a:r>
                        <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rPr>
                        <a:t>, </a:t>
                      </a:r>
                      <a:r>
                        <a:rPr kumimoji="0" lang="en-US" sz="2400" b="0" i="0" u="none" strike="noStrike" cap="none" normalizeH="0" baseline="0" dirty="0" err="1">
                          <a:ln>
                            <a:noFill/>
                          </a:ln>
                          <a:solidFill>
                            <a:schemeClr val="bg2">
                              <a:lumMod val="10000"/>
                            </a:schemeClr>
                          </a:solidFill>
                          <a:effectLst/>
                          <a:latin typeface="Arial" panose="020B0604020202020204" pitchFamily="34" charset="0"/>
                          <a:cs typeface="Arial" panose="020B0604020202020204" pitchFamily="34" charset="0"/>
                        </a:rPr>
                        <a:t>mo</a:t>
                      </a:r>
                      <a:endPar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9F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rPr>
                        <a:t>11.4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9F1"/>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Tx/>
                        <a:buNone/>
                        <a:tabLst/>
                      </a:pPr>
                      <a:r>
                        <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rPr>
                        <a:t>6.2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9F1"/>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Tx/>
                        <a:buNone/>
                        <a:tabLst/>
                      </a:pPr>
                      <a:r>
                        <a:rPr kumimoji="0" lang="en-US" sz="24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rPr>
                        <a:t>0.57 (0.36-0.89)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9F1"/>
                    </a:solidFill>
                  </a:tcPr>
                </a:tc>
                <a:extLst>
                  <a:ext uri="{0D108BD9-81ED-4DB2-BD59-A6C34878D82A}">
                    <a16:rowId xmlns:a16="http://schemas.microsoft.com/office/drawing/2014/main" val="579439207"/>
                  </a:ext>
                </a:extLst>
              </a:tr>
            </a:tbl>
          </a:graphicData>
        </a:graphic>
      </p:graphicFrame>
      <p:sp>
        <p:nvSpPr>
          <p:cNvPr id="5" name="Footer Placeholder 1">
            <a:extLst>
              <a:ext uri="{FF2B5EF4-FFF2-40B4-BE49-F238E27FC236}">
                <a16:creationId xmlns:a16="http://schemas.microsoft.com/office/drawing/2014/main" id="{ABDBE58D-D2CC-244F-8E4D-18B96247E2F9}"/>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sz="1200" b="0" spc="-10" dirty="0">
                <a:solidFill>
                  <a:srgbClr val="969696"/>
                </a:solidFill>
                <a:latin typeface="Arial" panose="020B0604020202020204" pitchFamily="34" charset="0"/>
                <a:cs typeface="Arial" panose="020B0604020202020204" pitchFamily="34" charset="0"/>
              </a:rPr>
              <a:t>CT, chemotherapy; </a:t>
            </a:r>
            <a:r>
              <a:rPr lang="en-US" altLang="en-US" sz="1200" b="0" spc="-10" dirty="0" err="1">
                <a:solidFill>
                  <a:srgbClr val="969696"/>
                </a:solidFill>
                <a:latin typeface="Arial" panose="020B0604020202020204" pitchFamily="34" charset="0"/>
                <a:cs typeface="Arial" panose="020B0604020202020204" pitchFamily="34" charset="0"/>
              </a:rPr>
              <a:t>mPFS</a:t>
            </a:r>
            <a:r>
              <a:rPr lang="en-US" altLang="en-US" sz="1200" b="0" spc="-10" dirty="0">
                <a:solidFill>
                  <a:srgbClr val="969696"/>
                </a:solidFill>
                <a:latin typeface="Arial" panose="020B0604020202020204" pitchFamily="34" charset="0"/>
                <a:cs typeface="Arial" panose="020B0604020202020204" pitchFamily="34" charset="0"/>
              </a:rPr>
              <a:t>, median progression-free survival; T-</a:t>
            </a:r>
            <a:r>
              <a:rPr lang="en-US" altLang="en-US" sz="1200" b="0" spc="-10" dirty="0" err="1">
                <a:solidFill>
                  <a:srgbClr val="969696"/>
                </a:solidFill>
                <a:latin typeface="Arial" panose="020B0604020202020204" pitchFamily="34" charset="0"/>
                <a:cs typeface="Arial" panose="020B0604020202020204" pitchFamily="34" charset="0"/>
              </a:rPr>
              <a:t>DXd</a:t>
            </a:r>
            <a:r>
              <a:rPr lang="en-US" altLang="en-US" sz="1200" b="0" spc="-10" dirty="0">
                <a:solidFill>
                  <a:srgbClr val="969696"/>
                </a:solidFill>
                <a:latin typeface="Arial" panose="020B0604020202020204" pitchFamily="34" charset="0"/>
                <a:cs typeface="Arial" panose="020B0604020202020204" pitchFamily="34" charset="0"/>
              </a:rPr>
              <a:t>, trastuzumab </a:t>
            </a:r>
            <a:r>
              <a:rPr lang="en-US" altLang="en-US" sz="1200" b="0" spc="-10" dirty="0" err="1">
                <a:solidFill>
                  <a:srgbClr val="969696"/>
                </a:solidFill>
                <a:latin typeface="Arial" panose="020B0604020202020204" pitchFamily="34" charset="0"/>
                <a:cs typeface="Arial" panose="020B0604020202020204" pitchFamily="34" charset="0"/>
              </a:rPr>
              <a:t>deruxtecan</a:t>
            </a:r>
            <a:r>
              <a:rPr lang="en-US" altLang="en-US" sz="1200" b="0" spc="-10" dirty="0">
                <a:solidFill>
                  <a:srgbClr val="969696"/>
                </a:solidFill>
                <a:latin typeface="Arial" panose="020B0604020202020204" pitchFamily="34" charset="0"/>
                <a:cs typeface="Arial" panose="020B0604020202020204" pitchFamily="34" charset="0"/>
              </a:rPr>
              <a:t>.</a:t>
            </a:r>
          </a:p>
          <a:p>
            <a:pPr>
              <a:defRPr/>
            </a:pPr>
            <a:r>
              <a:rPr lang="en-US" altLang="en-US" sz="1200" b="0" spc="-10" dirty="0">
                <a:solidFill>
                  <a:srgbClr val="969696"/>
                </a:solidFill>
                <a:latin typeface="Arial" panose="020B0604020202020204" pitchFamily="34" charset="0"/>
                <a:cs typeface="Arial" panose="020B0604020202020204" pitchFamily="34" charset="0"/>
              </a:rPr>
              <a:t>Cameron DA, et al. ESMO 2023. Abstract 192MO</a:t>
            </a:r>
            <a:r>
              <a:rPr kumimoji="0" lang="en-US" alt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a:t>
            </a:r>
            <a:endParaRPr lang="en-US" altLang="en-US" sz="1200" b="0" dirty="0">
              <a:solidFill>
                <a:srgbClr val="9696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46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US" altLang="en-US" sz="3200" dirty="0"/>
              <a:t>DESTINY-Breast04</a:t>
            </a:r>
            <a:r>
              <a:rPr lang="en-US" sz="3200" dirty="0"/>
              <a:t>: Drug-Related TEAEs by Age</a:t>
            </a:r>
            <a:endParaRPr lang="en-US" altLang="en-US" sz="3400" dirty="0"/>
          </a:p>
        </p:txBody>
      </p:sp>
      <p:graphicFrame>
        <p:nvGraphicFramePr>
          <p:cNvPr id="4" name="Group 32">
            <a:extLst>
              <a:ext uri="{FF2B5EF4-FFF2-40B4-BE49-F238E27FC236}">
                <a16:creationId xmlns:a16="http://schemas.microsoft.com/office/drawing/2014/main" id="{353CAA4B-6F1B-10F9-2A07-8A36FE17DC74}"/>
              </a:ext>
            </a:extLst>
          </p:cNvPr>
          <p:cNvGraphicFramePr>
            <a:graphicFrameLocks noGrp="1"/>
          </p:cNvGraphicFramePr>
          <p:nvPr>
            <p:extLst>
              <p:ext uri="{D42A27DB-BD31-4B8C-83A1-F6EECF244321}">
                <p14:modId xmlns:p14="http://schemas.microsoft.com/office/powerpoint/2010/main" val="2280329586"/>
              </p:ext>
            </p:extLst>
          </p:nvPr>
        </p:nvGraphicFramePr>
        <p:xfrm>
          <a:off x="727073" y="1155699"/>
          <a:ext cx="10196741" cy="4462885"/>
        </p:xfrm>
        <a:graphic>
          <a:graphicData uri="http://schemas.openxmlformats.org/drawingml/2006/table">
            <a:tbl>
              <a:tblPr>
                <a:tableStyleId>{284E427A-3D55-4303-BF80-6455036E1DE7}</a:tableStyleId>
              </a:tblPr>
              <a:tblGrid>
                <a:gridCol w="4694013">
                  <a:extLst>
                    <a:ext uri="{9D8B030D-6E8A-4147-A177-3AD203B41FA5}">
                      <a16:colId xmlns:a16="http://schemas.microsoft.com/office/drawing/2014/main" val="20000"/>
                    </a:ext>
                  </a:extLst>
                </a:gridCol>
                <a:gridCol w="1273628">
                  <a:extLst>
                    <a:ext uri="{9D8B030D-6E8A-4147-A177-3AD203B41FA5}">
                      <a16:colId xmlns:a16="http://schemas.microsoft.com/office/drawing/2014/main" val="20002"/>
                    </a:ext>
                  </a:extLst>
                </a:gridCol>
                <a:gridCol w="1371600">
                  <a:extLst>
                    <a:ext uri="{9D8B030D-6E8A-4147-A177-3AD203B41FA5}">
                      <a16:colId xmlns:a16="http://schemas.microsoft.com/office/drawing/2014/main" val="913536120"/>
                    </a:ext>
                  </a:extLst>
                </a:gridCol>
                <a:gridCol w="1485900">
                  <a:extLst>
                    <a:ext uri="{9D8B030D-6E8A-4147-A177-3AD203B41FA5}">
                      <a16:colId xmlns:a16="http://schemas.microsoft.com/office/drawing/2014/main" val="2963431700"/>
                    </a:ext>
                  </a:extLst>
                </a:gridCol>
                <a:gridCol w="1371600">
                  <a:extLst>
                    <a:ext uri="{9D8B030D-6E8A-4147-A177-3AD203B41FA5}">
                      <a16:colId xmlns:a16="http://schemas.microsoft.com/office/drawing/2014/main" val="4107339673"/>
                    </a:ext>
                  </a:extLst>
                </a:gridCol>
              </a:tblGrid>
              <a:tr h="374399">
                <a:tc rowSpan="2">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u="none" strike="noStrike" cap="none" normalizeH="0" baseline="0" dirty="0">
                          <a:ln>
                            <a:noFill/>
                          </a:ln>
                          <a:solidFill>
                            <a:schemeClr val="bg2"/>
                          </a:solidFill>
                          <a:effectLst/>
                          <a:latin typeface="Arial" panose="020B0604020202020204" pitchFamily="34" charset="0"/>
                          <a:cs typeface="Arial" panose="020B0604020202020204" pitchFamily="34" charset="0"/>
                        </a:rPr>
                        <a:t>TEAE, n (%)</a:t>
                      </a: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a:ln>
                            <a:noFill/>
                          </a:ln>
                          <a:solidFill>
                            <a:schemeClr val="bg2"/>
                          </a:solidFill>
                          <a:effectLst/>
                          <a:latin typeface="Arial" panose="020B0604020202020204" pitchFamily="34" charset="0"/>
                          <a:cs typeface="Arial" panose="020B0604020202020204" pitchFamily="34" charset="0"/>
                        </a:rPr>
                        <a:t>&lt;65 Years</a:t>
                      </a: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2000" b="1" baseline="0" dirty="0">
                        <a:solidFill>
                          <a:schemeClr val="tx1"/>
                        </a:solidFill>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algn="ctr">
                        <a:spcBef>
                          <a:spcPts val="0"/>
                        </a:spcBef>
                        <a:spcAft>
                          <a:spcPts val="0"/>
                        </a:spcAft>
                      </a:pPr>
                      <a:r>
                        <a:rPr lang="en-US" sz="1600" b="1" baseline="0" dirty="0">
                          <a:solidFill>
                            <a:schemeClr val="bg2"/>
                          </a:solidFill>
                          <a:latin typeface="Arial" panose="020B0604020202020204" pitchFamily="34" charset="0"/>
                          <a:cs typeface="Arial" panose="020B0604020202020204" pitchFamily="34" charset="0"/>
                        </a:rPr>
                        <a:t>≥65 Years</a:t>
                      </a: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2000" b="1" baseline="0" dirty="0">
                        <a:solidFill>
                          <a:schemeClr val="tx1"/>
                        </a:solidFill>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835071683"/>
                  </a:ext>
                </a:extLst>
              </a:tr>
              <a:tr h="646677">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a:ln>
                            <a:noFill/>
                          </a:ln>
                          <a:solidFill>
                            <a:schemeClr val="bg2"/>
                          </a:solidFill>
                          <a:effectLst/>
                          <a:latin typeface="Arial" panose="020B0604020202020204" pitchFamily="34" charset="0"/>
                          <a:cs typeface="Arial" panose="020B0604020202020204" pitchFamily="34" charset="0"/>
                        </a:rPr>
                        <a:t>T-</a:t>
                      </a:r>
                      <a:r>
                        <a:rPr kumimoji="0" lang="en-US" sz="1600" b="1" u="none" strike="noStrike" cap="none" normalizeH="0" baseline="0" dirty="0" err="1">
                          <a:ln>
                            <a:noFill/>
                          </a:ln>
                          <a:solidFill>
                            <a:schemeClr val="bg2"/>
                          </a:solidFill>
                          <a:effectLst/>
                          <a:latin typeface="Arial" panose="020B0604020202020204" pitchFamily="34" charset="0"/>
                          <a:cs typeface="Arial" panose="020B0604020202020204" pitchFamily="34" charset="0"/>
                        </a:rPr>
                        <a:t>DXd</a:t>
                      </a:r>
                      <a:endParaRPr kumimoji="0" lang="en-US" sz="1600" b="1"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a:ln>
                            <a:noFill/>
                          </a:ln>
                          <a:solidFill>
                            <a:schemeClr val="bg2"/>
                          </a:solidFill>
                          <a:effectLst/>
                          <a:latin typeface="Arial" panose="020B0604020202020204" pitchFamily="34" charset="0"/>
                          <a:cs typeface="Arial" panose="020B0604020202020204" pitchFamily="34" charset="0"/>
                        </a:rPr>
                        <a:t>(n = 289)</a:t>
                      </a: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(n = 126)</a:t>
                      </a:r>
                      <a:endParaRPr kumimoji="0" lang="en-US" sz="16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a:ln>
                            <a:noFill/>
                          </a:ln>
                          <a:solidFill>
                            <a:schemeClr val="bg2"/>
                          </a:solidFill>
                          <a:effectLst/>
                          <a:latin typeface="Arial" panose="020B0604020202020204" pitchFamily="34" charset="0"/>
                          <a:cs typeface="Arial" panose="020B0604020202020204" pitchFamily="34" charset="0"/>
                        </a:rPr>
                        <a:t>T-</a:t>
                      </a:r>
                      <a:r>
                        <a:rPr kumimoji="0" lang="en-US" sz="1600" b="1" u="none" strike="noStrike" cap="none" normalizeH="0" baseline="0" dirty="0" err="1">
                          <a:ln>
                            <a:noFill/>
                          </a:ln>
                          <a:solidFill>
                            <a:schemeClr val="bg2"/>
                          </a:solidFill>
                          <a:effectLst/>
                          <a:latin typeface="Arial" panose="020B0604020202020204" pitchFamily="34" charset="0"/>
                          <a:cs typeface="Arial" panose="020B0604020202020204" pitchFamily="34" charset="0"/>
                        </a:rPr>
                        <a:t>DXd</a:t>
                      </a:r>
                      <a:endParaRPr kumimoji="0" lang="en-US" sz="1600" b="1"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a:ln>
                            <a:noFill/>
                          </a:ln>
                          <a:solidFill>
                            <a:schemeClr val="bg2"/>
                          </a:solidFill>
                          <a:effectLst/>
                          <a:latin typeface="Arial" panose="020B0604020202020204" pitchFamily="34" charset="0"/>
                          <a:cs typeface="Arial" panose="020B0604020202020204" pitchFamily="34" charset="0"/>
                        </a:rPr>
                        <a:t>(n = 82)</a:t>
                      </a: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(n = 46)</a:t>
                      </a:r>
                      <a:endParaRPr kumimoji="0" lang="en-US" sz="16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15539">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Any grade</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Grade ≥3</a:t>
                      </a:r>
                      <a:endParaRPr kumimoji="0" lang="en-US" sz="1600" b="0" i="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tc>
                  <a:txBody>
                    <a:bodyPr/>
                    <a:lstStyle/>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258 (89.3)</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115 (39.8)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tc>
                  <a:txBody>
                    <a:bodyPr/>
                    <a:lstStyle/>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92 (73.0)</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71 (56.3)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tc>
                  <a:txBody>
                    <a:bodyPr/>
                    <a:lstStyle/>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67 (81.7)</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39 (47.6)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tc>
                  <a:txBody>
                    <a:bodyPr/>
                    <a:lstStyle/>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38 (82.6)</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28 (60.9)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extLst>
                  <a:ext uri="{0D108BD9-81ED-4DB2-BD59-A6C34878D82A}">
                    <a16:rowId xmlns:a16="http://schemas.microsoft.com/office/drawing/2014/main" val="10001"/>
                  </a:ext>
                </a:extLst>
              </a:tr>
              <a:tr h="2008063">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Most prevalent (any grade)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Nausea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Vomiting</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Neutropenia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Anemia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Thrombocytopenia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ILD</a:t>
                      </a:r>
                      <a:endParaRPr kumimoji="0" lang="en-US" sz="1600" b="0" i="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8"/>
                    </a:solidFill>
                  </a:tcPr>
                </a:tc>
                <a:tc>
                  <a:txBody>
                    <a:bodyPr/>
                    <a:lstStyle/>
                    <a:p>
                      <a:pPr algn="ctr">
                        <a:spcBef>
                          <a:spcPts val="0"/>
                        </a:spcBef>
                        <a:spcAft>
                          <a:spcPts val="0"/>
                        </a:spcAft>
                      </a:pPr>
                      <a:endParaRPr lang="en-US" sz="1600" b="0" dirty="0">
                        <a:solidFill>
                          <a:schemeClr val="tx2">
                            <a:lumMod val="75000"/>
                          </a:schemeClr>
                        </a:solidFill>
                        <a:latin typeface="Arial" panose="020B0604020202020204" pitchFamily="34" charset="0"/>
                        <a:cs typeface="Arial" panose="020B0604020202020204" pitchFamily="34" charset="0"/>
                      </a:endParaRP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213 (73.7)</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102 (35.3)</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97 (33.6)</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93 (32.2)</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74 (25.6)</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29 (10.0)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8"/>
                    </a:solidFill>
                  </a:tcPr>
                </a:tc>
                <a:tc>
                  <a:txBody>
                    <a:bodyPr/>
                    <a:lstStyle/>
                    <a:p>
                      <a:pPr algn="ctr">
                        <a:spcBef>
                          <a:spcPts val="0"/>
                        </a:spcBef>
                        <a:spcAft>
                          <a:spcPts val="0"/>
                        </a:spcAft>
                      </a:pPr>
                      <a:endParaRPr lang="en-US" sz="1600" b="0" dirty="0">
                        <a:solidFill>
                          <a:schemeClr val="tx2">
                            <a:lumMod val="75000"/>
                          </a:schemeClr>
                        </a:solidFill>
                        <a:latin typeface="Arial" panose="020B0604020202020204" pitchFamily="34" charset="0"/>
                        <a:cs typeface="Arial" panose="020B0604020202020204" pitchFamily="34" charset="0"/>
                      </a:endParaRP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27 (21.4)</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11 (8.1)</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65 (51.6)</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26 (20.8)</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9 (7.1)</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 (0.8)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8"/>
                    </a:solidFill>
                  </a:tcPr>
                </a:tc>
                <a:tc>
                  <a:txBody>
                    <a:bodyPr/>
                    <a:lstStyle/>
                    <a:p>
                      <a:pPr algn="ctr">
                        <a:spcBef>
                          <a:spcPts val="0"/>
                        </a:spcBef>
                        <a:spcAft>
                          <a:spcPts val="0"/>
                        </a:spcAft>
                      </a:pPr>
                      <a:endParaRPr lang="en-US" sz="1600" b="0" dirty="0">
                        <a:solidFill>
                          <a:schemeClr val="tx2">
                            <a:lumMod val="75000"/>
                          </a:schemeClr>
                        </a:solidFill>
                        <a:latin typeface="Arial" panose="020B0604020202020204" pitchFamily="34" charset="0"/>
                        <a:cs typeface="Arial" panose="020B0604020202020204" pitchFamily="34" charset="0"/>
                      </a:endParaRP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58 (70.7)</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24 (29.3)</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26 (31.7)</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30 (36.6)</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14 (17.1)</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14 (17.1)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8"/>
                    </a:solidFill>
                  </a:tcPr>
                </a:tc>
                <a:tc>
                  <a:txBody>
                    <a:bodyPr/>
                    <a:lstStyle/>
                    <a:p>
                      <a:pPr algn="ctr">
                        <a:spcBef>
                          <a:spcPts val="0"/>
                        </a:spcBef>
                        <a:spcAft>
                          <a:spcPts val="0"/>
                        </a:spcAft>
                      </a:pPr>
                      <a:endParaRPr lang="en-US" sz="1600" b="0" dirty="0">
                        <a:solidFill>
                          <a:schemeClr val="tx2">
                            <a:lumMod val="75000"/>
                          </a:schemeClr>
                        </a:solidFill>
                        <a:latin typeface="Arial" panose="020B0604020202020204" pitchFamily="34" charset="0"/>
                        <a:cs typeface="Arial" panose="020B0604020202020204" pitchFamily="34" charset="0"/>
                      </a:endParaRP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14 (30.4)</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6 (13.0)</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23 (50.0)</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13 (28.3)</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7 (15.2)</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8"/>
                    </a:solidFill>
                  </a:tcPr>
                </a:tc>
                <a:extLst>
                  <a:ext uri="{0D108BD9-81ED-4DB2-BD59-A6C34878D82A}">
                    <a16:rowId xmlns:a16="http://schemas.microsoft.com/office/drawing/2014/main" val="3514914781"/>
                  </a:ext>
                </a:extLst>
              </a:tr>
              <a:tr h="71820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Associated with drug discontinuation</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600" b="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rPr>
                        <a:t>ILD/pneumonitis</a:t>
                      </a:r>
                      <a:endParaRPr kumimoji="0" lang="en-US" sz="1600" b="0" i="0"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endParaRPr>
                    </a:p>
                  </a:txBody>
                  <a:tcPr marL="121881" marR="12188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tc>
                  <a:txBody>
                    <a:bodyPr/>
                    <a:lstStyle/>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40 (13.8)</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25 (8.7)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tc>
                  <a:txBody>
                    <a:bodyPr/>
                    <a:lstStyle/>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12 (9.5)</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tc>
                  <a:txBody>
                    <a:bodyPr/>
                    <a:lstStyle/>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20 (24.4)</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12 (14.6)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tc>
                  <a:txBody>
                    <a:bodyPr/>
                    <a:lstStyle/>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2 (4.3)</a:t>
                      </a:r>
                    </a:p>
                    <a:p>
                      <a:pPr algn="ctr">
                        <a:spcBef>
                          <a:spcPts val="0"/>
                        </a:spcBef>
                        <a:spcAft>
                          <a:spcPts val="0"/>
                        </a:spcAft>
                      </a:pPr>
                      <a:r>
                        <a:rPr lang="en-US" sz="1600" b="0" dirty="0">
                          <a:solidFill>
                            <a:schemeClr val="tx2">
                              <a:lumMod val="75000"/>
                            </a:schemeClr>
                          </a:solidFill>
                          <a:latin typeface="Arial" panose="020B0604020202020204" pitchFamily="34"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9F1"/>
                    </a:solidFill>
                  </a:tcPr>
                </a:tc>
                <a:extLst>
                  <a:ext uri="{0D108BD9-81ED-4DB2-BD59-A6C34878D82A}">
                    <a16:rowId xmlns:a16="http://schemas.microsoft.com/office/drawing/2014/main" val="10002"/>
                  </a:ext>
                </a:extLst>
              </a:tr>
            </a:tbl>
          </a:graphicData>
        </a:graphic>
      </p:graphicFrame>
      <p:sp>
        <p:nvSpPr>
          <p:cNvPr id="6" name="Footer Placeholder 1">
            <a:extLst>
              <a:ext uri="{FF2B5EF4-FFF2-40B4-BE49-F238E27FC236}">
                <a16:creationId xmlns:a16="http://schemas.microsoft.com/office/drawing/2014/main" id="{E84EB627-A69D-D3BD-6CA4-E233540E63E0}"/>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sz="1200" b="0" spc="-10" dirty="0">
                <a:solidFill>
                  <a:srgbClr val="969696"/>
                </a:solidFill>
                <a:latin typeface="Arial" panose="020B0604020202020204" pitchFamily="34" charset="0"/>
                <a:cs typeface="Arial" panose="020B0604020202020204" pitchFamily="34" charset="0"/>
              </a:rPr>
              <a:t>ILD, interstitial lung disease. </a:t>
            </a:r>
          </a:p>
          <a:p>
            <a:pPr>
              <a:defRPr/>
            </a:pPr>
            <a:r>
              <a:rPr lang="en-US" altLang="en-US" sz="1200" b="0" spc="-10" dirty="0">
                <a:solidFill>
                  <a:srgbClr val="969696"/>
                </a:solidFill>
                <a:latin typeface="Arial" panose="020B0604020202020204" pitchFamily="34" charset="0"/>
                <a:cs typeface="Arial" panose="020B0604020202020204" pitchFamily="34" charset="0"/>
              </a:rPr>
              <a:t>Cameron DA, et al. ESMO 2023. Abstract 192MO.</a:t>
            </a:r>
            <a:endParaRPr lang="en-US" altLang="en-US" sz="1200" b="0" dirty="0">
              <a:solidFill>
                <a:srgbClr val="969696"/>
              </a:solidFill>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D7B16E87-BC61-0C2A-8E32-86B68175829B}"/>
              </a:ext>
            </a:extLst>
          </p:cNvPr>
          <p:cNvSpPr>
            <a:spLocks noGrp="1" noChangeArrowheads="1"/>
          </p:cNvSpPr>
          <p:nvPr>
            <p:ph idx="1"/>
          </p:nvPr>
        </p:nvSpPr>
        <p:spPr>
          <a:xfrm>
            <a:off x="727073" y="5702301"/>
            <a:ext cx="10196741" cy="527252"/>
          </a:xfrm>
          <a:noFill/>
        </p:spPr>
        <p:txBody>
          <a:bodyPr anchor="ctr"/>
          <a:lstStyle/>
          <a:p>
            <a:pPr marL="0" indent="0">
              <a:spcBef>
                <a:spcPts val="700"/>
              </a:spcBef>
              <a:spcAft>
                <a:spcPts val="300"/>
              </a:spcAft>
              <a:buNone/>
            </a:pPr>
            <a:r>
              <a:rPr lang="en-US" b="1" dirty="0">
                <a:solidFill>
                  <a:schemeClr val="accent3"/>
                </a:solidFill>
              </a:rPr>
              <a:t>Toxicity profile for T-</a:t>
            </a:r>
            <a:r>
              <a:rPr lang="en-US" b="1" dirty="0" err="1">
                <a:solidFill>
                  <a:schemeClr val="accent3"/>
                </a:solidFill>
              </a:rPr>
              <a:t>DXd</a:t>
            </a:r>
            <a:r>
              <a:rPr lang="en-US" b="1" dirty="0">
                <a:solidFill>
                  <a:schemeClr val="accent3"/>
                </a:solidFill>
              </a:rPr>
              <a:t> was consistent and independent of age</a:t>
            </a:r>
          </a:p>
        </p:txBody>
      </p:sp>
    </p:spTree>
    <p:extLst>
      <p:ext uri="{BB962C8B-B14F-4D97-AF65-F5344CB8AC3E}">
        <p14:creationId xmlns:p14="http://schemas.microsoft.com/office/powerpoint/2010/main" val="31775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0FB42E1-D0BA-31EB-E7CC-196D8FA163DF}"/>
              </a:ext>
            </a:extLst>
          </p:cNvPr>
          <p:cNvSpPr>
            <a:spLocks noGrp="1" noChangeArrowheads="1"/>
          </p:cNvSpPr>
          <p:nvPr>
            <p:ph type="title"/>
          </p:nvPr>
        </p:nvSpPr>
        <p:spPr/>
        <p:txBody>
          <a:bodyPr/>
          <a:lstStyle/>
          <a:p>
            <a:r>
              <a:rPr lang="en-US" dirty="0"/>
              <a:t>ILD Risk Factors: Pooled Analysis from 9 Phase I/II Trials of T-</a:t>
            </a:r>
            <a:r>
              <a:rPr lang="en-US" dirty="0" err="1"/>
              <a:t>DXd</a:t>
            </a:r>
            <a:r>
              <a:rPr lang="en-US" dirty="0"/>
              <a:t> Monotherapy</a:t>
            </a:r>
            <a:endParaRPr lang="en-US" altLang="en-US" dirty="0"/>
          </a:p>
        </p:txBody>
      </p:sp>
      <p:sp>
        <p:nvSpPr>
          <p:cNvPr id="10789" name="TextBox 10788">
            <a:extLst>
              <a:ext uri="{FF2B5EF4-FFF2-40B4-BE49-F238E27FC236}">
                <a16:creationId xmlns:a16="http://schemas.microsoft.com/office/drawing/2014/main" id="{34848F0E-FD2B-0412-8A1E-0421863F85FB}"/>
              </a:ext>
            </a:extLst>
          </p:cNvPr>
          <p:cNvSpPr txBox="1"/>
          <p:nvPr/>
        </p:nvSpPr>
        <p:spPr>
          <a:xfrm>
            <a:off x="6919596" y="1427614"/>
            <a:ext cx="4437461" cy="338554"/>
          </a:xfrm>
          <a:prstGeom prst="rect">
            <a:avLst/>
          </a:prstGeom>
          <a:noFill/>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Subgroup Analysis</a:t>
            </a:r>
            <a:endParaRPr lang="en-US" sz="1600" b="1" baseline="30000" dirty="0">
              <a:solidFill>
                <a:srgbClr val="0000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2D5477D-1603-9065-D295-0DDF2E59C8C7}"/>
              </a:ext>
            </a:extLst>
          </p:cNvPr>
          <p:cNvGrpSpPr/>
          <p:nvPr/>
        </p:nvGrpSpPr>
        <p:grpSpPr>
          <a:xfrm>
            <a:off x="272048" y="1973311"/>
            <a:ext cx="6196410" cy="3323546"/>
            <a:chOff x="272048" y="1973311"/>
            <a:chExt cx="6196410" cy="3323546"/>
          </a:xfrm>
        </p:grpSpPr>
        <p:sp>
          <p:nvSpPr>
            <p:cNvPr id="10827" name="TextBox 10826">
              <a:extLst>
                <a:ext uri="{FF2B5EF4-FFF2-40B4-BE49-F238E27FC236}">
                  <a16:creationId xmlns:a16="http://schemas.microsoft.com/office/drawing/2014/main" id="{35BFCC62-98B9-47D1-271C-4463F597D3F8}"/>
                </a:ext>
              </a:extLst>
            </p:cNvPr>
            <p:cNvSpPr txBox="1"/>
            <p:nvPr/>
          </p:nvSpPr>
          <p:spPr bwMode="auto">
            <a:xfrm>
              <a:off x="5622205" y="4362056"/>
              <a:ext cx="543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54</a:t>
              </a:r>
            </a:p>
          </p:txBody>
        </p:sp>
        <p:sp>
          <p:nvSpPr>
            <p:cNvPr id="11126" name="TextBox 11125">
              <a:extLst>
                <a:ext uri="{FF2B5EF4-FFF2-40B4-BE49-F238E27FC236}">
                  <a16:creationId xmlns:a16="http://schemas.microsoft.com/office/drawing/2014/main" id="{932094CE-3D65-1298-C65C-AA84A312F609}"/>
                </a:ext>
              </a:extLst>
            </p:cNvPr>
            <p:cNvSpPr txBox="1"/>
            <p:nvPr/>
          </p:nvSpPr>
          <p:spPr bwMode="auto">
            <a:xfrm>
              <a:off x="3172220" y="4835192"/>
              <a:ext cx="3296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200" dirty="0">
                  <a:solidFill>
                    <a:srgbClr val="000000"/>
                  </a:solidFill>
                  <a:latin typeface="Arial" panose="020B0604020202020204" pitchFamily="34" charset="0"/>
                  <a:cs typeface="Arial" panose="020B0604020202020204" pitchFamily="34" charset="0"/>
                </a:rPr>
                <a:t>HER2+ breast cancer (5.4 mg/kg q3w)(</a:t>
              </a:r>
              <a:r>
                <a:rPr lang="en-US" sz="1200" i="1" dirty="0">
                  <a:solidFill>
                    <a:srgbClr val="000000"/>
                  </a:solidFill>
                  <a:latin typeface="Arial" panose="020B0604020202020204" pitchFamily="34" charset="0"/>
                  <a:cs typeface="Arial" panose="020B0604020202020204" pitchFamily="34" charset="0"/>
                </a:rPr>
                <a:t>N</a:t>
              </a:r>
              <a:r>
                <a:rPr lang="en-US" sz="1200" dirty="0">
                  <a:solidFill>
                    <a:srgbClr val="000000"/>
                  </a:solidFill>
                  <a:latin typeface="Arial" panose="020B0604020202020204" pitchFamily="34" charset="0"/>
                  <a:cs typeface="Arial" panose="020B0604020202020204" pitchFamily="34" charset="0"/>
                </a:rPr>
                <a:t>=245)</a:t>
              </a:r>
            </a:p>
          </p:txBody>
        </p:sp>
        <p:sp>
          <p:nvSpPr>
            <p:cNvPr id="10785" name="Freeform: Shape 9235">
              <a:extLst>
                <a:ext uri="{FF2B5EF4-FFF2-40B4-BE49-F238E27FC236}">
                  <a16:creationId xmlns:a16="http://schemas.microsoft.com/office/drawing/2014/main" id="{40C5BD64-F14E-F2B5-3BB1-9FFF324E16CA}"/>
                </a:ext>
              </a:extLst>
            </p:cNvPr>
            <p:cNvSpPr/>
            <p:nvPr/>
          </p:nvSpPr>
          <p:spPr bwMode="auto">
            <a:xfrm>
              <a:off x="1206723" y="3052239"/>
              <a:ext cx="4567881" cy="1182130"/>
            </a:xfrm>
            <a:custGeom>
              <a:avLst/>
              <a:gdLst>
                <a:gd name="connsiteX0" fmla="*/ 4567881 w 4567881"/>
                <a:gd name="connsiteY0" fmla="*/ 0 h 1182130"/>
                <a:gd name="connsiteX1" fmla="*/ 3991233 w 4567881"/>
                <a:gd name="connsiteY1" fmla="*/ 0 h 1182130"/>
                <a:gd name="connsiteX2" fmla="*/ 3991233 w 4567881"/>
                <a:gd name="connsiteY2" fmla="*/ 53546 h 1182130"/>
                <a:gd name="connsiteX3" fmla="*/ 2104768 w 4567881"/>
                <a:gd name="connsiteY3" fmla="*/ 53546 h 1182130"/>
                <a:gd name="connsiteX4" fmla="*/ 2104768 w 4567881"/>
                <a:gd name="connsiteY4" fmla="*/ 74140 h 1182130"/>
                <a:gd name="connsiteX5" fmla="*/ 1902941 w 4567881"/>
                <a:gd name="connsiteY5" fmla="*/ 74140 h 1182130"/>
                <a:gd name="connsiteX6" fmla="*/ 1902941 w 4567881"/>
                <a:gd name="connsiteY6" fmla="*/ 86497 h 1182130"/>
                <a:gd name="connsiteX7" fmla="*/ 1775254 w 4567881"/>
                <a:gd name="connsiteY7" fmla="*/ 86497 h 1182130"/>
                <a:gd name="connsiteX8" fmla="*/ 1775254 w 4567881"/>
                <a:gd name="connsiteY8" fmla="*/ 102973 h 1182130"/>
                <a:gd name="connsiteX9" fmla="*/ 1421027 w 4567881"/>
                <a:gd name="connsiteY9" fmla="*/ 102973 h 1182130"/>
                <a:gd name="connsiteX10" fmla="*/ 1421027 w 4567881"/>
                <a:gd name="connsiteY10" fmla="*/ 115330 h 1182130"/>
                <a:gd name="connsiteX11" fmla="*/ 1392195 w 4567881"/>
                <a:gd name="connsiteY11" fmla="*/ 115330 h 1182130"/>
                <a:gd name="connsiteX12" fmla="*/ 1392195 w 4567881"/>
                <a:gd name="connsiteY12" fmla="*/ 131805 h 1182130"/>
                <a:gd name="connsiteX13" fmla="*/ 1210962 w 4567881"/>
                <a:gd name="connsiteY13" fmla="*/ 131805 h 1182130"/>
                <a:gd name="connsiteX14" fmla="*/ 1210962 w 4567881"/>
                <a:gd name="connsiteY14" fmla="*/ 160638 h 1182130"/>
                <a:gd name="connsiteX15" fmla="*/ 1165654 w 4567881"/>
                <a:gd name="connsiteY15" fmla="*/ 160638 h 1182130"/>
                <a:gd name="connsiteX16" fmla="*/ 1165654 w 4567881"/>
                <a:gd name="connsiteY16" fmla="*/ 189470 h 1182130"/>
                <a:gd name="connsiteX17" fmla="*/ 1083276 w 4567881"/>
                <a:gd name="connsiteY17" fmla="*/ 189470 h 1182130"/>
                <a:gd name="connsiteX18" fmla="*/ 1083276 w 4567881"/>
                <a:gd name="connsiteY18" fmla="*/ 226540 h 1182130"/>
                <a:gd name="connsiteX19" fmla="*/ 934995 w 4567881"/>
                <a:gd name="connsiteY19" fmla="*/ 226540 h 1182130"/>
                <a:gd name="connsiteX20" fmla="*/ 934995 w 4567881"/>
                <a:gd name="connsiteY20" fmla="*/ 280086 h 1182130"/>
                <a:gd name="connsiteX21" fmla="*/ 836141 w 4567881"/>
                <a:gd name="connsiteY21" fmla="*/ 280086 h 1182130"/>
                <a:gd name="connsiteX22" fmla="*/ 836141 w 4567881"/>
                <a:gd name="connsiteY22" fmla="*/ 313038 h 1182130"/>
                <a:gd name="connsiteX23" fmla="*/ 724930 w 4567881"/>
                <a:gd name="connsiteY23" fmla="*/ 313038 h 1182130"/>
                <a:gd name="connsiteX24" fmla="*/ 724930 w 4567881"/>
                <a:gd name="connsiteY24" fmla="*/ 354227 h 1182130"/>
                <a:gd name="connsiteX25" fmla="*/ 700216 w 4567881"/>
                <a:gd name="connsiteY25" fmla="*/ 354227 h 1182130"/>
                <a:gd name="connsiteX26" fmla="*/ 700216 w 4567881"/>
                <a:gd name="connsiteY26" fmla="*/ 391297 h 1182130"/>
                <a:gd name="connsiteX27" fmla="*/ 687860 w 4567881"/>
                <a:gd name="connsiteY27" fmla="*/ 391297 h 1182130"/>
                <a:gd name="connsiteX28" fmla="*/ 687860 w 4567881"/>
                <a:gd name="connsiteY28" fmla="*/ 448962 h 1182130"/>
                <a:gd name="connsiteX29" fmla="*/ 679622 w 4567881"/>
                <a:gd name="connsiteY29" fmla="*/ 448962 h 1182130"/>
                <a:gd name="connsiteX30" fmla="*/ 679622 w 4567881"/>
                <a:gd name="connsiteY30" fmla="*/ 506627 h 1182130"/>
                <a:gd name="connsiteX31" fmla="*/ 601362 w 4567881"/>
                <a:gd name="connsiteY31" fmla="*/ 506627 h 1182130"/>
                <a:gd name="connsiteX32" fmla="*/ 601362 w 4567881"/>
                <a:gd name="connsiteY32" fmla="*/ 531340 h 1182130"/>
                <a:gd name="connsiteX33" fmla="*/ 576649 w 4567881"/>
                <a:gd name="connsiteY33" fmla="*/ 531340 h 1182130"/>
                <a:gd name="connsiteX34" fmla="*/ 576649 w 4567881"/>
                <a:gd name="connsiteY34" fmla="*/ 568411 h 1182130"/>
                <a:gd name="connsiteX35" fmla="*/ 477795 w 4567881"/>
                <a:gd name="connsiteY35" fmla="*/ 568411 h 1182130"/>
                <a:gd name="connsiteX36" fmla="*/ 477795 w 4567881"/>
                <a:gd name="connsiteY36" fmla="*/ 589005 h 1182130"/>
                <a:gd name="connsiteX37" fmla="*/ 457200 w 4567881"/>
                <a:gd name="connsiteY37" fmla="*/ 589005 h 1182130"/>
                <a:gd name="connsiteX38" fmla="*/ 457200 w 4567881"/>
                <a:gd name="connsiteY38" fmla="*/ 638432 h 1182130"/>
                <a:gd name="connsiteX39" fmla="*/ 428368 w 4567881"/>
                <a:gd name="connsiteY39" fmla="*/ 638432 h 1182130"/>
                <a:gd name="connsiteX40" fmla="*/ 428368 w 4567881"/>
                <a:gd name="connsiteY40" fmla="*/ 683740 h 1182130"/>
                <a:gd name="connsiteX41" fmla="*/ 411892 w 4567881"/>
                <a:gd name="connsiteY41" fmla="*/ 683740 h 1182130"/>
                <a:gd name="connsiteX42" fmla="*/ 411892 w 4567881"/>
                <a:gd name="connsiteY42" fmla="*/ 704335 h 1182130"/>
                <a:gd name="connsiteX43" fmla="*/ 362465 w 4567881"/>
                <a:gd name="connsiteY43" fmla="*/ 704335 h 1182130"/>
                <a:gd name="connsiteX44" fmla="*/ 362465 w 4567881"/>
                <a:gd name="connsiteY44" fmla="*/ 733168 h 1182130"/>
                <a:gd name="connsiteX45" fmla="*/ 341870 w 4567881"/>
                <a:gd name="connsiteY45" fmla="*/ 733168 h 1182130"/>
                <a:gd name="connsiteX46" fmla="*/ 341870 w 4567881"/>
                <a:gd name="connsiteY46" fmla="*/ 844378 h 1182130"/>
                <a:gd name="connsiteX47" fmla="*/ 317157 w 4567881"/>
                <a:gd name="connsiteY47" fmla="*/ 844378 h 1182130"/>
                <a:gd name="connsiteX48" fmla="*/ 317157 w 4567881"/>
                <a:gd name="connsiteY48" fmla="*/ 897924 h 1182130"/>
                <a:gd name="connsiteX49" fmla="*/ 214184 w 4567881"/>
                <a:gd name="connsiteY49" fmla="*/ 897924 h 1182130"/>
                <a:gd name="connsiteX50" fmla="*/ 214184 w 4567881"/>
                <a:gd name="connsiteY50" fmla="*/ 1005016 h 1182130"/>
                <a:gd name="connsiteX51" fmla="*/ 185352 w 4567881"/>
                <a:gd name="connsiteY51" fmla="*/ 1005016 h 1182130"/>
                <a:gd name="connsiteX52" fmla="*/ 185352 w 4567881"/>
                <a:gd name="connsiteY52" fmla="*/ 1042086 h 1182130"/>
                <a:gd name="connsiteX53" fmla="*/ 152400 w 4567881"/>
                <a:gd name="connsiteY53" fmla="*/ 1042086 h 1182130"/>
                <a:gd name="connsiteX54" fmla="*/ 152400 w 4567881"/>
                <a:gd name="connsiteY54" fmla="*/ 1062681 h 1182130"/>
                <a:gd name="connsiteX55" fmla="*/ 115330 w 4567881"/>
                <a:gd name="connsiteY55" fmla="*/ 1062681 h 1182130"/>
                <a:gd name="connsiteX56" fmla="*/ 115330 w 4567881"/>
                <a:gd name="connsiteY56" fmla="*/ 1079157 h 1182130"/>
                <a:gd name="connsiteX57" fmla="*/ 102973 w 4567881"/>
                <a:gd name="connsiteY57" fmla="*/ 1079157 h 1182130"/>
                <a:gd name="connsiteX58" fmla="*/ 102973 w 4567881"/>
                <a:gd name="connsiteY58" fmla="*/ 1153297 h 1182130"/>
                <a:gd name="connsiteX59" fmla="*/ 78260 w 4567881"/>
                <a:gd name="connsiteY59" fmla="*/ 1153297 h 1182130"/>
                <a:gd name="connsiteX60" fmla="*/ 78260 w 4567881"/>
                <a:gd name="connsiteY60" fmla="*/ 1169773 h 1182130"/>
                <a:gd name="connsiteX61" fmla="*/ 78260 w 4567881"/>
                <a:gd name="connsiteY61" fmla="*/ 1182130 h 1182130"/>
                <a:gd name="connsiteX62" fmla="*/ 0 w 4567881"/>
                <a:gd name="connsiteY62" fmla="*/ 1182130 h 118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567881" h="1182130">
                  <a:moveTo>
                    <a:pt x="4567881" y="0"/>
                  </a:moveTo>
                  <a:lnTo>
                    <a:pt x="3991233" y="0"/>
                  </a:lnTo>
                  <a:lnTo>
                    <a:pt x="3991233" y="53546"/>
                  </a:lnTo>
                  <a:lnTo>
                    <a:pt x="2104768" y="53546"/>
                  </a:lnTo>
                  <a:lnTo>
                    <a:pt x="2104768" y="74140"/>
                  </a:lnTo>
                  <a:lnTo>
                    <a:pt x="1902941" y="74140"/>
                  </a:lnTo>
                  <a:lnTo>
                    <a:pt x="1902941" y="86497"/>
                  </a:lnTo>
                  <a:lnTo>
                    <a:pt x="1775254" y="86497"/>
                  </a:lnTo>
                  <a:lnTo>
                    <a:pt x="1775254" y="102973"/>
                  </a:lnTo>
                  <a:lnTo>
                    <a:pt x="1421027" y="102973"/>
                  </a:lnTo>
                  <a:lnTo>
                    <a:pt x="1421027" y="115330"/>
                  </a:lnTo>
                  <a:lnTo>
                    <a:pt x="1392195" y="115330"/>
                  </a:lnTo>
                  <a:lnTo>
                    <a:pt x="1392195" y="131805"/>
                  </a:lnTo>
                  <a:lnTo>
                    <a:pt x="1210962" y="131805"/>
                  </a:lnTo>
                  <a:lnTo>
                    <a:pt x="1210962" y="160638"/>
                  </a:lnTo>
                  <a:lnTo>
                    <a:pt x="1165654" y="160638"/>
                  </a:lnTo>
                  <a:lnTo>
                    <a:pt x="1165654" y="189470"/>
                  </a:lnTo>
                  <a:lnTo>
                    <a:pt x="1083276" y="189470"/>
                  </a:lnTo>
                  <a:lnTo>
                    <a:pt x="1083276" y="226540"/>
                  </a:lnTo>
                  <a:lnTo>
                    <a:pt x="934995" y="226540"/>
                  </a:lnTo>
                  <a:lnTo>
                    <a:pt x="934995" y="280086"/>
                  </a:lnTo>
                  <a:lnTo>
                    <a:pt x="836141" y="280086"/>
                  </a:lnTo>
                  <a:lnTo>
                    <a:pt x="836141" y="313038"/>
                  </a:lnTo>
                  <a:lnTo>
                    <a:pt x="724930" y="313038"/>
                  </a:lnTo>
                  <a:lnTo>
                    <a:pt x="724930" y="354227"/>
                  </a:lnTo>
                  <a:lnTo>
                    <a:pt x="700216" y="354227"/>
                  </a:lnTo>
                  <a:lnTo>
                    <a:pt x="700216" y="391297"/>
                  </a:lnTo>
                  <a:lnTo>
                    <a:pt x="687860" y="391297"/>
                  </a:lnTo>
                  <a:lnTo>
                    <a:pt x="687860" y="448962"/>
                  </a:lnTo>
                  <a:lnTo>
                    <a:pt x="679622" y="448962"/>
                  </a:lnTo>
                  <a:lnTo>
                    <a:pt x="679622" y="506627"/>
                  </a:lnTo>
                  <a:lnTo>
                    <a:pt x="601362" y="506627"/>
                  </a:lnTo>
                  <a:lnTo>
                    <a:pt x="601362" y="531340"/>
                  </a:lnTo>
                  <a:lnTo>
                    <a:pt x="576649" y="531340"/>
                  </a:lnTo>
                  <a:lnTo>
                    <a:pt x="576649" y="568411"/>
                  </a:lnTo>
                  <a:lnTo>
                    <a:pt x="477795" y="568411"/>
                  </a:lnTo>
                  <a:lnTo>
                    <a:pt x="477795" y="589005"/>
                  </a:lnTo>
                  <a:lnTo>
                    <a:pt x="457200" y="589005"/>
                  </a:lnTo>
                  <a:lnTo>
                    <a:pt x="457200" y="638432"/>
                  </a:lnTo>
                  <a:lnTo>
                    <a:pt x="428368" y="638432"/>
                  </a:lnTo>
                  <a:lnTo>
                    <a:pt x="428368" y="683740"/>
                  </a:lnTo>
                  <a:lnTo>
                    <a:pt x="411892" y="683740"/>
                  </a:lnTo>
                  <a:lnTo>
                    <a:pt x="411892" y="704335"/>
                  </a:lnTo>
                  <a:lnTo>
                    <a:pt x="362465" y="704335"/>
                  </a:lnTo>
                  <a:lnTo>
                    <a:pt x="362465" y="733168"/>
                  </a:lnTo>
                  <a:lnTo>
                    <a:pt x="341870" y="733168"/>
                  </a:lnTo>
                  <a:lnTo>
                    <a:pt x="341870" y="844378"/>
                  </a:lnTo>
                  <a:lnTo>
                    <a:pt x="317157" y="844378"/>
                  </a:lnTo>
                  <a:lnTo>
                    <a:pt x="317157" y="897924"/>
                  </a:lnTo>
                  <a:lnTo>
                    <a:pt x="214184" y="897924"/>
                  </a:lnTo>
                  <a:lnTo>
                    <a:pt x="214184" y="1005016"/>
                  </a:lnTo>
                  <a:lnTo>
                    <a:pt x="185352" y="1005016"/>
                  </a:lnTo>
                  <a:lnTo>
                    <a:pt x="185352" y="1042086"/>
                  </a:lnTo>
                  <a:lnTo>
                    <a:pt x="152400" y="1042086"/>
                  </a:lnTo>
                  <a:lnTo>
                    <a:pt x="152400" y="1062681"/>
                  </a:lnTo>
                  <a:lnTo>
                    <a:pt x="115330" y="1062681"/>
                  </a:lnTo>
                  <a:lnTo>
                    <a:pt x="115330" y="1079157"/>
                  </a:lnTo>
                  <a:lnTo>
                    <a:pt x="102973" y="1079157"/>
                  </a:lnTo>
                  <a:lnTo>
                    <a:pt x="102973" y="1153297"/>
                  </a:lnTo>
                  <a:lnTo>
                    <a:pt x="78260" y="1153297"/>
                  </a:lnTo>
                  <a:lnTo>
                    <a:pt x="78260" y="1169773"/>
                  </a:lnTo>
                  <a:lnTo>
                    <a:pt x="78260" y="1182130"/>
                  </a:lnTo>
                  <a:lnTo>
                    <a:pt x="0" y="1182130"/>
                  </a:lnTo>
                </a:path>
              </a:pathLst>
            </a:custGeom>
            <a:noFill/>
            <a:ln w="28575">
              <a:solidFill>
                <a:schemeClr val="accent1"/>
              </a:solidFill>
              <a:miter lim="800000"/>
              <a:headEnd/>
              <a:tailEn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786" name="Freeform: Shape 9237">
              <a:extLst>
                <a:ext uri="{FF2B5EF4-FFF2-40B4-BE49-F238E27FC236}">
                  <a16:creationId xmlns:a16="http://schemas.microsoft.com/office/drawing/2014/main" id="{DA913E09-8EBF-152C-08CF-EE839B6CA61F}"/>
                </a:ext>
              </a:extLst>
            </p:cNvPr>
            <p:cNvSpPr/>
            <p:nvPr/>
          </p:nvSpPr>
          <p:spPr bwMode="auto">
            <a:xfrm>
              <a:off x="1186808" y="3105530"/>
              <a:ext cx="4009534" cy="1140643"/>
            </a:xfrm>
            <a:custGeom>
              <a:avLst/>
              <a:gdLst>
                <a:gd name="connsiteX0" fmla="*/ 0 w 4009534"/>
                <a:gd name="connsiteY0" fmla="*/ 1140643 h 1140643"/>
                <a:gd name="connsiteX1" fmla="*/ 103695 w 4009534"/>
                <a:gd name="connsiteY1" fmla="*/ 1140643 h 1140643"/>
                <a:gd name="connsiteX2" fmla="*/ 103695 w 4009534"/>
                <a:gd name="connsiteY2" fmla="*/ 1115505 h 1140643"/>
                <a:gd name="connsiteX3" fmla="*/ 128833 w 4009534"/>
                <a:gd name="connsiteY3" fmla="*/ 1115505 h 1140643"/>
                <a:gd name="connsiteX4" fmla="*/ 128833 w 4009534"/>
                <a:gd name="connsiteY4" fmla="*/ 1046375 h 1140643"/>
                <a:gd name="connsiteX5" fmla="*/ 241955 w 4009534"/>
                <a:gd name="connsiteY5" fmla="*/ 1046375 h 1140643"/>
                <a:gd name="connsiteX6" fmla="*/ 241955 w 4009534"/>
                <a:gd name="connsiteY6" fmla="*/ 992957 h 1140643"/>
                <a:gd name="connsiteX7" fmla="*/ 251381 w 4009534"/>
                <a:gd name="connsiteY7" fmla="*/ 992957 h 1140643"/>
                <a:gd name="connsiteX8" fmla="*/ 251381 w 4009534"/>
                <a:gd name="connsiteY8" fmla="*/ 952107 h 1140643"/>
                <a:gd name="connsiteX9" fmla="*/ 336223 w 4009534"/>
                <a:gd name="connsiteY9" fmla="*/ 952107 h 1140643"/>
                <a:gd name="connsiteX10" fmla="*/ 336223 w 4009534"/>
                <a:gd name="connsiteY10" fmla="*/ 920685 h 1140643"/>
                <a:gd name="connsiteX11" fmla="*/ 351934 w 4009534"/>
                <a:gd name="connsiteY11" fmla="*/ 920685 h 1140643"/>
                <a:gd name="connsiteX12" fmla="*/ 351934 w 4009534"/>
                <a:gd name="connsiteY12" fmla="*/ 879835 h 1140643"/>
                <a:gd name="connsiteX13" fmla="*/ 367645 w 4009534"/>
                <a:gd name="connsiteY13" fmla="*/ 879835 h 1140643"/>
                <a:gd name="connsiteX14" fmla="*/ 367645 w 4009534"/>
                <a:gd name="connsiteY14" fmla="*/ 744718 h 1140643"/>
                <a:gd name="connsiteX15" fmla="*/ 377072 w 4009534"/>
                <a:gd name="connsiteY15" fmla="*/ 744718 h 1140643"/>
                <a:gd name="connsiteX16" fmla="*/ 377072 w 4009534"/>
                <a:gd name="connsiteY16" fmla="*/ 703868 h 1140643"/>
                <a:gd name="connsiteX17" fmla="*/ 468198 w 4009534"/>
                <a:gd name="connsiteY17" fmla="*/ 703868 h 1140643"/>
                <a:gd name="connsiteX18" fmla="*/ 468198 w 4009534"/>
                <a:gd name="connsiteY18" fmla="*/ 590747 h 1140643"/>
                <a:gd name="connsiteX19" fmla="*/ 597031 w 4009534"/>
                <a:gd name="connsiteY19" fmla="*/ 590747 h 1140643"/>
                <a:gd name="connsiteX20" fmla="*/ 597031 w 4009534"/>
                <a:gd name="connsiteY20" fmla="*/ 534186 h 1140643"/>
                <a:gd name="connsiteX21" fmla="*/ 615885 w 4009534"/>
                <a:gd name="connsiteY21" fmla="*/ 534186 h 1140643"/>
                <a:gd name="connsiteX22" fmla="*/ 615885 w 4009534"/>
                <a:gd name="connsiteY22" fmla="*/ 496478 h 1140643"/>
                <a:gd name="connsiteX23" fmla="*/ 641023 w 4009534"/>
                <a:gd name="connsiteY23" fmla="*/ 496478 h 1140643"/>
                <a:gd name="connsiteX24" fmla="*/ 641023 w 4009534"/>
                <a:gd name="connsiteY24" fmla="*/ 477625 h 1140643"/>
                <a:gd name="connsiteX25" fmla="*/ 694441 w 4009534"/>
                <a:gd name="connsiteY25" fmla="*/ 477625 h 1140643"/>
                <a:gd name="connsiteX26" fmla="*/ 694441 w 4009534"/>
                <a:gd name="connsiteY26" fmla="*/ 386499 h 1140643"/>
                <a:gd name="connsiteX27" fmla="*/ 710153 w 4009534"/>
                <a:gd name="connsiteY27" fmla="*/ 386499 h 1140643"/>
                <a:gd name="connsiteX28" fmla="*/ 710153 w 4009534"/>
                <a:gd name="connsiteY28" fmla="*/ 355076 h 1140643"/>
                <a:gd name="connsiteX29" fmla="*/ 719579 w 4009534"/>
                <a:gd name="connsiteY29" fmla="*/ 345650 h 1140643"/>
                <a:gd name="connsiteX30" fmla="*/ 719579 w 4009534"/>
                <a:gd name="connsiteY30" fmla="*/ 251382 h 1140643"/>
                <a:gd name="connsiteX31" fmla="*/ 832701 w 4009534"/>
                <a:gd name="connsiteY31" fmla="*/ 251382 h 1140643"/>
                <a:gd name="connsiteX32" fmla="*/ 832701 w 4009534"/>
                <a:gd name="connsiteY32" fmla="*/ 223101 h 1140643"/>
                <a:gd name="connsiteX33" fmla="*/ 848412 w 4009534"/>
                <a:gd name="connsiteY33" fmla="*/ 223101 h 1140643"/>
                <a:gd name="connsiteX34" fmla="*/ 848412 w 4009534"/>
                <a:gd name="connsiteY34" fmla="*/ 197963 h 1140643"/>
                <a:gd name="connsiteX35" fmla="*/ 942680 w 4009534"/>
                <a:gd name="connsiteY35" fmla="*/ 197963 h 1140643"/>
                <a:gd name="connsiteX36" fmla="*/ 942680 w 4009534"/>
                <a:gd name="connsiteY36" fmla="*/ 169683 h 1140643"/>
                <a:gd name="connsiteX37" fmla="*/ 961534 w 4009534"/>
                <a:gd name="connsiteY37" fmla="*/ 169683 h 1140643"/>
                <a:gd name="connsiteX38" fmla="*/ 961534 w 4009534"/>
                <a:gd name="connsiteY38" fmla="*/ 103695 h 1140643"/>
                <a:gd name="connsiteX39" fmla="*/ 1791093 w 4009534"/>
                <a:gd name="connsiteY39" fmla="*/ 103695 h 1140643"/>
                <a:gd name="connsiteX40" fmla="*/ 1791093 w 4009534"/>
                <a:gd name="connsiteY40" fmla="*/ 87984 h 1140643"/>
                <a:gd name="connsiteX41" fmla="*/ 2127315 w 4009534"/>
                <a:gd name="connsiteY41" fmla="*/ 87984 h 1140643"/>
                <a:gd name="connsiteX42" fmla="*/ 2127315 w 4009534"/>
                <a:gd name="connsiteY42" fmla="*/ 50276 h 1140643"/>
                <a:gd name="connsiteX43" fmla="*/ 2139885 w 4009534"/>
                <a:gd name="connsiteY43" fmla="*/ 50276 h 1140643"/>
                <a:gd name="connsiteX44" fmla="*/ 2139885 w 4009534"/>
                <a:gd name="connsiteY44" fmla="*/ 25138 h 1140643"/>
                <a:gd name="connsiteX45" fmla="*/ 4009534 w 4009534"/>
                <a:gd name="connsiteY45" fmla="*/ 25138 h 1140643"/>
                <a:gd name="connsiteX46" fmla="*/ 4009534 w 4009534"/>
                <a:gd name="connsiteY46" fmla="*/ 0 h 11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09534" h="1140643">
                  <a:moveTo>
                    <a:pt x="0" y="1140643"/>
                  </a:moveTo>
                  <a:lnTo>
                    <a:pt x="103695" y="1140643"/>
                  </a:lnTo>
                  <a:lnTo>
                    <a:pt x="103695" y="1115505"/>
                  </a:lnTo>
                  <a:lnTo>
                    <a:pt x="128833" y="1115505"/>
                  </a:lnTo>
                  <a:lnTo>
                    <a:pt x="128833" y="1046375"/>
                  </a:lnTo>
                  <a:lnTo>
                    <a:pt x="241955" y="1046375"/>
                  </a:lnTo>
                  <a:lnTo>
                    <a:pt x="241955" y="992957"/>
                  </a:lnTo>
                  <a:lnTo>
                    <a:pt x="251381" y="992957"/>
                  </a:lnTo>
                  <a:lnTo>
                    <a:pt x="251381" y="952107"/>
                  </a:lnTo>
                  <a:lnTo>
                    <a:pt x="336223" y="952107"/>
                  </a:lnTo>
                  <a:lnTo>
                    <a:pt x="336223" y="920685"/>
                  </a:lnTo>
                  <a:lnTo>
                    <a:pt x="351934" y="920685"/>
                  </a:lnTo>
                  <a:lnTo>
                    <a:pt x="351934" y="879835"/>
                  </a:lnTo>
                  <a:lnTo>
                    <a:pt x="367645" y="879835"/>
                  </a:lnTo>
                  <a:lnTo>
                    <a:pt x="367645" y="744718"/>
                  </a:lnTo>
                  <a:lnTo>
                    <a:pt x="377072" y="744718"/>
                  </a:lnTo>
                  <a:lnTo>
                    <a:pt x="377072" y="703868"/>
                  </a:lnTo>
                  <a:lnTo>
                    <a:pt x="468198" y="703868"/>
                  </a:lnTo>
                  <a:lnTo>
                    <a:pt x="468198" y="590747"/>
                  </a:lnTo>
                  <a:lnTo>
                    <a:pt x="597031" y="590747"/>
                  </a:lnTo>
                  <a:lnTo>
                    <a:pt x="597031" y="534186"/>
                  </a:lnTo>
                  <a:lnTo>
                    <a:pt x="615885" y="534186"/>
                  </a:lnTo>
                  <a:lnTo>
                    <a:pt x="615885" y="496478"/>
                  </a:lnTo>
                  <a:lnTo>
                    <a:pt x="641023" y="496478"/>
                  </a:lnTo>
                  <a:lnTo>
                    <a:pt x="641023" y="477625"/>
                  </a:lnTo>
                  <a:lnTo>
                    <a:pt x="694441" y="477625"/>
                  </a:lnTo>
                  <a:lnTo>
                    <a:pt x="694441" y="386499"/>
                  </a:lnTo>
                  <a:lnTo>
                    <a:pt x="710153" y="386499"/>
                  </a:lnTo>
                  <a:lnTo>
                    <a:pt x="710153" y="355076"/>
                  </a:lnTo>
                  <a:lnTo>
                    <a:pt x="719579" y="345650"/>
                  </a:lnTo>
                  <a:lnTo>
                    <a:pt x="719579" y="251382"/>
                  </a:lnTo>
                  <a:lnTo>
                    <a:pt x="832701" y="251382"/>
                  </a:lnTo>
                  <a:lnTo>
                    <a:pt x="832701" y="223101"/>
                  </a:lnTo>
                  <a:lnTo>
                    <a:pt x="848412" y="223101"/>
                  </a:lnTo>
                  <a:lnTo>
                    <a:pt x="848412" y="197963"/>
                  </a:lnTo>
                  <a:lnTo>
                    <a:pt x="942680" y="197963"/>
                  </a:lnTo>
                  <a:lnTo>
                    <a:pt x="942680" y="169683"/>
                  </a:lnTo>
                  <a:lnTo>
                    <a:pt x="961534" y="169683"/>
                  </a:lnTo>
                  <a:lnTo>
                    <a:pt x="961534" y="103695"/>
                  </a:lnTo>
                  <a:lnTo>
                    <a:pt x="1791093" y="103695"/>
                  </a:lnTo>
                  <a:lnTo>
                    <a:pt x="1791093" y="87984"/>
                  </a:lnTo>
                  <a:lnTo>
                    <a:pt x="2127315" y="87984"/>
                  </a:lnTo>
                  <a:lnTo>
                    <a:pt x="2127315" y="50276"/>
                  </a:lnTo>
                  <a:lnTo>
                    <a:pt x="2139885" y="50276"/>
                  </a:lnTo>
                  <a:lnTo>
                    <a:pt x="2139885" y="25138"/>
                  </a:lnTo>
                  <a:lnTo>
                    <a:pt x="4009534" y="25138"/>
                  </a:lnTo>
                  <a:lnTo>
                    <a:pt x="4009534" y="0"/>
                  </a:lnTo>
                </a:path>
              </a:pathLst>
            </a:custGeom>
            <a:noFill/>
            <a:ln w="28575">
              <a:solidFill>
                <a:schemeClr val="accent3"/>
              </a:solidFill>
              <a:miter lim="800000"/>
              <a:headEnd/>
              <a:tailEn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788" name="TextBox 10787">
              <a:extLst>
                <a:ext uri="{FF2B5EF4-FFF2-40B4-BE49-F238E27FC236}">
                  <a16:creationId xmlns:a16="http://schemas.microsoft.com/office/drawing/2014/main" id="{9B5C1716-0383-435F-BE4E-CF67B06E463E}"/>
                </a:ext>
              </a:extLst>
            </p:cNvPr>
            <p:cNvSpPr txBox="1"/>
            <p:nvPr/>
          </p:nvSpPr>
          <p:spPr>
            <a:xfrm>
              <a:off x="995300" y="1973311"/>
              <a:ext cx="5033571" cy="338554"/>
            </a:xfrm>
            <a:prstGeom prst="rect">
              <a:avLst/>
            </a:prstGeom>
            <a:noFill/>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Time to First Adjudicated Drug-Related ILD Event</a:t>
              </a:r>
              <a:endParaRPr lang="en-US" sz="1600" b="1" baseline="30000" dirty="0">
                <a:solidFill>
                  <a:srgbClr val="000000"/>
                </a:solidFill>
                <a:latin typeface="Arial" panose="020B0604020202020204" pitchFamily="34" charset="0"/>
                <a:cs typeface="Arial" panose="020B0604020202020204" pitchFamily="34" charset="0"/>
              </a:endParaRPr>
            </a:p>
          </p:txBody>
        </p:sp>
        <p:sp>
          <p:nvSpPr>
            <p:cNvPr id="10791" name="TextBox 10790">
              <a:extLst>
                <a:ext uri="{FF2B5EF4-FFF2-40B4-BE49-F238E27FC236}">
                  <a16:creationId xmlns:a16="http://schemas.microsoft.com/office/drawing/2014/main" id="{D3897FC8-7C44-1FC0-A803-0628E340A257}"/>
                </a:ext>
              </a:extLst>
            </p:cNvPr>
            <p:cNvSpPr txBox="1"/>
            <p:nvPr/>
          </p:nvSpPr>
          <p:spPr bwMode="auto">
            <a:xfrm rot="16200000">
              <a:off x="-906551" y="3151910"/>
              <a:ext cx="2664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b="1" dirty="0">
                  <a:solidFill>
                    <a:srgbClr val="000000"/>
                  </a:solidFill>
                  <a:latin typeface="Arial" panose="020B0604020202020204" pitchFamily="34" charset="0"/>
                  <a:cs typeface="Arial" panose="020B0604020202020204" pitchFamily="34" charset="0"/>
                </a:rPr>
                <a:t>Cumulative Probability of ILD</a:t>
              </a:r>
            </a:p>
          </p:txBody>
        </p:sp>
        <p:sp>
          <p:nvSpPr>
            <p:cNvPr id="10792" name="TextBox 10791">
              <a:extLst>
                <a:ext uri="{FF2B5EF4-FFF2-40B4-BE49-F238E27FC236}">
                  <a16:creationId xmlns:a16="http://schemas.microsoft.com/office/drawing/2014/main" id="{93DF7A1A-7CE4-5DBF-1DAA-DA8E4C298885}"/>
                </a:ext>
              </a:extLst>
            </p:cNvPr>
            <p:cNvSpPr txBox="1"/>
            <p:nvPr/>
          </p:nvSpPr>
          <p:spPr bwMode="auto">
            <a:xfrm>
              <a:off x="2153606" y="4578232"/>
              <a:ext cx="28032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b="1" dirty="0">
                  <a:solidFill>
                    <a:srgbClr val="000000"/>
                  </a:solidFill>
                  <a:latin typeface="Arial" panose="020B0604020202020204" pitchFamily="34" charset="0"/>
                  <a:cs typeface="Arial" panose="020B0604020202020204" pitchFamily="34" charset="0"/>
                </a:rPr>
                <a:t>Time to first ILD event, months</a:t>
              </a:r>
            </a:p>
          </p:txBody>
        </p:sp>
        <p:sp>
          <p:nvSpPr>
            <p:cNvPr id="10793" name="Freeform: Shape 3">
              <a:extLst>
                <a:ext uri="{FF2B5EF4-FFF2-40B4-BE49-F238E27FC236}">
                  <a16:creationId xmlns:a16="http://schemas.microsoft.com/office/drawing/2014/main" id="{7361C247-B90B-F055-168C-037FA06261CF}"/>
                </a:ext>
              </a:extLst>
            </p:cNvPr>
            <p:cNvSpPr/>
            <p:nvPr/>
          </p:nvSpPr>
          <p:spPr bwMode="auto">
            <a:xfrm>
              <a:off x="1050204" y="2380855"/>
              <a:ext cx="4880919" cy="1993557"/>
            </a:xfrm>
            <a:custGeom>
              <a:avLst/>
              <a:gdLst>
                <a:gd name="connsiteX0" fmla="*/ 0 w 4880919"/>
                <a:gd name="connsiteY0" fmla="*/ 0 h 1993557"/>
                <a:gd name="connsiteX1" fmla="*/ 0 w 4880919"/>
                <a:gd name="connsiteY1" fmla="*/ 1993557 h 1993557"/>
                <a:gd name="connsiteX2" fmla="*/ 4880919 w 4880919"/>
                <a:gd name="connsiteY2" fmla="*/ 1993557 h 1993557"/>
              </a:gdLst>
              <a:ahLst/>
              <a:cxnLst>
                <a:cxn ang="0">
                  <a:pos x="connsiteX0" y="connsiteY0"/>
                </a:cxn>
                <a:cxn ang="0">
                  <a:pos x="connsiteX1" y="connsiteY1"/>
                </a:cxn>
                <a:cxn ang="0">
                  <a:pos x="connsiteX2" y="connsiteY2"/>
                </a:cxn>
              </a:cxnLst>
              <a:rect l="l" t="t" r="r" b="b"/>
              <a:pathLst>
                <a:path w="4880919" h="1993557">
                  <a:moveTo>
                    <a:pt x="0" y="0"/>
                  </a:moveTo>
                  <a:lnTo>
                    <a:pt x="0" y="1993557"/>
                  </a:lnTo>
                  <a:lnTo>
                    <a:pt x="4880919" y="1993557"/>
                  </a:lnTo>
                </a:path>
              </a:pathLst>
            </a:custGeom>
            <a:noFill/>
            <a:ln w="28575">
              <a:solidFill>
                <a:srgbClr val="000000"/>
              </a:solidFill>
              <a:miter lim="800000"/>
              <a:headEnd/>
              <a:tailEn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0794" name="Group 10793">
              <a:extLst>
                <a:ext uri="{FF2B5EF4-FFF2-40B4-BE49-F238E27FC236}">
                  <a16:creationId xmlns:a16="http://schemas.microsoft.com/office/drawing/2014/main" id="{4A245FFA-B7A2-623C-9F9F-49AE49CAD953}"/>
                </a:ext>
              </a:extLst>
            </p:cNvPr>
            <p:cNvGrpSpPr/>
            <p:nvPr/>
          </p:nvGrpSpPr>
          <p:grpSpPr>
            <a:xfrm>
              <a:off x="976064" y="2533255"/>
              <a:ext cx="70022" cy="1709351"/>
              <a:chOff x="1153297" y="2277762"/>
              <a:chExt cx="148282" cy="1709351"/>
            </a:xfrm>
          </p:grpSpPr>
          <p:cxnSp>
            <p:nvCxnSpPr>
              <p:cNvPr id="10795" name="Straight Connector 10794">
                <a:extLst>
                  <a:ext uri="{FF2B5EF4-FFF2-40B4-BE49-F238E27FC236}">
                    <a16:creationId xmlns:a16="http://schemas.microsoft.com/office/drawing/2014/main" id="{19785F2C-444F-0F59-65D5-7178FC93B59D}"/>
                  </a:ext>
                </a:extLst>
              </p:cNvPr>
              <p:cNvCxnSpPr>
                <a:cxnSpLocks/>
              </p:cNvCxnSpPr>
              <p:nvPr/>
            </p:nvCxnSpPr>
            <p:spPr bwMode="auto">
              <a:xfrm>
                <a:off x="1153297" y="2277762"/>
                <a:ext cx="148282" cy="0"/>
              </a:xfrm>
              <a:prstGeom prst="line">
                <a:avLst/>
              </a:prstGeom>
              <a:noFill/>
              <a:ln w="28575" cap="flat" cmpd="sng" algn="ctr">
                <a:solidFill>
                  <a:srgbClr val="000000"/>
                </a:solidFill>
                <a:prstDash val="solid"/>
                <a:round/>
                <a:headEnd type="none" w="med" len="med"/>
                <a:tailEnd type="none" w="med" len="med"/>
              </a:ln>
              <a:effectLst/>
            </p:spPr>
          </p:cxnSp>
          <p:cxnSp>
            <p:nvCxnSpPr>
              <p:cNvPr id="10796" name="Straight Connector 10795">
                <a:extLst>
                  <a:ext uri="{FF2B5EF4-FFF2-40B4-BE49-F238E27FC236}">
                    <a16:creationId xmlns:a16="http://schemas.microsoft.com/office/drawing/2014/main" id="{71E38853-474E-220A-D9ED-9D221A943121}"/>
                  </a:ext>
                </a:extLst>
              </p:cNvPr>
              <p:cNvCxnSpPr>
                <a:cxnSpLocks/>
              </p:cNvCxnSpPr>
              <p:nvPr/>
            </p:nvCxnSpPr>
            <p:spPr bwMode="auto">
              <a:xfrm>
                <a:off x="1153297" y="2619632"/>
                <a:ext cx="148282" cy="0"/>
              </a:xfrm>
              <a:prstGeom prst="line">
                <a:avLst/>
              </a:prstGeom>
              <a:noFill/>
              <a:ln w="28575" cap="flat" cmpd="sng" algn="ctr">
                <a:solidFill>
                  <a:srgbClr val="000000"/>
                </a:solidFill>
                <a:prstDash val="solid"/>
                <a:round/>
                <a:headEnd type="none" w="med" len="med"/>
                <a:tailEnd type="none" w="med" len="med"/>
              </a:ln>
              <a:effectLst/>
            </p:spPr>
          </p:cxnSp>
          <p:cxnSp>
            <p:nvCxnSpPr>
              <p:cNvPr id="10797" name="Straight Connector 10796">
                <a:extLst>
                  <a:ext uri="{FF2B5EF4-FFF2-40B4-BE49-F238E27FC236}">
                    <a16:creationId xmlns:a16="http://schemas.microsoft.com/office/drawing/2014/main" id="{D203DE05-D921-F382-283A-2E783A65713A}"/>
                  </a:ext>
                </a:extLst>
              </p:cNvPr>
              <p:cNvCxnSpPr>
                <a:cxnSpLocks/>
              </p:cNvCxnSpPr>
              <p:nvPr/>
            </p:nvCxnSpPr>
            <p:spPr bwMode="auto">
              <a:xfrm>
                <a:off x="1153297" y="2961502"/>
                <a:ext cx="148282" cy="0"/>
              </a:xfrm>
              <a:prstGeom prst="line">
                <a:avLst/>
              </a:prstGeom>
              <a:noFill/>
              <a:ln w="28575" cap="flat" cmpd="sng" algn="ctr">
                <a:solidFill>
                  <a:srgbClr val="000000"/>
                </a:solidFill>
                <a:prstDash val="solid"/>
                <a:round/>
                <a:headEnd type="none" w="med" len="med"/>
                <a:tailEnd type="none" w="med" len="med"/>
              </a:ln>
              <a:effectLst/>
            </p:spPr>
          </p:cxnSp>
          <p:cxnSp>
            <p:nvCxnSpPr>
              <p:cNvPr id="10798" name="Straight Connector 10797">
                <a:extLst>
                  <a:ext uri="{FF2B5EF4-FFF2-40B4-BE49-F238E27FC236}">
                    <a16:creationId xmlns:a16="http://schemas.microsoft.com/office/drawing/2014/main" id="{725F3D3A-4386-F1EE-B328-6D0903E724F8}"/>
                  </a:ext>
                </a:extLst>
              </p:cNvPr>
              <p:cNvCxnSpPr>
                <a:cxnSpLocks/>
              </p:cNvCxnSpPr>
              <p:nvPr/>
            </p:nvCxnSpPr>
            <p:spPr bwMode="auto">
              <a:xfrm>
                <a:off x="1153297" y="3303372"/>
                <a:ext cx="148282" cy="0"/>
              </a:xfrm>
              <a:prstGeom prst="line">
                <a:avLst/>
              </a:prstGeom>
              <a:noFill/>
              <a:ln w="28575" cap="flat" cmpd="sng" algn="ctr">
                <a:solidFill>
                  <a:srgbClr val="000000"/>
                </a:solidFill>
                <a:prstDash val="solid"/>
                <a:round/>
                <a:headEnd type="none" w="med" len="med"/>
                <a:tailEnd type="none" w="med" len="med"/>
              </a:ln>
              <a:effectLst/>
            </p:spPr>
          </p:cxnSp>
          <p:cxnSp>
            <p:nvCxnSpPr>
              <p:cNvPr id="10799" name="Straight Connector 10798">
                <a:extLst>
                  <a:ext uri="{FF2B5EF4-FFF2-40B4-BE49-F238E27FC236}">
                    <a16:creationId xmlns:a16="http://schemas.microsoft.com/office/drawing/2014/main" id="{A55935D9-E19F-D0C4-13AE-70E323BCA379}"/>
                  </a:ext>
                </a:extLst>
              </p:cNvPr>
              <p:cNvCxnSpPr>
                <a:cxnSpLocks/>
              </p:cNvCxnSpPr>
              <p:nvPr/>
            </p:nvCxnSpPr>
            <p:spPr bwMode="auto">
              <a:xfrm>
                <a:off x="1153297" y="3645242"/>
                <a:ext cx="148282" cy="0"/>
              </a:xfrm>
              <a:prstGeom prst="line">
                <a:avLst/>
              </a:prstGeom>
              <a:noFill/>
              <a:ln w="28575" cap="flat" cmpd="sng" algn="ctr">
                <a:solidFill>
                  <a:srgbClr val="000000"/>
                </a:solidFill>
                <a:prstDash val="solid"/>
                <a:round/>
                <a:headEnd type="none" w="med" len="med"/>
                <a:tailEnd type="none" w="med" len="med"/>
              </a:ln>
              <a:effectLst/>
            </p:spPr>
          </p:cxnSp>
          <p:cxnSp>
            <p:nvCxnSpPr>
              <p:cNvPr id="10800" name="Straight Connector 10799">
                <a:extLst>
                  <a:ext uri="{FF2B5EF4-FFF2-40B4-BE49-F238E27FC236}">
                    <a16:creationId xmlns:a16="http://schemas.microsoft.com/office/drawing/2014/main" id="{0DA85044-B27B-8783-9DF5-1025B0C528CA}"/>
                  </a:ext>
                </a:extLst>
              </p:cNvPr>
              <p:cNvCxnSpPr>
                <a:cxnSpLocks/>
              </p:cNvCxnSpPr>
              <p:nvPr/>
            </p:nvCxnSpPr>
            <p:spPr bwMode="auto">
              <a:xfrm>
                <a:off x="1153297" y="3987113"/>
                <a:ext cx="148282"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01" name="Group 10800">
              <a:extLst>
                <a:ext uri="{FF2B5EF4-FFF2-40B4-BE49-F238E27FC236}">
                  <a16:creationId xmlns:a16="http://schemas.microsoft.com/office/drawing/2014/main" id="{BEB26FE8-4EC8-9326-D3CE-7629600865BC}"/>
                </a:ext>
              </a:extLst>
            </p:cNvPr>
            <p:cNvGrpSpPr/>
            <p:nvPr/>
          </p:nvGrpSpPr>
          <p:grpSpPr>
            <a:xfrm>
              <a:off x="1182010" y="4386769"/>
              <a:ext cx="4625548" cy="61783"/>
              <a:chOff x="1437503" y="4131276"/>
              <a:chExt cx="4625548" cy="181232"/>
            </a:xfrm>
          </p:grpSpPr>
          <p:cxnSp>
            <p:nvCxnSpPr>
              <p:cNvPr id="10802" name="Straight Connector 10801">
                <a:extLst>
                  <a:ext uri="{FF2B5EF4-FFF2-40B4-BE49-F238E27FC236}">
                    <a16:creationId xmlns:a16="http://schemas.microsoft.com/office/drawing/2014/main" id="{2AC105A2-746E-1EED-42A3-7CE5662BD93F}"/>
                  </a:ext>
                </a:extLst>
              </p:cNvPr>
              <p:cNvCxnSpPr>
                <a:cxnSpLocks/>
              </p:cNvCxnSpPr>
              <p:nvPr/>
            </p:nvCxnSpPr>
            <p:spPr bwMode="auto">
              <a:xfrm>
                <a:off x="143750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03" name="Straight Connector 10802">
                <a:extLst>
                  <a:ext uri="{FF2B5EF4-FFF2-40B4-BE49-F238E27FC236}">
                    <a16:creationId xmlns:a16="http://schemas.microsoft.com/office/drawing/2014/main" id="{B1F78E82-88B0-F1C7-D690-7F07BD68AA04}"/>
                  </a:ext>
                </a:extLst>
              </p:cNvPr>
              <p:cNvCxnSpPr>
                <a:cxnSpLocks/>
              </p:cNvCxnSpPr>
              <p:nvPr/>
            </p:nvCxnSpPr>
            <p:spPr bwMode="auto">
              <a:xfrm>
                <a:off x="195145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04" name="Straight Connector 10803">
                <a:extLst>
                  <a:ext uri="{FF2B5EF4-FFF2-40B4-BE49-F238E27FC236}">
                    <a16:creationId xmlns:a16="http://schemas.microsoft.com/office/drawing/2014/main" id="{D97A61BF-D9C9-7030-8BED-301E1DCD0345}"/>
                  </a:ext>
                </a:extLst>
              </p:cNvPr>
              <p:cNvCxnSpPr>
                <a:cxnSpLocks/>
              </p:cNvCxnSpPr>
              <p:nvPr/>
            </p:nvCxnSpPr>
            <p:spPr bwMode="auto">
              <a:xfrm>
                <a:off x="246540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05" name="Straight Connector 10804">
                <a:extLst>
                  <a:ext uri="{FF2B5EF4-FFF2-40B4-BE49-F238E27FC236}">
                    <a16:creationId xmlns:a16="http://schemas.microsoft.com/office/drawing/2014/main" id="{CA5B1F07-9119-9F0C-C98A-011B6ACF0F2B}"/>
                  </a:ext>
                </a:extLst>
              </p:cNvPr>
              <p:cNvCxnSpPr>
                <a:cxnSpLocks/>
              </p:cNvCxnSpPr>
              <p:nvPr/>
            </p:nvCxnSpPr>
            <p:spPr bwMode="auto">
              <a:xfrm>
                <a:off x="297935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06" name="Straight Connector 10805">
                <a:extLst>
                  <a:ext uri="{FF2B5EF4-FFF2-40B4-BE49-F238E27FC236}">
                    <a16:creationId xmlns:a16="http://schemas.microsoft.com/office/drawing/2014/main" id="{4F47740D-A302-8454-113D-6EA9898FB89A}"/>
                  </a:ext>
                </a:extLst>
              </p:cNvPr>
              <p:cNvCxnSpPr>
                <a:cxnSpLocks/>
              </p:cNvCxnSpPr>
              <p:nvPr/>
            </p:nvCxnSpPr>
            <p:spPr bwMode="auto">
              <a:xfrm>
                <a:off x="349330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07" name="Straight Connector 10806">
                <a:extLst>
                  <a:ext uri="{FF2B5EF4-FFF2-40B4-BE49-F238E27FC236}">
                    <a16:creationId xmlns:a16="http://schemas.microsoft.com/office/drawing/2014/main" id="{4A92D3C2-E851-E70A-3970-CA6183D5B327}"/>
                  </a:ext>
                </a:extLst>
              </p:cNvPr>
              <p:cNvCxnSpPr>
                <a:cxnSpLocks/>
              </p:cNvCxnSpPr>
              <p:nvPr/>
            </p:nvCxnSpPr>
            <p:spPr bwMode="auto">
              <a:xfrm>
                <a:off x="400725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08" name="Straight Connector 10807">
                <a:extLst>
                  <a:ext uri="{FF2B5EF4-FFF2-40B4-BE49-F238E27FC236}">
                    <a16:creationId xmlns:a16="http://schemas.microsoft.com/office/drawing/2014/main" id="{2564A96D-E293-E9DC-45E0-078B62FA5229}"/>
                  </a:ext>
                </a:extLst>
              </p:cNvPr>
              <p:cNvCxnSpPr>
                <a:cxnSpLocks/>
              </p:cNvCxnSpPr>
              <p:nvPr/>
            </p:nvCxnSpPr>
            <p:spPr bwMode="auto">
              <a:xfrm>
                <a:off x="452120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09" name="Straight Connector 10808">
                <a:extLst>
                  <a:ext uri="{FF2B5EF4-FFF2-40B4-BE49-F238E27FC236}">
                    <a16:creationId xmlns:a16="http://schemas.microsoft.com/office/drawing/2014/main" id="{A9B01137-4250-8958-3E7D-76E49415270C}"/>
                  </a:ext>
                </a:extLst>
              </p:cNvPr>
              <p:cNvCxnSpPr>
                <a:cxnSpLocks/>
              </p:cNvCxnSpPr>
              <p:nvPr/>
            </p:nvCxnSpPr>
            <p:spPr bwMode="auto">
              <a:xfrm>
                <a:off x="503515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10" name="Straight Connector 10809">
                <a:extLst>
                  <a:ext uri="{FF2B5EF4-FFF2-40B4-BE49-F238E27FC236}">
                    <a16:creationId xmlns:a16="http://schemas.microsoft.com/office/drawing/2014/main" id="{120962D2-9378-4DB3-E4F3-420BC45AAFBF}"/>
                  </a:ext>
                </a:extLst>
              </p:cNvPr>
              <p:cNvCxnSpPr>
                <a:cxnSpLocks/>
              </p:cNvCxnSpPr>
              <p:nvPr/>
            </p:nvCxnSpPr>
            <p:spPr bwMode="auto">
              <a:xfrm>
                <a:off x="5549103" y="4131276"/>
                <a:ext cx="0" cy="181232"/>
              </a:xfrm>
              <a:prstGeom prst="line">
                <a:avLst/>
              </a:prstGeom>
              <a:noFill/>
              <a:ln w="28575" cap="flat" cmpd="sng" algn="ctr">
                <a:solidFill>
                  <a:srgbClr val="000000"/>
                </a:solidFill>
                <a:prstDash val="solid"/>
                <a:round/>
                <a:headEnd type="none" w="med" len="med"/>
                <a:tailEnd type="none" w="med" len="med"/>
              </a:ln>
              <a:effectLst/>
            </p:spPr>
          </p:cxnSp>
          <p:cxnSp>
            <p:nvCxnSpPr>
              <p:cNvPr id="10811" name="Straight Connector 10810">
                <a:extLst>
                  <a:ext uri="{FF2B5EF4-FFF2-40B4-BE49-F238E27FC236}">
                    <a16:creationId xmlns:a16="http://schemas.microsoft.com/office/drawing/2014/main" id="{F72A29AF-72F6-CCB4-CD7F-98A08205981C}"/>
                  </a:ext>
                </a:extLst>
              </p:cNvPr>
              <p:cNvCxnSpPr>
                <a:cxnSpLocks/>
              </p:cNvCxnSpPr>
              <p:nvPr/>
            </p:nvCxnSpPr>
            <p:spPr bwMode="auto">
              <a:xfrm>
                <a:off x="6063051" y="4131276"/>
                <a:ext cx="0" cy="181232"/>
              </a:xfrm>
              <a:prstGeom prst="line">
                <a:avLst/>
              </a:prstGeom>
              <a:noFill/>
              <a:ln w="28575" cap="flat" cmpd="sng" algn="ctr">
                <a:solidFill>
                  <a:srgbClr val="000000"/>
                </a:solidFill>
                <a:prstDash val="solid"/>
                <a:round/>
                <a:headEnd type="none" w="med" len="med"/>
                <a:tailEnd type="none" w="med" len="med"/>
              </a:ln>
              <a:effectLst/>
            </p:spPr>
          </p:cxnSp>
        </p:grpSp>
        <p:sp>
          <p:nvSpPr>
            <p:cNvPr id="10812" name="TextBox 10811">
              <a:extLst>
                <a:ext uri="{FF2B5EF4-FFF2-40B4-BE49-F238E27FC236}">
                  <a16:creationId xmlns:a16="http://schemas.microsoft.com/office/drawing/2014/main" id="{FF96D6A3-1593-F2C1-458C-4E0A58633162}"/>
                </a:ext>
              </a:extLst>
            </p:cNvPr>
            <p:cNvSpPr txBox="1"/>
            <p:nvPr/>
          </p:nvSpPr>
          <p:spPr bwMode="auto">
            <a:xfrm>
              <a:off x="515552" y="2384974"/>
              <a:ext cx="5634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0.25</a:t>
              </a:r>
            </a:p>
          </p:txBody>
        </p:sp>
        <p:sp>
          <p:nvSpPr>
            <p:cNvPr id="10813" name="TextBox 10812">
              <a:extLst>
                <a:ext uri="{FF2B5EF4-FFF2-40B4-BE49-F238E27FC236}">
                  <a16:creationId xmlns:a16="http://schemas.microsoft.com/office/drawing/2014/main" id="{82BD6E59-1550-52A3-232A-83D46C44C357}"/>
                </a:ext>
              </a:extLst>
            </p:cNvPr>
            <p:cNvSpPr txBox="1"/>
            <p:nvPr/>
          </p:nvSpPr>
          <p:spPr bwMode="auto">
            <a:xfrm>
              <a:off x="510869" y="2726844"/>
              <a:ext cx="535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0.20</a:t>
              </a:r>
            </a:p>
          </p:txBody>
        </p:sp>
        <p:sp>
          <p:nvSpPr>
            <p:cNvPr id="10814" name="TextBox 10813">
              <a:extLst>
                <a:ext uri="{FF2B5EF4-FFF2-40B4-BE49-F238E27FC236}">
                  <a16:creationId xmlns:a16="http://schemas.microsoft.com/office/drawing/2014/main" id="{C5A074C0-446F-218E-F0EF-CF20105673E8}"/>
                </a:ext>
              </a:extLst>
            </p:cNvPr>
            <p:cNvSpPr txBox="1"/>
            <p:nvPr/>
          </p:nvSpPr>
          <p:spPr bwMode="auto">
            <a:xfrm>
              <a:off x="510869" y="3064595"/>
              <a:ext cx="535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0.15</a:t>
              </a:r>
            </a:p>
          </p:txBody>
        </p:sp>
        <p:sp>
          <p:nvSpPr>
            <p:cNvPr id="10815" name="TextBox 10814">
              <a:extLst>
                <a:ext uri="{FF2B5EF4-FFF2-40B4-BE49-F238E27FC236}">
                  <a16:creationId xmlns:a16="http://schemas.microsoft.com/office/drawing/2014/main" id="{3AD5ED88-3D5E-56B5-820E-6885DA9FC9F5}"/>
                </a:ext>
              </a:extLst>
            </p:cNvPr>
            <p:cNvSpPr txBox="1"/>
            <p:nvPr/>
          </p:nvSpPr>
          <p:spPr bwMode="auto">
            <a:xfrm>
              <a:off x="510869" y="3406466"/>
              <a:ext cx="535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0.10</a:t>
              </a:r>
            </a:p>
          </p:txBody>
        </p:sp>
        <p:sp>
          <p:nvSpPr>
            <p:cNvPr id="10816" name="TextBox 10815">
              <a:extLst>
                <a:ext uri="{FF2B5EF4-FFF2-40B4-BE49-F238E27FC236}">
                  <a16:creationId xmlns:a16="http://schemas.microsoft.com/office/drawing/2014/main" id="{CBA2C2FC-63F3-DA38-A1EF-16FA67DE82B9}"/>
                </a:ext>
              </a:extLst>
            </p:cNvPr>
            <p:cNvSpPr txBox="1"/>
            <p:nvPr/>
          </p:nvSpPr>
          <p:spPr bwMode="auto">
            <a:xfrm>
              <a:off x="510869" y="3748337"/>
              <a:ext cx="535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0.05</a:t>
              </a:r>
            </a:p>
          </p:txBody>
        </p:sp>
        <p:sp>
          <p:nvSpPr>
            <p:cNvPr id="10817" name="TextBox 10816">
              <a:extLst>
                <a:ext uri="{FF2B5EF4-FFF2-40B4-BE49-F238E27FC236}">
                  <a16:creationId xmlns:a16="http://schemas.microsoft.com/office/drawing/2014/main" id="{D2BA540F-9F6E-23FA-AB56-9D61EAF24DFB}"/>
                </a:ext>
              </a:extLst>
            </p:cNvPr>
            <p:cNvSpPr txBox="1"/>
            <p:nvPr/>
          </p:nvSpPr>
          <p:spPr bwMode="auto">
            <a:xfrm>
              <a:off x="758902" y="4090207"/>
              <a:ext cx="243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0</a:t>
              </a:r>
            </a:p>
          </p:txBody>
        </p:sp>
        <p:sp>
          <p:nvSpPr>
            <p:cNvPr id="10818" name="TextBox 10817">
              <a:extLst>
                <a:ext uri="{FF2B5EF4-FFF2-40B4-BE49-F238E27FC236}">
                  <a16:creationId xmlns:a16="http://schemas.microsoft.com/office/drawing/2014/main" id="{693569DB-39D4-228E-D40E-703085F860F4}"/>
                </a:ext>
              </a:extLst>
            </p:cNvPr>
            <p:cNvSpPr txBox="1"/>
            <p:nvPr/>
          </p:nvSpPr>
          <p:spPr bwMode="auto">
            <a:xfrm>
              <a:off x="1046086" y="4362056"/>
              <a:ext cx="243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0</a:t>
              </a:r>
            </a:p>
          </p:txBody>
        </p:sp>
        <p:sp>
          <p:nvSpPr>
            <p:cNvPr id="10819" name="TextBox 10818">
              <a:extLst>
                <a:ext uri="{FF2B5EF4-FFF2-40B4-BE49-F238E27FC236}">
                  <a16:creationId xmlns:a16="http://schemas.microsoft.com/office/drawing/2014/main" id="{B8AA966D-A514-33B9-523E-A0B716151EC0}"/>
                </a:ext>
              </a:extLst>
            </p:cNvPr>
            <p:cNvSpPr txBox="1"/>
            <p:nvPr/>
          </p:nvSpPr>
          <p:spPr bwMode="auto">
            <a:xfrm>
              <a:off x="1560951" y="4362056"/>
              <a:ext cx="243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6</a:t>
              </a:r>
            </a:p>
          </p:txBody>
        </p:sp>
        <p:sp>
          <p:nvSpPr>
            <p:cNvPr id="10820" name="TextBox 10819">
              <a:extLst>
                <a:ext uri="{FF2B5EF4-FFF2-40B4-BE49-F238E27FC236}">
                  <a16:creationId xmlns:a16="http://schemas.microsoft.com/office/drawing/2014/main" id="{24E09F88-D777-87FC-2AA7-EDF22EBACF59}"/>
                </a:ext>
              </a:extLst>
            </p:cNvPr>
            <p:cNvSpPr txBox="1"/>
            <p:nvPr/>
          </p:nvSpPr>
          <p:spPr bwMode="auto">
            <a:xfrm>
              <a:off x="2038744" y="4362056"/>
              <a:ext cx="480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12</a:t>
              </a:r>
            </a:p>
          </p:txBody>
        </p:sp>
        <p:sp>
          <p:nvSpPr>
            <p:cNvPr id="10821" name="TextBox 10820">
              <a:extLst>
                <a:ext uri="{FF2B5EF4-FFF2-40B4-BE49-F238E27FC236}">
                  <a16:creationId xmlns:a16="http://schemas.microsoft.com/office/drawing/2014/main" id="{91A7C3DB-57F2-8C70-A344-70D28A75B5D4}"/>
                </a:ext>
              </a:extLst>
            </p:cNvPr>
            <p:cNvSpPr txBox="1"/>
            <p:nvPr/>
          </p:nvSpPr>
          <p:spPr bwMode="auto">
            <a:xfrm>
              <a:off x="2545372" y="4362056"/>
              <a:ext cx="4147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18</a:t>
              </a:r>
            </a:p>
          </p:txBody>
        </p:sp>
        <p:sp>
          <p:nvSpPr>
            <p:cNvPr id="10822" name="TextBox 10821">
              <a:extLst>
                <a:ext uri="{FF2B5EF4-FFF2-40B4-BE49-F238E27FC236}">
                  <a16:creationId xmlns:a16="http://schemas.microsoft.com/office/drawing/2014/main" id="{DE39432F-2A23-8CDE-8F71-7BC5671A0175}"/>
                </a:ext>
              </a:extLst>
            </p:cNvPr>
            <p:cNvSpPr txBox="1"/>
            <p:nvPr/>
          </p:nvSpPr>
          <p:spPr bwMode="auto">
            <a:xfrm>
              <a:off x="3060236" y="4362056"/>
              <a:ext cx="4518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24</a:t>
              </a:r>
            </a:p>
          </p:txBody>
        </p:sp>
        <p:sp>
          <p:nvSpPr>
            <p:cNvPr id="10823" name="TextBox 10822">
              <a:extLst>
                <a:ext uri="{FF2B5EF4-FFF2-40B4-BE49-F238E27FC236}">
                  <a16:creationId xmlns:a16="http://schemas.microsoft.com/office/drawing/2014/main" id="{FF27139F-93A2-3609-AFC2-4C915390454A}"/>
                </a:ext>
              </a:extLst>
            </p:cNvPr>
            <p:cNvSpPr txBox="1"/>
            <p:nvPr/>
          </p:nvSpPr>
          <p:spPr bwMode="auto">
            <a:xfrm>
              <a:off x="3575101" y="4362056"/>
              <a:ext cx="4648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30</a:t>
              </a:r>
            </a:p>
          </p:txBody>
        </p:sp>
        <p:sp>
          <p:nvSpPr>
            <p:cNvPr id="10824" name="TextBox 10823">
              <a:extLst>
                <a:ext uri="{FF2B5EF4-FFF2-40B4-BE49-F238E27FC236}">
                  <a16:creationId xmlns:a16="http://schemas.microsoft.com/office/drawing/2014/main" id="{F6FC6960-0F4E-D4A5-723D-02615B3BFECD}"/>
                </a:ext>
              </a:extLst>
            </p:cNvPr>
            <p:cNvSpPr txBox="1"/>
            <p:nvPr/>
          </p:nvSpPr>
          <p:spPr bwMode="auto">
            <a:xfrm>
              <a:off x="4081728" y="4362056"/>
              <a:ext cx="4776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36</a:t>
              </a:r>
            </a:p>
          </p:txBody>
        </p:sp>
        <p:sp>
          <p:nvSpPr>
            <p:cNvPr id="10825" name="TextBox 10824">
              <a:extLst>
                <a:ext uri="{FF2B5EF4-FFF2-40B4-BE49-F238E27FC236}">
                  <a16:creationId xmlns:a16="http://schemas.microsoft.com/office/drawing/2014/main" id="{7431CE16-F002-FF2F-FA86-F4046389C389}"/>
                </a:ext>
              </a:extLst>
            </p:cNvPr>
            <p:cNvSpPr txBox="1"/>
            <p:nvPr/>
          </p:nvSpPr>
          <p:spPr bwMode="auto">
            <a:xfrm>
              <a:off x="4596593" y="4362056"/>
              <a:ext cx="448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42</a:t>
              </a:r>
            </a:p>
          </p:txBody>
        </p:sp>
        <p:sp>
          <p:nvSpPr>
            <p:cNvPr id="10826" name="TextBox 10825">
              <a:extLst>
                <a:ext uri="{FF2B5EF4-FFF2-40B4-BE49-F238E27FC236}">
                  <a16:creationId xmlns:a16="http://schemas.microsoft.com/office/drawing/2014/main" id="{72A73C3D-6066-EDD4-25DE-EC03BFFEB240}"/>
                </a:ext>
              </a:extLst>
            </p:cNvPr>
            <p:cNvSpPr txBox="1"/>
            <p:nvPr/>
          </p:nvSpPr>
          <p:spPr bwMode="auto">
            <a:xfrm>
              <a:off x="5115579" y="4362056"/>
              <a:ext cx="5436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400" dirty="0">
                  <a:solidFill>
                    <a:srgbClr val="000000"/>
                  </a:solidFill>
                  <a:latin typeface="Arial" panose="020B0604020202020204" pitchFamily="34" charset="0"/>
                  <a:cs typeface="Arial" panose="020B0604020202020204" pitchFamily="34" charset="0"/>
                </a:rPr>
                <a:t>48</a:t>
              </a:r>
            </a:p>
          </p:txBody>
        </p:sp>
        <p:grpSp>
          <p:nvGrpSpPr>
            <p:cNvPr id="10828" name="Group 10827">
              <a:extLst>
                <a:ext uri="{FF2B5EF4-FFF2-40B4-BE49-F238E27FC236}">
                  <a16:creationId xmlns:a16="http://schemas.microsoft.com/office/drawing/2014/main" id="{4CFA7FAC-046C-F528-941F-B9321BFDF84F}"/>
                </a:ext>
              </a:extLst>
            </p:cNvPr>
            <p:cNvGrpSpPr/>
            <p:nvPr/>
          </p:nvGrpSpPr>
          <p:grpSpPr>
            <a:xfrm>
              <a:off x="5727385" y="2995551"/>
              <a:ext cx="94268" cy="97410"/>
              <a:chOff x="5982878" y="2740058"/>
              <a:chExt cx="94268" cy="97410"/>
            </a:xfrm>
          </p:grpSpPr>
          <p:cxnSp>
            <p:nvCxnSpPr>
              <p:cNvPr id="10829" name="Straight Connector 10828">
                <a:extLst>
                  <a:ext uri="{FF2B5EF4-FFF2-40B4-BE49-F238E27FC236}">
                    <a16:creationId xmlns:a16="http://schemas.microsoft.com/office/drawing/2014/main" id="{582725E8-8380-48CD-6939-B561D69C91E4}"/>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30" name="Straight Connector 10829">
                <a:extLst>
                  <a:ext uri="{FF2B5EF4-FFF2-40B4-BE49-F238E27FC236}">
                    <a16:creationId xmlns:a16="http://schemas.microsoft.com/office/drawing/2014/main" id="{F42ABAAD-9060-136F-2D32-3245A707A4E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31" name="Group 10830">
              <a:extLst>
                <a:ext uri="{FF2B5EF4-FFF2-40B4-BE49-F238E27FC236}">
                  <a16:creationId xmlns:a16="http://schemas.microsoft.com/office/drawing/2014/main" id="{66BF7D55-CC24-8169-CBF8-C0370BCBE708}"/>
                </a:ext>
              </a:extLst>
            </p:cNvPr>
            <p:cNvGrpSpPr/>
            <p:nvPr/>
          </p:nvGrpSpPr>
          <p:grpSpPr>
            <a:xfrm>
              <a:off x="5554560" y="2995551"/>
              <a:ext cx="94268" cy="97410"/>
              <a:chOff x="5982878" y="2740058"/>
              <a:chExt cx="94268" cy="97410"/>
            </a:xfrm>
          </p:grpSpPr>
          <p:cxnSp>
            <p:nvCxnSpPr>
              <p:cNvPr id="10832" name="Straight Connector 10831">
                <a:extLst>
                  <a:ext uri="{FF2B5EF4-FFF2-40B4-BE49-F238E27FC236}">
                    <a16:creationId xmlns:a16="http://schemas.microsoft.com/office/drawing/2014/main" id="{CE5FF7D1-956D-83BC-0431-F2D64047C8DF}"/>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33" name="Straight Connector 10832">
                <a:extLst>
                  <a:ext uri="{FF2B5EF4-FFF2-40B4-BE49-F238E27FC236}">
                    <a16:creationId xmlns:a16="http://schemas.microsoft.com/office/drawing/2014/main" id="{D4AF9F10-56CB-2608-62AA-09F37CBA3F47}"/>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34" name="Group 10833">
              <a:extLst>
                <a:ext uri="{FF2B5EF4-FFF2-40B4-BE49-F238E27FC236}">
                  <a16:creationId xmlns:a16="http://schemas.microsoft.com/office/drawing/2014/main" id="{6BD1E425-7653-CB42-8F5D-554795315E7D}"/>
                </a:ext>
              </a:extLst>
            </p:cNvPr>
            <p:cNvGrpSpPr/>
            <p:nvPr/>
          </p:nvGrpSpPr>
          <p:grpSpPr>
            <a:xfrm>
              <a:off x="5532565" y="2995551"/>
              <a:ext cx="94268" cy="97410"/>
              <a:chOff x="5982878" y="2740058"/>
              <a:chExt cx="94268" cy="97410"/>
            </a:xfrm>
          </p:grpSpPr>
          <p:cxnSp>
            <p:nvCxnSpPr>
              <p:cNvPr id="10835" name="Straight Connector 10834">
                <a:extLst>
                  <a:ext uri="{FF2B5EF4-FFF2-40B4-BE49-F238E27FC236}">
                    <a16:creationId xmlns:a16="http://schemas.microsoft.com/office/drawing/2014/main" id="{6CF12936-6AB7-3C7D-2122-01788088480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36" name="Straight Connector 10835">
                <a:extLst>
                  <a:ext uri="{FF2B5EF4-FFF2-40B4-BE49-F238E27FC236}">
                    <a16:creationId xmlns:a16="http://schemas.microsoft.com/office/drawing/2014/main" id="{426A989E-E8C8-FFF2-B6C9-B7EBEF288E0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37" name="Group 10836">
              <a:extLst>
                <a:ext uri="{FF2B5EF4-FFF2-40B4-BE49-F238E27FC236}">
                  <a16:creationId xmlns:a16="http://schemas.microsoft.com/office/drawing/2014/main" id="{CC146C7B-70B1-F79B-0743-24F3C52C5553}"/>
                </a:ext>
              </a:extLst>
            </p:cNvPr>
            <p:cNvGrpSpPr/>
            <p:nvPr/>
          </p:nvGrpSpPr>
          <p:grpSpPr>
            <a:xfrm>
              <a:off x="5142923" y="3048970"/>
              <a:ext cx="94268" cy="97410"/>
              <a:chOff x="5982878" y="2740058"/>
              <a:chExt cx="94268" cy="97410"/>
            </a:xfrm>
          </p:grpSpPr>
          <p:cxnSp>
            <p:nvCxnSpPr>
              <p:cNvPr id="10838" name="Straight Connector 10837">
                <a:extLst>
                  <a:ext uri="{FF2B5EF4-FFF2-40B4-BE49-F238E27FC236}">
                    <a16:creationId xmlns:a16="http://schemas.microsoft.com/office/drawing/2014/main" id="{2FB5FB35-D32C-1622-B9B7-109BAADB792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39" name="Straight Connector 10838">
                <a:extLst>
                  <a:ext uri="{FF2B5EF4-FFF2-40B4-BE49-F238E27FC236}">
                    <a16:creationId xmlns:a16="http://schemas.microsoft.com/office/drawing/2014/main" id="{8D3BE077-89EC-5E73-01DE-C216286A80D6}"/>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40" name="Group 10839">
              <a:extLst>
                <a:ext uri="{FF2B5EF4-FFF2-40B4-BE49-F238E27FC236}">
                  <a16:creationId xmlns:a16="http://schemas.microsoft.com/office/drawing/2014/main" id="{93093405-1C0B-B042-A5D0-EE0ADCDFB323}"/>
                </a:ext>
              </a:extLst>
            </p:cNvPr>
            <p:cNvGrpSpPr/>
            <p:nvPr/>
          </p:nvGrpSpPr>
          <p:grpSpPr>
            <a:xfrm>
              <a:off x="5149208" y="3080392"/>
              <a:ext cx="94268" cy="97410"/>
              <a:chOff x="5982878" y="2740058"/>
              <a:chExt cx="94268" cy="97410"/>
            </a:xfrm>
          </p:grpSpPr>
          <p:cxnSp>
            <p:nvCxnSpPr>
              <p:cNvPr id="10841" name="Straight Connector 10840">
                <a:extLst>
                  <a:ext uri="{FF2B5EF4-FFF2-40B4-BE49-F238E27FC236}">
                    <a16:creationId xmlns:a16="http://schemas.microsoft.com/office/drawing/2014/main" id="{311F9269-1538-9822-A759-0231BF7331DB}"/>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42" name="Straight Connector 10841">
                <a:extLst>
                  <a:ext uri="{FF2B5EF4-FFF2-40B4-BE49-F238E27FC236}">
                    <a16:creationId xmlns:a16="http://schemas.microsoft.com/office/drawing/2014/main" id="{571742D4-BAEE-4A13-C266-CB5796C3DCDE}"/>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43" name="Group 10842">
              <a:extLst>
                <a:ext uri="{FF2B5EF4-FFF2-40B4-BE49-F238E27FC236}">
                  <a16:creationId xmlns:a16="http://schemas.microsoft.com/office/drawing/2014/main" id="{A8CD3397-AFCF-06E9-2A47-4F825E782F90}"/>
                </a:ext>
              </a:extLst>
            </p:cNvPr>
            <p:cNvGrpSpPr/>
            <p:nvPr/>
          </p:nvGrpSpPr>
          <p:grpSpPr>
            <a:xfrm>
              <a:off x="4985810" y="3033258"/>
              <a:ext cx="94268" cy="97410"/>
              <a:chOff x="5982878" y="2740058"/>
              <a:chExt cx="94268" cy="97410"/>
            </a:xfrm>
          </p:grpSpPr>
          <p:cxnSp>
            <p:nvCxnSpPr>
              <p:cNvPr id="10844" name="Straight Connector 10843">
                <a:extLst>
                  <a:ext uri="{FF2B5EF4-FFF2-40B4-BE49-F238E27FC236}">
                    <a16:creationId xmlns:a16="http://schemas.microsoft.com/office/drawing/2014/main" id="{017A172E-1149-38B6-F695-4885881AF9EC}"/>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45" name="Straight Connector 10844">
                <a:extLst>
                  <a:ext uri="{FF2B5EF4-FFF2-40B4-BE49-F238E27FC236}">
                    <a16:creationId xmlns:a16="http://schemas.microsoft.com/office/drawing/2014/main" id="{8B5BB009-F57A-364D-03BA-967CC35E7316}"/>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46" name="Group 10845">
              <a:extLst>
                <a:ext uri="{FF2B5EF4-FFF2-40B4-BE49-F238E27FC236}">
                  <a16:creationId xmlns:a16="http://schemas.microsoft.com/office/drawing/2014/main" id="{600F480E-95A1-FEE7-A4C2-699C0CDED4A4}"/>
                </a:ext>
              </a:extLst>
            </p:cNvPr>
            <p:cNvGrpSpPr/>
            <p:nvPr/>
          </p:nvGrpSpPr>
          <p:grpSpPr>
            <a:xfrm>
              <a:off x="4985810" y="3077250"/>
              <a:ext cx="94268" cy="97410"/>
              <a:chOff x="5982878" y="2740058"/>
              <a:chExt cx="94268" cy="97410"/>
            </a:xfrm>
          </p:grpSpPr>
          <p:cxnSp>
            <p:nvCxnSpPr>
              <p:cNvPr id="10847" name="Straight Connector 10846">
                <a:extLst>
                  <a:ext uri="{FF2B5EF4-FFF2-40B4-BE49-F238E27FC236}">
                    <a16:creationId xmlns:a16="http://schemas.microsoft.com/office/drawing/2014/main" id="{6BE16FE8-8AC6-D0F1-8DA7-9F1786EA9F0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48" name="Straight Connector 10847">
                <a:extLst>
                  <a:ext uri="{FF2B5EF4-FFF2-40B4-BE49-F238E27FC236}">
                    <a16:creationId xmlns:a16="http://schemas.microsoft.com/office/drawing/2014/main" id="{B01B1294-4A5F-2807-0740-FDF682F8BE64}"/>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49" name="Group 10848">
              <a:extLst>
                <a:ext uri="{FF2B5EF4-FFF2-40B4-BE49-F238E27FC236}">
                  <a16:creationId xmlns:a16="http://schemas.microsoft.com/office/drawing/2014/main" id="{BF23D686-78B5-8155-BDE4-61D3F346C825}"/>
                </a:ext>
              </a:extLst>
            </p:cNvPr>
            <p:cNvGrpSpPr/>
            <p:nvPr/>
          </p:nvGrpSpPr>
          <p:grpSpPr>
            <a:xfrm>
              <a:off x="4703006" y="3039543"/>
              <a:ext cx="94268" cy="97410"/>
              <a:chOff x="5982878" y="2740058"/>
              <a:chExt cx="94268" cy="97410"/>
            </a:xfrm>
          </p:grpSpPr>
          <p:cxnSp>
            <p:nvCxnSpPr>
              <p:cNvPr id="10850" name="Straight Connector 10849">
                <a:extLst>
                  <a:ext uri="{FF2B5EF4-FFF2-40B4-BE49-F238E27FC236}">
                    <a16:creationId xmlns:a16="http://schemas.microsoft.com/office/drawing/2014/main" id="{A0FE117E-9FEF-BAE9-CAFE-D8BF349BAA1A}"/>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51" name="Straight Connector 10850">
                <a:extLst>
                  <a:ext uri="{FF2B5EF4-FFF2-40B4-BE49-F238E27FC236}">
                    <a16:creationId xmlns:a16="http://schemas.microsoft.com/office/drawing/2014/main" id="{171D1A94-71FD-4D0C-578B-107F50D1972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52" name="Group 10851">
              <a:extLst>
                <a:ext uri="{FF2B5EF4-FFF2-40B4-BE49-F238E27FC236}">
                  <a16:creationId xmlns:a16="http://schemas.microsoft.com/office/drawing/2014/main" id="{96EFB49F-37B7-9754-95A2-F6791BF4A02C}"/>
                </a:ext>
              </a:extLst>
            </p:cNvPr>
            <p:cNvGrpSpPr/>
            <p:nvPr/>
          </p:nvGrpSpPr>
          <p:grpSpPr>
            <a:xfrm>
              <a:off x="4703006" y="3061539"/>
              <a:ext cx="94268" cy="97410"/>
              <a:chOff x="5982878" y="2740058"/>
              <a:chExt cx="94268" cy="97410"/>
            </a:xfrm>
          </p:grpSpPr>
          <p:cxnSp>
            <p:nvCxnSpPr>
              <p:cNvPr id="10853" name="Straight Connector 10852">
                <a:extLst>
                  <a:ext uri="{FF2B5EF4-FFF2-40B4-BE49-F238E27FC236}">
                    <a16:creationId xmlns:a16="http://schemas.microsoft.com/office/drawing/2014/main" id="{0DF2A224-D460-F2F6-D200-A47416918ED2}"/>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54" name="Straight Connector 10853">
                <a:extLst>
                  <a:ext uri="{FF2B5EF4-FFF2-40B4-BE49-F238E27FC236}">
                    <a16:creationId xmlns:a16="http://schemas.microsoft.com/office/drawing/2014/main" id="{339216C9-F4D0-0227-5D18-B6C9332F095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55" name="Group 10854">
              <a:extLst>
                <a:ext uri="{FF2B5EF4-FFF2-40B4-BE49-F238E27FC236}">
                  <a16:creationId xmlns:a16="http://schemas.microsoft.com/office/drawing/2014/main" id="{0A1954BB-7E9D-0CFC-4DF9-523A0C9CB82A}"/>
                </a:ext>
              </a:extLst>
            </p:cNvPr>
            <p:cNvGrpSpPr/>
            <p:nvPr/>
          </p:nvGrpSpPr>
          <p:grpSpPr>
            <a:xfrm>
              <a:off x="4627592" y="3039543"/>
              <a:ext cx="94268" cy="97410"/>
              <a:chOff x="5982878" y="2740058"/>
              <a:chExt cx="94268" cy="97410"/>
            </a:xfrm>
          </p:grpSpPr>
          <p:cxnSp>
            <p:nvCxnSpPr>
              <p:cNvPr id="10856" name="Straight Connector 10855">
                <a:extLst>
                  <a:ext uri="{FF2B5EF4-FFF2-40B4-BE49-F238E27FC236}">
                    <a16:creationId xmlns:a16="http://schemas.microsoft.com/office/drawing/2014/main" id="{C12C85F6-212C-57FC-3544-6770AC88734C}"/>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57" name="Straight Connector 10856">
                <a:extLst>
                  <a:ext uri="{FF2B5EF4-FFF2-40B4-BE49-F238E27FC236}">
                    <a16:creationId xmlns:a16="http://schemas.microsoft.com/office/drawing/2014/main" id="{670796C6-5940-D385-75A1-2BE8B63178D7}"/>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58" name="Group 10857">
              <a:extLst>
                <a:ext uri="{FF2B5EF4-FFF2-40B4-BE49-F238E27FC236}">
                  <a16:creationId xmlns:a16="http://schemas.microsoft.com/office/drawing/2014/main" id="{CF4E266A-5B32-365B-5BDA-F0F989FA43A6}"/>
                </a:ext>
              </a:extLst>
            </p:cNvPr>
            <p:cNvGrpSpPr/>
            <p:nvPr/>
          </p:nvGrpSpPr>
          <p:grpSpPr>
            <a:xfrm>
              <a:off x="4627592" y="3061539"/>
              <a:ext cx="94268" cy="97410"/>
              <a:chOff x="5982878" y="2740058"/>
              <a:chExt cx="94268" cy="97410"/>
            </a:xfrm>
          </p:grpSpPr>
          <p:cxnSp>
            <p:nvCxnSpPr>
              <p:cNvPr id="10859" name="Straight Connector 10858">
                <a:extLst>
                  <a:ext uri="{FF2B5EF4-FFF2-40B4-BE49-F238E27FC236}">
                    <a16:creationId xmlns:a16="http://schemas.microsoft.com/office/drawing/2014/main" id="{E8A9237E-685D-A31E-E6F1-532166D4F90F}"/>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60" name="Straight Connector 10859">
                <a:extLst>
                  <a:ext uri="{FF2B5EF4-FFF2-40B4-BE49-F238E27FC236}">
                    <a16:creationId xmlns:a16="http://schemas.microsoft.com/office/drawing/2014/main" id="{0D0FC313-4405-0532-03D1-30FF5F2F8334}"/>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61" name="Group 10860">
              <a:extLst>
                <a:ext uri="{FF2B5EF4-FFF2-40B4-BE49-F238E27FC236}">
                  <a16:creationId xmlns:a16="http://schemas.microsoft.com/office/drawing/2014/main" id="{26F6BBC7-02DA-90B6-0D01-C4CB1795CD03}"/>
                </a:ext>
              </a:extLst>
            </p:cNvPr>
            <p:cNvGrpSpPr/>
            <p:nvPr/>
          </p:nvGrpSpPr>
          <p:grpSpPr>
            <a:xfrm>
              <a:off x="4567889" y="3039543"/>
              <a:ext cx="94268" cy="97410"/>
              <a:chOff x="5982878" y="2740058"/>
              <a:chExt cx="94268" cy="97410"/>
            </a:xfrm>
          </p:grpSpPr>
          <p:cxnSp>
            <p:nvCxnSpPr>
              <p:cNvPr id="10862" name="Straight Connector 10861">
                <a:extLst>
                  <a:ext uri="{FF2B5EF4-FFF2-40B4-BE49-F238E27FC236}">
                    <a16:creationId xmlns:a16="http://schemas.microsoft.com/office/drawing/2014/main" id="{8BAFA927-8829-B631-ADF4-DD995EB9A2F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63" name="Straight Connector 10862">
                <a:extLst>
                  <a:ext uri="{FF2B5EF4-FFF2-40B4-BE49-F238E27FC236}">
                    <a16:creationId xmlns:a16="http://schemas.microsoft.com/office/drawing/2014/main" id="{8DD38380-8A79-A60D-5D96-0113DA03245B}"/>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64" name="Group 10863">
              <a:extLst>
                <a:ext uri="{FF2B5EF4-FFF2-40B4-BE49-F238E27FC236}">
                  <a16:creationId xmlns:a16="http://schemas.microsoft.com/office/drawing/2014/main" id="{1A5F9C8E-1BE3-1C07-6FD1-BB6292C3E17D}"/>
                </a:ext>
              </a:extLst>
            </p:cNvPr>
            <p:cNvGrpSpPr/>
            <p:nvPr/>
          </p:nvGrpSpPr>
          <p:grpSpPr>
            <a:xfrm>
              <a:off x="4567889" y="3061539"/>
              <a:ext cx="94268" cy="97410"/>
              <a:chOff x="5982878" y="2740058"/>
              <a:chExt cx="94268" cy="97410"/>
            </a:xfrm>
          </p:grpSpPr>
          <p:cxnSp>
            <p:nvCxnSpPr>
              <p:cNvPr id="10865" name="Straight Connector 10864">
                <a:extLst>
                  <a:ext uri="{FF2B5EF4-FFF2-40B4-BE49-F238E27FC236}">
                    <a16:creationId xmlns:a16="http://schemas.microsoft.com/office/drawing/2014/main" id="{198DAE2D-55E7-7007-AE90-0131E05FD1AE}"/>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66" name="Straight Connector 10865">
                <a:extLst>
                  <a:ext uri="{FF2B5EF4-FFF2-40B4-BE49-F238E27FC236}">
                    <a16:creationId xmlns:a16="http://schemas.microsoft.com/office/drawing/2014/main" id="{EE73F55E-65B2-0CBF-C2F7-443F815B9831}"/>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67" name="Group 10866">
              <a:extLst>
                <a:ext uri="{FF2B5EF4-FFF2-40B4-BE49-F238E27FC236}">
                  <a16:creationId xmlns:a16="http://schemas.microsoft.com/office/drawing/2014/main" id="{92E10A88-A76A-A1D8-0F5C-FB87810DC5B5}"/>
                </a:ext>
              </a:extLst>
            </p:cNvPr>
            <p:cNvGrpSpPr/>
            <p:nvPr/>
          </p:nvGrpSpPr>
          <p:grpSpPr>
            <a:xfrm>
              <a:off x="4215955" y="3039543"/>
              <a:ext cx="94268" cy="97410"/>
              <a:chOff x="5982878" y="2740058"/>
              <a:chExt cx="94268" cy="97410"/>
            </a:xfrm>
          </p:grpSpPr>
          <p:cxnSp>
            <p:nvCxnSpPr>
              <p:cNvPr id="10868" name="Straight Connector 10867">
                <a:extLst>
                  <a:ext uri="{FF2B5EF4-FFF2-40B4-BE49-F238E27FC236}">
                    <a16:creationId xmlns:a16="http://schemas.microsoft.com/office/drawing/2014/main" id="{5154AAC8-1111-5500-5716-78AB5AA95EED}"/>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69" name="Straight Connector 10868">
                <a:extLst>
                  <a:ext uri="{FF2B5EF4-FFF2-40B4-BE49-F238E27FC236}">
                    <a16:creationId xmlns:a16="http://schemas.microsoft.com/office/drawing/2014/main" id="{B126E848-430A-37A8-78E0-837FCDED9D6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70" name="Group 10869">
              <a:extLst>
                <a:ext uri="{FF2B5EF4-FFF2-40B4-BE49-F238E27FC236}">
                  <a16:creationId xmlns:a16="http://schemas.microsoft.com/office/drawing/2014/main" id="{26330A9E-B980-B141-4CE4-667A8E4E033F}"/>
                </a:ext>
              </a:extLst>
            </p:cNvPr>
            <p:cNvGrpSpPr/>
            <p:nvPr/>
          </p:nvGrpSpPr>
          <p:grpSpPr>
            <a:xfrm>
              <a:off x="4212812" y="3083535"/>
              <a:ext cx="94268" cy="97410"/>
              <a:chOff x="5982878" y="2740058"/>
              <a:chExt cx="94268" cy="97410"/>
            </a:xfrm>
          </p:grpSpPr>
          <p:cxnSp>
            <p:nvCxnSpPr>
              <p:cNvPr id="10871" name="Straight Connector 10870">
                <a:extLst>
                  <a:ext uri="{FF2B5EF4-FFF2-40B4-BE49-F238E27FC236}">
                    <a16:creationId xmlns:a16="http://schemas.microsoft.com/office/drawing/2014/main" id="{E85ECFD4-98B5-8213-5565-A7C4F31B902C}"/>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72" name="Straight Connector 10871">
                <a:extLst>
                  <a:ext uri="{FF2B5EF4-FFF2-40B4-BE49-F238E27FC236}">
                    <a16:creationId xmlns:a16="http://schemas.microsoft.com/office/drawing/2014/main" id="{83B2BD34-63F7-0AF0-106A-5A6AA1E4BB70}"/>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73" name="Group 10872">
              <a:extLst>
                <a:ext uri="{FF2B5EF4-FFF2-40B4-BE49-F238E27FC236}">
                  <a16:creationId xmlns:a16="http://schemas.microsoft.com/office/drawing/2014/main" id="{627D4C5D-60A8-C011-4379-AB038EA2B4F5}"/>
                </a:ext>
              </a:extLst>
            </p:cNvPr>
            <p:cNvGrpSpPr/>
            <p:nvPr/>
          </p:nvGrpSpPr>
          <p:grpSpPr>
            <a:xfrm>
              <a:off x="4036845" y="3083535"/>
              <a:ext cx="94268" cy="97410"/>
              <a:chOff x="5982878" y="2740058"/>
              <a:chExt cx="94268" cy="97410"/>
            </a:xfrm>
          </p:grpSpPr>
          <p:cxnSp>
            <p:nvCxnSpPr>
              <p:cNvPr id="10874" name="Straight Connector 10873">
                <a:extLst>
                  <a:ext uri="{FF2B5EF4-FFF2-40B4-BE49-F238E27FC236}">
                    <a16:creationId xmlns:a16="http://schemas.microsoft.com/office/drawing/2014/main" id="{042797B9-3591-1511-26BB-79C45FAFEC4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75" name="Straight Connector 10874">
                <a:extLst>
                  <a:ext uri="{FF2B5EF4-FFF2-40B4-BE49-F238E27FC236}">
                    <a16:creationId xmlns:a16="http://schemas.microsoft.com/office/drawing/2014/main" id="{7491EA31-69EA-C83E-8F7D-406242780DD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76" name="Group 10875">
              <a:extLst>
                <a:ext uri="{FF2B5EF4-FFF2-40B4-BE49-F238E27FC236}">
                  <a16:creationId xmlns:a16="http://schemas.microsoft.com/office/drawing/2014/main" id="{A1814A18-8E94-1A27-0008-0FC77C8C6ABA}"/>
                </a:ext>
              </a:extLst>
            </p:cNvPr>
            <p:cNvGrpSpPr/>
            <p:nvPr/>
          </p:nvGrpSpPr>
          <p:grpSpPr>
            <a:xfrm>
              <a:off x="4036845" y="3055254"/>
              <a:ext cx="94268" cy="97410"/>
              <a:chOff x="5982878" y="2740058"/>
              <a:chExt cx="94268" cy="97410"/>
            </a:xfrm>
          </p:grpSpPr>
          <p:cxnSp>
            <p:nvCxnSpPr>
              <p:cNvPr id="10877" name="Straight Connector 10876">
                <a:extLst>
                  <a:ext uri="{FF2B5EF4-FFF2-40B4-BE49-F238E27FC236}">
                    <a16:creationId xmlns:a16="http://schemas.microsoft.com/office/drawing/2014/main" id="{2821B171-6556-7E7E-A687-0767ECD0D600}"/>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78" name="Straight Connector 10877">
                <a:extLst>
                  <a:ext uri="{FF2B5EF4-FFF2-40B4-BE49-F238E27FC236}">
                    <a16:creationId xmlns:a16="http://schemas.microsoft.com/office/drawing/2014/main" id="{C7D5D565-9E0A-91D0-B9DC-91877F21BD02}"/>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79" name="Group 10878">
              <a:extLst>
                <a:ext uri="{FF2B5EF4-FFF2-40B4-BE49-F238E27FC236}">
                  <a16:creationId xmlns:a16="http://schemas.microsoft.com/office/drawing/2014/main" id="{CD9A4D2D-C984-0F7B-4AB6-7C0AAAAD4328}"/>
                </a:ext>
              </a:extLst>
            </p:cNvPr>
            <p:cNvGrpSpPr/>
            <p:nvPr/>
          </p:nvGrpSpPr>
          <p:grpSpPr>
            <a:xfrm>
              <a:off x="3986569" y="3055254"/>
              <a:ext cx="94268" cy="97410"/>
              <a:chOff x="5982878" y="2740058"/>
              <a:chExt cx="94268" cy="97410"/>
            </a:xfrm>
          </p:grpSpPr>
          <p:cxnSp>
            <p:nvCxnSpPr>
              <p:cNvPr id="10880" name="Straight Connector 10879">
                <a:extLst>
                  <a:ext uri="{FF2B5EF4-FFF2-40B4-BE49-F238E27FC236}">
                    <a16:creationId xmlns:a16="http://schemas.microsoft.com/office/drawing/2014/main" id="{B1ED4D27-C0E1-8676-C7AF-B20791276F22}"/>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81" name="Straight Connector 10880">
                <a:extLst>
                  <a:ext uri="{FF2B5EF4-FFF2-40B4-BE49-F238E27FC236}">
                    <a16:creationId xmlns:a16="http://schemas.microsoft.com/office/drawing/2014/main" id="{8113FED4-6BFA-0245-31F3-5E81A73B03AF}"/>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82" name="Group 10881">
              <a:extLst>
                <a:ext uri="{FF2B5EF4-FFF2-40B4-BE49-F238E27FC236}">
                  <a16:creationId xmlns:a16="http://schemas.microsoft.com/office/drawing/2014/main" id="{B766F5B2-F63E-F4C1-4366-5F21D26DAFD9}"/>
                </a:ext>
              </a:extLst>
            </p:cNvPr>
            <p:cNvGrpSpPr/>
            <p:nvPr/>
          </p:nvGrpSpPr>
          <p:grpSpPr>
            <a:xfrm>
              <a:off x="3986569" y="3080393"/>
              <a:ext cx="94268" cy="97410"/>
              <a:chOff x="5982878" y="2740058"/>
              <a:chExt cx="94268" cy="97410"/>
            </a:xfrm>
          </p:grpSpPr>
          <p:cxnSp>
            <p:nvCxnSpPr>
              <p:cNvPr id="10883" name="Straight Connector 10882">
                <a:extLst>
                  <a:ext uri="{FF2B5EF4-FFF2-40B4-BE49-F238E27FC236}">
                    <a16:creationId xmlns:a16="http://schemas.microsoft.com/office/drawing/2014/main" id="{3352B578-34C0-C0F5-B76B-58555983045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84" name="Straight Connector 10883">
                <a:extLst>
                  <a:ext uri="{FF2B5EF4-FFF2-40B4-BE49-F238E27FC236}">
                    <a16:creationId xmlns:a16="http://schemas.microsoft.com/office/drawing/2014/main" id="{4C264C19-AB2B-6E7F-4DDA-90AF4D4AC02E}"/>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85" name="Group 10884">
              <a:extLst>
                <a:ext uri="{FF2B5EF4-FFF2-40B4-BE49-F238E27FC236}">
                  <a16:creationId xmlns:a16="http://schemas.microsoft.com/office/drawing/2014/main" id="{AA7D5657-535E-E980-DCEF-FC3642A4B38D}"/>
                </a:ext>
              </a:extLst>
            </p:cNvPr>
            <p:cNvGrpSpPr/>
            <p:nvPr/>
          </p:nvGrpSpPr>
          <p:grpSpPr>
            <a:xfrm>
              <a:off x="3955146" y="3061539"/>
              <a:ext cx="94268" cy="97410"/>
              <a:chOff x="5982878" y="2740058"/>
              <a:chExt cx="94268" cy="97410"/>
            </a:xfrm>
          </p:grpSpPr>
          <p:cxnSp>
            <p:nvCxnSpPr>
              <p:cNvPr id="10886" name="Straight Connector 10885">
                <a:extLst>
                  <a:ext uri="{FF2B5EF4-FFF2-40B4-BE49-F238E27FC236}">
                    <a16:creationId xmlns:a16="http://schemas.microsoft.com/office/drawing/2014/main" id="{F73393C7-EB01-9E12-27D6-CD1BE38A8670}"/>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87" name="Straight Connector 10886">
                <a:extLst>
                  <a:ext uri="{FF2B5EF4-FFF2-40B4-BE49-F238E27FC236}">
                    <a16:creationId xmlns:a16="http://schemas.microsoft.com/office/drawing/2014/main" id="{0BDB1F8E-11A1-2570-ADF3-DBC94675D01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88" name="Group 10887">
              <a:extLst>
                <a:ext uri="{FF2B5EF4-FFF2-40B4-BE49-F238E27FC236}">
                  <a16:creationId xmlns:a16="http://schemas.microsoft.com/office/drawing/2014/main" id="{C3E49B4C-CC2E-C469-353D-BA312EBDBE47}"/>
                </a:ext>
              </a:extLst>
            </p:cNvPr>
            <p:cNvGrpSpPr/>
            <p:nvPr/>
          </p:nvGrpSpPr>
          <p:grpSpPr>
            <a:xfrm>
              <a:off x="3945719" y="3061539"/>
              <a:ext cx="94268" cy="97410"/>
              <a:chOff x="5982878" y="2740058"/>
              <a:chExt cx="94268" cy="97410"/>
            </a:xfrm>
          </p:grpSpPr>
          <p:cxnSp>
            <p:nvCxnSpPr>
              <p:cNvPr id="10889" name="Straight Connector 10888">
                <a:extLst>
                  <a:ext uri="{FF2B5EF4-FFF2-40B4-BE49-F238E27FC236}">
                    <a16:creationId xmlns:a16="http://schemas.microsoft.com/office/drawing/2014/main" id="{19895F2C-E0DA-45DD-1FA1-F2E1DFCE4D82}"/>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90" name="Straight Connector 10889">
                <a:extLst>
                  <a:ext uri="{FF2B5EF4-FFF2-40B4-BE49-F238E27FC236}">
                    <a16:creationId xmlns:a16="http://schemas.microsoft.com/office/drawing/2014/main" id="{90E7A102-EDDC-2C07-6A74-6CAF104E47C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91" name="Group 10890">
              <a:extLst>
                <a:ext uri="{FF2B5EF4-FFF2-40B4-BE49-F238E27FC236}">
                  <a16:creationId xmlns:a16="http://schemas.microsoft.com/office/drawing/2014/main" id="{EF3FA2C9-84F4-5131-0DBE-B28A1144C4A3}"/>
                </a:ext>
              </a:extLst>
            </p:cNvPr>
            <p:cNvGrpSpPr/>
            <p:nvPr/>
          </p:nvGrpSpPr>
          <p:grpSpPr>
            <a:xfrm>
              <a:off x="3930008" y="3061539"/>
              <a:ext cx="94268" cy="97410"/>
              <a:chOff x="5982878" y="2740058"/>
              <a:chExt cx="94268" cy="97410"/>
            </a:xfrm>
          </p:grpSpPr>
          <p:cxnSp>
            <p:nvCxnSpPr>
              <p:cNvPr id="10892" name="Straight Connector 10891">
                <a:extLst>
                  <a:ext uri="{FF2B5EF4-FFF2-40B4-BE49-F238E27FC236}">
                    <a16:creationId xmlns:a16="http://schemas.microsoft.com/office/drawing/2014/main" id="{1972A3D5-A833-5C13-DD66-C00407C0FA8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93" name="Straight Connector 10892">
                <a:extLst>
                  <a:ext uri="{FF2B5EF4-FFF2-40B4-BE49-F238E27FC236}">
                    <a16:creationId xmlns:a16="http://schemas.microsoft.com/office/drawing/2014/main" id="{DB62BA84-9C20-EBE1-FAD9-9ACC6D1446E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94" name="Group 10893">
              <a:extLst>
                <a:ext uri="{FF2B5EF4-FFF2-40B4-BE49-F238E27FC236}">
                  <a16:creationId xmlns:a16="http://schemas.microsoft.com/office/drawing/2014/main" id="{19FE885E-EF99-6A3D-0190-A9FE8501E08E}"/>
                </a:ext>
              </a:extLst>
            </p:cNvPr>
            <p:cNvGrpSpPr/>
            <p:nvPr/>
          </p:nvGrpSpPr>
          <p:grpSpPr>
            <a:xfrm>
              <a:off x="3860878" y="3055254"/>
              <a:ext cx="94268" cy="97410"/>
              <a:chOff x="5982878" y="2740058"/>
              <a:chExt cx="94268" cy="97410"/>
            </a:xfrm>
          </p:grpSpPr>
          <p:cxnSp>
            <p:nvCxnSpPr>
              <p:cNvPr id="10895" name="Straight Connector 10894">
                <a:extLst>
                  <a:ext uri="{FF2B5EF4-FFF2-40B4-BE49-F238E27FC236}">
                    <a16:creationId xmlns:a16="http://schemas.microsoft.com/office/drawing/2014/main" id="{05373D4C-0797-AA3B-531C-D4406512C2BE}"/>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96" name="Straight Connector 10895">
                <a:extLst>
                  <a:ext uri="{FF2B5EF4-FFF2-40B4-BE49-F238E27FC236}">
                    <a16:creationId xmlns:a16="http://schemas.microsoft.com/office/drawing/2014/main" id="{F316FAF4-BA89-2541-1F01-4C88B944B3F4}"/>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897" name="Group 10896">
              <a:extLst>
                <a:ext uri="{FF2B5EF4-FFF2-40B4-BE49-F238E27FC236}">
                  <a16:creationId xmlns:a16="http://schemas.microsoft.com/office/drawing/2014/main" id="{E5C2E575-9BB8-65EF-B835-C509A66CE273}"/>
                </a:ext>
              </a:extLst>
            </p:cNvPr>
            <p:cNvGrpSpPr/>
            <p:nvPr/>
          </p:nvGrpSpPr>
          <p:grpSpPr>
            <a:xfrm>
              <a:off x="3860878" y="3074107"/>
              <a:ext cx="94268" cy="97410"/>
              <a:chOff x="5982878" y="2740058"/>
              <a:chExt cx="94268" cy="97410"/>
            </a:xfrm>
          </p:grpSpPr>
          <p:cxnSp>
            <p:nvCxnSpPr>
              <p:cNvPr id="10898" name="Straight Connector 10897">
                <a:extLst>
                  <a:ext uri="{FF2B5EF4-FFF2-40B4-BE49-F238E27FC236}">
                    <a16:creationId xmlns:a16="http://schemas.microsoft.com/office/drawing/2014/main" id="{2036296B-58E6-1587-D401-54D46AF509B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899" name="Straight Connector 10898">
                <a:extLst>
                  <a:ext uri="{FF2B5EF4-FFF2-40B4-BE49-F238E27FC236}">
                    <a16:creationId xmlns:a16="http://schemas.microsoft.com/office/drawing/2014/main" id="{6A878C7B-BE04-0EF7-067D-8D99A9B149DB}"/>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00" name="Group 10899">
              <a:extLst>
                <a:ext uri="{FF2B5EF4-FFF2-40B4-BE49-F238E27FC236}">
                  <a16:creationId xmlns:a16="http://schemas.microsoft.com/office/drawing/2014/main" id="{3082BAFF-0853-2D47-5945-B4552A808D3E}"/>
                </a:ext>
              </a:extLst>
            </p:cNvPr>
            <p:cNvGrpSpPr/>
            <p:nvPr/>
          </p:nvGrpSpPr>
          <p:grpSpPr>
            <a:xfrm>
              <a:off x="3813744" y="3074107"/>
              <a:ext cx="94268" cy="97410"/>
              <a:chOff x="5982878" y="2740058"/>
              <a:chExt cx="94268" cy="97410"/>
            </a:xfrm>
          </p:grpSpPr>
          <p:cxnSp>
            <p:nvCxnSpPr>
              <p:cNvPr id="10901" name="Straight Connector 10900">
                <a:extLst>
                  <a:ext uri="{FF2B5EF4-FFF2-40B4-BE49-F238E27FC236}">
                    <a16:creationId xmlns:a16="http://schemas.microsoft.com/office/drawing/2014/main" id="{E9A98081-2D58-1778-5FA9-D1164DE214EA}"/>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02" name="Straight Connector 10901">
                <a:extLst>
                  <a:ext uri="{FF2B5EF4-FFF2-40B4-BE49-F238E27FC236}">
                    <a16:creationId xmlns:a16="http://schemas.microsoft.com/office/drawing/2014/main" id="{C211F831-25CA-281B-333E-58AE5027410E}"/>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03" name="Group 10902">
              <a:extLst>
                <a:ext uri="{FF2B5EF4-FFF2-40B4-BE49-F238E27FC236}">
                  <a16:creationId xmlns:a16="http://schemas.microsoft.com/office/drawing/2014/main" id="{F1CCD6D1-32FA-1C74-798A-4FB7F42C3CF1}"/>
                </a:ext>
              </a:extLst>
            </p:cNvPr>
            <p:cNvGrpSpPr/>
            <p:nvPr/>
          </p:nvGrpSpPr>
          <p:grpSpPr>
            <a:xfrm>
              <a:off x="3801175" y="3074107"/>
              <a:ext cx="94268" cy="97410"/>
              <a:chOff x="5982878" y="2740058"/>
              <a:chExt cx="94268" cy="97410"/>
            </a:xfrm>
          </p:grpSpPr>
          <p:cxnSp>
            <p:nvCxnSpPr>
              <p:cNvPr id="10904" name="Straight Connector 10903">
                <a:extLst>
                  <a:ext uri="{FF2B5EF4-FFF2-40B4-BE49-F238E27FC236}">
                    <a16:creationId xmlns:a16="http://schemas.microsoft.com/office/drawing/2014/main" id="{0E531A9D-2E52-6A45-1D5A-D8E70AA7920C}"/>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05" name="Straight Connector 10904">
                <a:extLst>
                  <a:ext uri="{FF2B5EF4-FFF2-40B4-BE49-F238E27FC236}">
                    <a16:creationId xmlns:a16="http://schemas.microsoft.com/office/drawing/2014/main" id="{017A0689-1F7A-FF6F-F74B-CBC73AC34250}"/>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06" name="Group 10905">
              <a:extLst>
                <a:ext uri="{FF2B5EF4-FFF2-40B4-BE49-F238E27FC236}">
                  <a16:creationId xmlns:a16="http://schemas.microsoft.com/office/drawing/2014/main" id="{DA41D1E4-7247-2733-D409-E05991E7563C}"/>
                </a:ext>
              </a:extLst>
            </p:cNvPr>
            <p:cNvGrpSpPr/>
            <p:nvPr/>
          </p:nvGrpSpPr>
          <p:grpSpPr>
            <a:xfrm>
              <a:off x="3801175" y="3058395"/>
              <a:ext cx="94268" cy="97410"/>
              <a:chOff x="5982878" y="2740058"/>
              <a:chExt cx="94268" cy="97410"/>
            </a:xfrm>
          </p:grpSpPr>
          <p:cxnSp>
            <p:nvCxnSpPr>
              <p:cNvPr id="10907" name="Straight Connector 10906">
                <a:extLst>
                  <a:ext uri="{FF2B5EF4-FFF2-40B4-BE49-F238E27FC236}">
                    <a16:creationId xmlns:a16="http://schemas.microsoft.com/office/drawing/2014/main" id="{48AE6B21-0A4A-66E0-434B-879B1BED6040}"/>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08" name="Straight Connector 10907">
                <a:extLst>
                  <a:ext uri="{FF2B5EF4-FFF2-40B4-BE49-F238E27FC236}">
                    <a16:creationId xmlns:a16="http://schemas.microsoft.com/office/drawing/2014/main" id="{C8E4519D-DB6A-68F2-02EE-C41046309E4E}"/>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09" name="Group 10908">
              <a:extLst>
                <a:ext uri="{FF2B5EF4-FFF2-40B4-BE49-F238E27FC236}">
                  <a16:creationId xmlns:a16="http://schemas.microsoft.com/office/drawing/2014/main" id="{75F35EF1-D82A-00BB-FE84-8B666A012A63}"/>
                </a:ext>
              </a:extLst>
            </p:cNvPr>
            <p:cNvGrpSpPr/>
            <p:nvPr/>
          </p:nvGrpSpPr>
          <p:grpSpPr>
            <a:xfrm>
              <a:off x="3816886" y="3058395"/>
              <a:ext cx="94268" cy="97410"/>
              <a:chOff x="5982878" y="2740058"/>
              <a:chExt cx="94268" cy="97410"/>
            </a:xfrm>
          </p:grpSpPr>
          <p:cxnSp>
            <p:nvCxnSpPr>
              <p:cNvPr id="10910" name="Straight Connector 10909">
                <a:extLst>
                  <a:ext uri="{FF2B5EF4-FFF2-40B4-BE49-F238E27FC236}">
                    <a16:creationId xmlns:a16="http://schemas.microsoft.com/office/drawing/2014/main" id="{614E0A66-52DD-E556-3473-CF11EB2AE9A9}"/>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11" name="Straight Connector 10910">
                <a:extLst>
                  <a:ext uri="{FF2B5EF4-FFF2-40B4-BE49-F238E27FC236}">
                    <a16:creationId xmlns:a16="http://schemas.microsoft.com/office/drawing/2014/main" id="{B6FD8FDA-BBA0-21DF-EED0-757488AF5BB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12" name="Group 10911">
              <a:extLst>
                <a:ext uri="{FF2B5EF4-FFF2-40B4-BE49-F238E27FC236}">
                  <a16:creationId xmlns:a16="http://schemas.microsoft.com/office/drawing/2014/main" id="{208B6C79-3E3E-82B1-55B1-519ADD7E7182}"/>
                </a:ext>
              </a:extLst>
            </p:cNvPr>
            <p:cNvGrpSpPr/>
            <p:nvPr/>
          </p:nvGrpSpPr>
          <p:grpSpPr>
            <a:xfrm>
              <a:off x="3769752" y="3058395"/>
              <a:ext cx="94268" cy="97410"/>
              <a:chOff x="5982878" y="2740058"/>
              <a:chExt cx="94268" cy="97410"/>
            </a:xfrm>
          </p:grpSpPr>
          <p:cxnSp>
            <p:nvCxnSpPr>
              <p:cNvPr id="10913" name="Straight Connector 10912">
                <a:extLst>
                  <a:ext uri="{FF2B5EF4-FFF2-40B4-BE49-F238E27FC236}">
                    <a16:creationId xmlns:a16="http://schemas.microsoft.com/office/drawing/2014/main" id="{A69F5A08-EA26-813E-E9FD-64256AFA18BD}"/>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14" name="Straight Connector 10913">
                <a:extLst>
                  <a:ext uri="{FF2B5EF4-FFF2-40B4-BE49-F238E27FC236}">
                    <a16:creationId xmlns:a16="http://schemas.microsoft.com/office/drawing/2014/main" id="{E759656B-390D-16D3-0DE5-636A3C8F05CB}"/>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15" name="Group 10914">
              <a:extLst>
                <a:ext uri="{FF2B5EF4-FFF2-40B4-BE49-F238E27FC236}">
                  <a16:creationId xmlns:a16="http://schemas.microsoft.com/office/drawing/2014/main" id="{ABEF64BB-E3D0-6CFF-0F84-A1AEAAC066AB}"/>
                </a:ext>
              </a:extLst>
            </p:cNvPr>
            <p:cNvGrpSpPr/>
            <p:nvPr/>
          </p:nvGrpSpPr>
          <p:grpSpPr>
            <a:xfrm>
              <a:off x="3760325" y="3058395"/>
              <a:ext cx="94268" cy="97410"/>
              <a:chOff x="5982878" y="2740058"/>
              <a:chExt cx="94268" cy="97410"/>
            </a:xfrm>
          </p:grpSpPr>
          <p:cxnSp>
            <p:nvCxnSpPr>
              <p:cNvPr id="10916" name="Straight Connector 10915">
                <a:extLst>
                  <a:ext uri="{FF2B5EF4-FFF2-40B4-BE49-F238E27FC236}">
                    <a16:creationId xmlns:a16="http://schemas.microsoft.com/office/drawing/2014/main" id="{DDA31EF3-FC39-0D50-0A2A-2BC491B6A7C0}"/>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17" name="Straight Connector 10916">
                <a:extLst>
                  <a:ext uri="{FF2B5EF4-FFF2-40B4-BE49-F238E27FC236}">
                    <a16:creationId xmlns:a16="http://schemas.microsoft.com/office/drawing/2014/main" id="{0F915DD5-5266-D748-0801-2770BA0B135F}"/>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18" name="Group 10917">
              <a:extLst>
                <a:ext uri="{FF2B5EF4-FFF2-40B4-BE49-F238E27FC236}">
                  <a16:creationId xmlns:a16="http://schemas.microsoft.com/office/drawing/2014/main" id="{01AA08B1-A6ED-143F-5DE0-9A02F0150BAC}"/>
                </a:ext>
              </a:extLst>
            </p:cNvPr>
            <p:cNvGrpSpPr/>
            <p:nvPr/>
          </p:nvGrpSpPr>
          <p:grpSpPr>
            <a:xfrm>
              <a:off x="3744614" y="3058395"/>
              <a:ext cx="94268" cy="97410"/>
              <a:chOff x="5982878" y="2740058"/>
              <a:chExt cx="94268" cy="97410"/>
            </a:xfrm>
          </p:grpSpPr>
          <p:cxnSp>
            <p:nvCxnSpPr>
              <p:cNvPr id="10919" name="Straight Connector 10918">
                <a:extLst>
                  <a:ext uri="{FF2B5EF4-FFF2-40B4-BE49-F238E27FC236}">
                    <a16:creationId xmlns:a16="http://schemas.microsoft.com/office/drawing/2014/main" id="{1AC4AD1A-E57F-B2DA-7DC5-58E37F88E5EF}"/>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20" name="Straight Connector 10919">
                <a:extLst>
                  <a:ext uri="{FF2B5EF4-FFF2-40B4-BE49-F238E27FC236}">
                    <a16:creationId xmlns:a16="http://schemas.microsoft.com/office/drawing/2014/main" id="{18C9E00F-46C4-42D5-495E-6FB9B18B6AA6}"/>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21" name="Group 10920">
              <a:extLst>
                <a:ext uri="{FF2B5EF4-FFF2-40B4-BE49-F238E27FC236}">
                  <a16:creationId xmlns:a16="http://schemas.microsoft.com/office/drawing/2014/main" id="{91E4085E-36C3-D4D2-7B4A-FE3F9A600B63}"/>
                </a:ext>
              </a:extLst>
            </p:cNvPr>
            <p:cNvGrpSpPr/>
            <p:nvPr/>
          </p:nvGrpSpPr>
          <p:grpSpPr>
            <a:xfrm>
              <a:off x="3744614" y="3074106"/>
              <a:ext cx="94268" cy="97410"/>
              <a:chOff x="5982878" y="2740058"/>
              <a:chExt cx="94268" cy="97410"/>
            </a:xfrm>
          </p:grpSpPr>
          <p:cxnSp>
            <p:nvCxnSpPr>
              <p:cNvPr id="10922" name="Straight Connector 10921">
                <a:extLst>
                  <a:ext uri="{FF2B5EF4-FFF2-40B4-BE49-F238E27FC236}">
                    <a16:creationId xmlns:a16="http://schemas.microsoft.com/office/drawing/2014/main" id="{950B3A29-C387-443A-9225-252457F48393}"/>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23" name="Straight Connector 10922">
                <a:extLst>
                  <a:ext uri="{FF2B5EF4-FFF2-40B4-BE49-F238E27FC236}">
                    <a16:creationId xmlns:a16="http://schemas.microsoft.com/office/drawing/2014/main" id="{B5682A3B-C727-1B24-8BAD-E5242AA87C43}"/>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24" name="Group 10923">
              <a:extLst>
                <a:ext uri="{FF2B5EF4-FFF2-40B4-BE49-F238E27FC236}">
                  <a16:creationId xmlns:a16="http://schemas.microsoft.com/office/drawing/2014/main" id="{2E3DEA11-63A0-04D9-8BDE-DDC740BB7BFB}"/>
                </a:ext>
              </a:extLst>
            </p:cNvPr>
            <p:cNvGrpSpPr/>
            <p:nvPr/>
          </p:nvGrpSpPr>
          <p:grpSpPr>
            <a:xfrm>
              <a:off x="3684911" y="3074106"/>
              <a:ext cx="94268" cy="97410"/>
              <a:chOff x="5982878" y="2740058"/>
              <a:chExt cx="94268" cy="97410"/>
            </a:xfrm>
          </p:grpSpPr>
          <p:cxnSp>
            <p:nvCxnSpPr>
              <p:cNvPr id="10925" name="Straight Connector 10924">
                <a:extLst>
                  <a:ext uri="{FF2B5EF4-FFF2-40B4-BE49-F238E27FC236}">
                    <a16:creationId xmlns:a16="http://schemas.microsoft.com/office/drawing/2014/main" id="{1C4DBDE6-4593-05CE-D8B4-E2DAEDF18C10}"/>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26" name="Straight Connector 10925">
                <a:extLst>
                  <a:ext uri="{FF2B5EF4-FFF2-40B4-BE49-F238E27FC236}">
                    <a16:creationId xmlns:a16="http://schemas.microsoft.com/office/drawing/2014/main" id="{ACA2F857-CE53-CD16-1FE7-8001C4C7DE82}"/>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27" name="Group 10926">
              <a:extLst>
                <a:ext uri="{FF2B5EF4-FFF2-40B4-BE49-F238E27FC236}">
                  <a16:creationId xmlns:a16="http://schemas.microsoft.com/office/drawing/2014/main" id="{EBB74D0E-86C8-08DC-E99E-7B5702116793}"/>
                </a:ext>
              </a:extLst>
            </p:cNvPr>
            <p:cNvGrpSpPr/>
            <p:nvPr/>
          </p:nvGrpSpPr>
          <p:grpSpPr>
            <a:xfrm>
              <a:off x="3672342" y="3074106"/>
              <a:ext cx="94268" cy="97410"/>
              <a:chOff x="5982878" y="2740058"/>
              <a:chExt cx="94268" cy="97410"/>
            </a:xfrm>
          </p:grpSpPr>
          <p:cxnSp>
            <p:nvCxnSpPr>
              <p:cNvPr id="10928" name="Straight Connector 10927">
                <a:extLst>
                  <a:ext uri="{FF2B5EF4-FFF2-40B4-BE49-F238E27FC236}">
                    <a16:creationId xmlns:a16="http://schemas.microsoft.com/office/drawing/2014/main" id="{9ADC01A8-7C8F-2C1C-88A0-184158C07F02}"/>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29" name="Straight Connector 10928">
                <a:extLst>
                  <a:ext uri="{FF2B5EF4-FFF2-40B4-BE49-F238E27FC236}">
                    <a16:creationId xmlns:a16="http://schemas.microsoft.com/office/drawing/2014/main" id="{3C2864D2-C453-8419-CD36-28A9A3C882EF}"/>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30" name="Group 10929">
              <a:extLst>
                <a:ext uri="{FF2B5EF4-FFF2-40B4-BE49-F238E27FC236}">
                  <a16:creationId xmlns:a16="http://schemas.microsoft.com/office/drawing/2014/main" id="{A9E6BEE5-CC06-5FC6-FA1B-C850981666A3}"/>
                </a:ext>
              </a:extLst>
            </p:cNvPr>
            <p:cNvGrpSpPr/>
            <p:nvPr/>
          </p:nvGrpSpPr>
          <p:grpSpPr>
            <a:xfrm>
              <a:off x="3672342" y="3052110"/>
              <a:ext cx="94268" cy="97410"/>
              <a:chOff x="5982878" y="2740058"/>
              <a:chExt cx="94268" cy="97410"/>
            </a:xfrm>
          </p:grpSpPr>
          <p:cxnSp>
            <p:nvCxnSpPr>
              <p:cNvPr id="10931" name="Straight Connector 10930">
                <a:extLst>
                  <a:ext uri="{FF2B5EF4-FFF2-40B4-BE49-F238E27FC236}">
                    <a16:creationId xmlns:a16="http://schemas.microsoft.com/office/drawing/2014/main" id="{F6F04BDD-DCC0-2236-2D78-4FF5D0D6B3EB}"/>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32" name="Straight Connector 10931">
                <a:extLst>
                  <a:ext uri="{FF2B5EF4-FFF2-40B4-BE49-F238E27FC236}">
                    <a16:creationId xmlns:a16="http://schemas.microsoft.com/office/drawing/2014/main" id="{6079A5EB-0443-010C-8A01-B325CA7D0973}"/>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33" name="Group 10932">
              <a:extLst>
                <a:ext uri="{FF2B5EF4-FFF2-40B4-BE49-F238E27FC236}">
                  <a16:creationId xmlns:a16="http://schemas.microsoft.com/office/drawing/2014/main" id="{E4B07EB8-5D69-442D-FD21-C1E40C4A1601}"/>
                </a:ext>
              </a:extLst>
            </p:cNvPr>
            <p:cNvGrpSpPr/>
            <p:nvPr/>
          </p:nvGrpSpPr>
          <p:grpSpPr>
            <a:xfrm>
              <a:off x="3684911" y="3052110"/>
              <a:ext cx="94268" cy="97410"/>
              <a:chOff x="5982878" y="2740058"/>
              <a:chExt cx="94268" cy="97410"/>
            </a:xfrm>
          </p:grpSpPr>
          <p:cxnSp>
            <p:nvCxnSpPr>
              <p:cNvPr id="10934" name="Straight Connector 10933">
                <a:extLst>
                  <a:ext uri="{FF2B5EF4-FFF2-40B4-BE49-F238E27FC236}">
                    <a16:creationId xmlns:a16="http://schemas.microsoft.com/office/drawing/2014/main" id="{EA5954B2-E0C1-3BBC-4D57-0833558A1BC0}"/>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35" name="Straight Connector 10934">
                <a:extLst>
                  <a:ext uri="{FF2B5EF4-FFF2-40B4-BE49-F238E27FC236}">
                    <a16:creationId xmlns:a16="http://schemas.microsoft.com/office/drawing/2014/main" id="{3124A702-70D2-CFF5-B78C-7C0B3EDB008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36" name="Group 10935">
              <a:extLst>
                <a:ext uri="{FF2B5EF4-FFF2-40B4-BE49-F238E27FC236}">
                  <a16:creationId xmlns:a16="http://schemas.microsoft.com/office/drawing/2014/main" id="{00362000-0F42-0370-43D9-960A3E41BB82}"/>
                </a:ext>
              </a:extLst>
            </p:cNvPr>
            <p:cNvGrpSpPr/>
            <p:nvPr/>
          </p:nvGrpSpPr>
          <p:grpSpPr>
            <a:xfrm>
              <a:off x="3640919" y="3052110"/>
              <a:ext cx="94268" cy="97410"/>
              <a:chOff x="5982878" y="2740058"/>
              <a:chExt cx="94268" cy="97410"/>
            </a:xfrm>
          </p:grpSpPr>
          <p:cxnSp>
            <p:nvCxnSpPr>
              <p:cNvPr id="10937" name="Straight Connector 10936">
                <a:extLst>
                  <a:ext uri="{FF2B5EF4-FFF2-40B4-BE49-F238E27FC236}">
                    <a16:creationId xmlns:a16="http://schemas.microsoft.com/office/drawing/2014/main" id="{C2C54B23-11E0-515E-07E0-FEA7222FD316}"/>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38" name="Straight Connector 10937">
                <a:extLst>
                  <a:ext uri="{FF2B5EF4-FFF2-40B4-BE49-F238E27FC236}">
                    <a16:creationId xmlns:a16="http://schemas.microsoft.com/office/drawing/2014/main" id="{03177066-CD9B-A5CB-B270-8482AE78D81E}"/>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39" name="Group 10938">
              <a:extLst>
                <a:ext uri="{FF2B5EF4-FFF2-40B4-BE49-F238E27FC236}">
                  <a16:creationId xmlns:a16="http://schemas.microsoft.com/office/drawing/2014/main" id="{71F0241A-9FF6-9E64-2873-8D595F3213E8}"/>
                </a:ext>
              </a:extLst>
            </p:cNvPr>
            <p:cNvGrpSpPr/>
            <p:nvPr/>
          </p:nvGrpSpPr>
          <p:grpSpPr>
            <a:xfrm>
              <a:off x="3640919" y="3077249"/>
              <a:ext cx="94268" cy="97410"/>
              <a:chOff x="5982878" y="2740058"/>
              <a:chExt cx="94268" cy="97410"/>
            </a:xfrm>
          </p:grpSpPr>
          <p:cxnSp>
            <p:nvCxnSpPr>
              <p:cNvPr id="10940" name="Straight Connector 10939">
                <a:extLst>
                  <a:ext uri="{FF2B5EF4-FFF2-40B4-BE49-F238E27FC236}">
                    <a16:creationId xmlns:a16="http://schemas.microsoft.com/office/drawing/2014/main" id="{A53D7B80-70D5-E933-109A-4BBF76F8808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41" name="Straight Connector 10940">
                <a:extLst>
                  <a:ext uri="{FF2B5EF4-FFF2-40B4-BE49-F238E27FC236}">
                    <a16:creationId xmlns:a16="http://schemas.microsoft.com/office/drawing/2014/main" id="{59D26D63-F5C2-F7A8-06CD-636BA01CA4B5}"/>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42" name="Group 10941">
              <a:extLst>
                <a:ext uri="{FF2B5EF4-FFF2-40B4-BE49-F238E27FC236}">
                  <a16:creationId xmlns:a16="http://schemas.microsoft.com/office/drawing/2014/main" id="{017009B3-5BC7-DF28-AA3B-E3B86BB95CE4}"/>
                </a:ext>
              </a:extLst>
            </p:cNvPr>
            <p:cNvGrpSpPr/>
            <p:nvPr/>
          </p:nvGrpSpPr>
          <p:grpSpPr>
            <a:xfrm>
              <a:off x="3584359" y="3077249"/>
              <a:ext cx="94268" cy="97410"/>
              <a:chOff x="5982878" y="2740058"/>
              <a:chExt cx="94268" cy="97410"/>
            </a:xfrm>
          </p:grpSpPr>
          <p:cxnSp>
            <p:nvCxnSpPr>
              <p:cNvPr id="10943" name="Straight Connector 10942">
                <a:extLst>
                  <a:ext uri="{FF2B5EF4-FFF2-40B4-BE49-F238E27FC236}">
                    <a16:creationId xmlns:a16="http://schemas.microsoft.com/office/drawing/2014/main" id="{A082DBF9-4D95-C905-F042-C4398A19992F}"/>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44" name="Straight Connector 10943">
                <a:extLst>
                  <a:ext uri="{FF2B5EF4-FFF2-40B4-BE49-F238E27FC236}">
                    <a16:creationId xmlns:a16="http://schemas.microsoft.com/office/drawing/2014/main" id="{EB056051-9DA3-ED98-B3EA-ECA2D97146C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45" name="Group 10944">
              <a:extLst>
                <a:ext uri="{FF2B5EF4-FFF2-40B4-BE49-F238E27FC236}">
                  <a16:creationId xmlns:a16="http://schemas.microsoft.com/office/drawing/2014/main" id="{A98F2C56-14C4-C38A-6DD8-5CFED72DB5FE}"/>
                </a:ext>
              </a:extLst>
            </p:cNvPr>
            <p:cNvGrpSpPr/>
            <p:nvPr/>
          </p:nvGrpSpPr>
          <p:grpSpPr>
            <a:xfrm>
              <a:off x="3571789" y="3077249"/>
              <a:ext cx="94268" cy="97410"/>
              <a:chOff x="5982878" y="2740058"/>
              <a:chExt cx="94268" cy="97410"/>
            </a:xfrm>
          </p:grpSpPr>
          <p:cxnSp>
            <p:nvCxnSpPr>
              <p:cNvPr id="10946" name="Straight Connector 10945">
                <a:extLst>
                  <a:ext uri="{FF2B5EF4-FFF2-40B4-BE49-F238E27FC236}">
                    <a16:creationId xmlns:a16="http://schemas.microsoft.com/office/drawing/2014/main" id="{27EE862D-A341-6507-9B52-7CC3BBE0712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47" name="Straight Connector 10946">
                <a:extLst>
                  <a:ext uri="{FF2B5EF4-FFF2-40B4-BE49-F238E27FC236}">
                    <a16:creationId xmlns:a16="http://schemas.microsoft.com/office/drawing/2014/main" id="{B4361832-8F74-1D36-1BF9-A47E9AD4D203}"/>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48" name="Group 10947">
              <a:extLst>
                <a:ext uri="{FF2B5EF4-FFF2-40B4-BE49-F238E27FC236}">
                  <a16:creationId xmlns:a16="http://schemas.microsoft.com/office/drawing/2014/main" id="{0BF8856E-A44C-59C7-9CF5-D465DA09A935}"/>
                </a:ext>
              </a:extLst>
            </p:cNvPr>
            <p:cNvGrpSpPr/>
            <p:nvPr/>
          </p:nvGrpSpPr>
          <p:grpSpPr>
            <a:xfrm>
              <a:off x="3571789" y="3052111"/>
              <a:ext cx="94268" cy="97410"/>
              <a:chOff x="5982878" y="2740058"/>
              <a:chExt cx="94268" cy="97410"/>
            </a:xfrm>
          </p:grpSpPr>
          <p:cxnSp>
            <p:nvCxnSpPr>
              <p:cNvPr id="10949" name="Straight Connector 10948">
                <a:extLst>
                  <a:ext uri="{FF2B5EF4-FFF2-40B4-BE49-F238E27FC236}">
                    <a16:creationId xmlns:a16="http://schemas.microsoft.com/office/drawing/2014/main" id="{D460AC3E-6D16-C66C-C7DE-B6A32180D8AA}"/>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50" name="Straight Connector 10949">
                <a:extLst>
                  <a:ext uri="{FF2B5EF4-FFF2-40B4-BE49-F238E27FC236}">
                    <a16:creationId xmlns:a16="http://schemas.microsoft.com/office/drawing/2014/main" id="{EBEE97FE-3242-A45E-6B47-FEF83F62AAC4}"/>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51" name="Group 10950">
              <a:extLst>
                <a:ext uri="{FF2B5EF4-FFF2-40B4-BE49-F238E27FC236}">
                  <a16:creationId xmlns:a16="http://schemas.microsoft.com/office/drawing/2014/main" id="{B50FB13A-26CA-FFA4-BD6E-71B8BFA7833C}"/>
                </a:ext>
              </a:extLst>
            </p:cNvPr>
            <p:cNvGrpSpPr/>
            <p:nvPr/>
          </p:nvGrpSpPr>
          <p:grpSpPr>
            <a:xfrm>
              <a:off x="3584358" y="3052111"/>
              <a:ext cx="94268" cy="97410"/>
              <a:chOff x="5982878" y="2740058"/>
              <a:chExt cx="94268" cy="97410"/>
            </a:xfrm>
          </p:grpSpPr>
          <p:cxnSp>
            <p:nvCxnSpPr>
              <p:cNvPr id="10952" name="Straight Connector 10951">
                <a:extLst>
                  <a:ext uri="{FF2B5EF4-FFF2-40B4-BE49-F238E27FC236}">
                    <a16:creationId xmlns:a16="http://schemas.microsoft.com/office/drawing/2014/main" id="{37C72041-EBA1-0015-1439-E9D4F84EB56C}"/>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53" name="Straight Connector 10952">
                <a:extLst>
                  <a:ext uri="{FF2B5EF4-FFF2-40B4-BE49-F238E27FC236}">
                    <a16:creationId xmlns:a16="http://schemas.microsoft.com/office/drawing/2014/main" id="{9E9ABF76-0E65-7AA7-EBFF-756722AC6FE2}"/>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54" name="Group 10953">
              <a:extLst>
                <a:ext uri="{FF2B5EF4-FFF2-40B4-BE49-F238E27FC236}">
                  <a16:creationId xmlns:a16="http://schemas.microsoft.com/office/drawing/2014/main" id="{A79F55D3-27D1-BFB0-A405-D681E6B7A924}"/>
                </a:ext>
              </a:extLst>
            </p:cNvPr>
            <p:cNvGrpSpPr/>
            <p:nvPr/>
          </p:nvGrpSpPr>
          <p:grpSpPr>
            <a:xfrm>
              <a:off x="3530939" y="3052111"/>
              <a:ext cx="94268" cy="97410"/>
              <a:chOff x="5982878" y="2740058"/>
              <a:chExt cx="94268" cy="97410"/>
            </a:xfrm>
          </p:grpSpPr>
          <p:cxnSp>
            <p:nvCxnSpPr>
              <p:cNvPr id="10955" name="Straight Connector 10954">
                <a:extLst>
                  <a:ext uri="{FF2B5EF4-FFF2-40B4-BE49-F238E27FC236}">
                    <a16:creationId xmlns:a16="http://schemas.microsoft.com/office/drawing/2014/main" id="{29FCB386-8F10-DD6B-91E0-4E81D7BCDC46}"/>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56" name="Straight Connector 10955">
                <a:extLst>
                  <a:ext uri="{FF2B5EF4-FFF2-40B4-BE49-F238E27FC236}">
                    <a16:creationId xmlns:a16="http://schemas.microsoft.com/office/drawing/2014/main" id="{649DE1A0-6D31-25FA-4BE0-4E090264F85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57" name="Group 10956">
              <a:extLst>
                <a:ext uri="{FF2B5EF4-FFF2-40B4-BE49-F238E27FC236}">
                  <a16:creationId xmlns:a16="http://schemas.microsoft.com/office/drawing/2014/main" id="{B8D9526A-CC8A-AFDB-282F-3BCA1BCBCE4E}"/>
                </a:ext>
              </a:extLst>
            </p:cNvPr>
            <p:cNvGrpSpPr/>
            <p:nvPr/>
          </p:nvGrpSpPr>
          <p:grpSpPr>
            <a:xfrm>
              <a:off x="3512086" y="3052111"/>
              <a:ext cx="94268" cy="97410"/>
              <a:chOff x="5982878" y="2740058"/>
              <a:chExt cx="94268" cy="97410"/>
            </a:xfrm>
          </p:grpSpPr>
          <p:cxnSp>
            <p:nvCxnSpPr>
              <p:cNvPr id="10958" name="Straight Connector 10957">
                <a:extLst>
                  <a:ext uri="{FF2B5EF4-FFF2-40B4-BE49-F238E27FC236}">
                    <a16:creationId xmlns:a16="http://schemas.microsoft.com/office/drawing/2014/main" id="{A9EB5FD3-C71C-F30D-B8BE-571D88B97E3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59" name="Straight Connector 10958">
                <a:extLst>
                  <a:ext uri="{FF2B5EF4-FFF2-40B4-BE49-F238E27FC236}">
                    <a16:creationId xmlns:a16="http://schemas.microsoft.com/office/drawing/2014/main" id="{92AF14A8-BD80-BBC9-2833-3DB60E916EA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60" name="Group 10959">
              <a:extLst>
                <a:ext uri="{FF2B5EF4-FFF2-40B4-BE49-F238E27FC236}">
                  <a16:creationId xmlns:a16="http://schemas.microsoft.com/office/drawing/2014/main" id="{C0EAD2FB-3D46-DFD2-400A-DD38E78114A3}"/>
                </a:ext>
              </a:extLst>
            </p:cNvPr>
            <p:cNvGrpSpPr/>
            <p:nvPr/>
          </p:nvGrpSpPr>
          <p:grpSpPr>
            <a:xfrm>
              <a:off x="3512086" y="3074107"/>
              <a:ext cx="94268" cy="97410"/>
              <a:chOff x="5982878" y="2740058"/>
              <a:chExt cx="94268" cy="97410"/>
            </a:xfrm>
          </p:grpSpPr>
          <p:cxnSp>
            <p:nvCxnSpPr>
              <p:cNvPr id="10961" name="Straight Connector 10960">
                <a:extLst>
                  <a:ext uri="{FF2B5EF4-FFF2-40B4-BE49-F238E27FC236}">
                    <a16:creationId xmlns:a16="http://schemas.microsoft.com/office/drawing/2014/main" id="{3D54791A-E444-23D9-7A19-E26D4A075C2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62" name="Straight Connector 10961">
                <a:extLst>
                  <a:ext uri="{FF2B5EF4-FFF2-40B4-BE49-F238E27FC236}">
                    <a16:creationId xmlns:a16="http://schemas.microsoft.com/office/drawing/2014/main" id="{612E55C1-B941-207E-315B-5E822E5E613E}"/>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63" name="Group 10962">
              <a:extLst>
                <a:ext uri="{FF2B5EF4-FFF2-40B4-BE49-F238E27FC236}">
                  <a16:creationId xmlns:a16="http://schemas.microsoft.com/office/drawing/2014/main" id="{13BB4524-82F0-2BCE-8360-546697AC268A}"/>
                </a:ext>
              </a:extLst>
            </p:cNvPr>
            <p:cNvGrpSpPr/>
            <p:nvPr/>
          </p:nvGrpSpPr>
          <p:grpSpPr>
            <a:xfrm>
              <a:off x="3527797" y="3074107"/>
              <a:ext cx="94268" cy="97410"/>
              <a:chOff x="5982878" y="2740058"/>
              <a:chExt cx="94268" cy="97410"/>
            </a:xfrm>
          </p:grpSpPr>
          <p:cxnSp>
            <p:nvCxnSpPr>
              <p:cNvPr id="10964" name="Straight Connector 10963">
                <a:extLst>
                  <a:ext uri="{FF2B5EF4-FFF2-40B4-BE49-F238E27FC236}">
                    <a16:creationId xmlns:a16="http://schemas.microsoft.com/office/drawing/2014/main" id="{B920A297-6B89-F439-2CCE-BDBEBACEAD7F}"/>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65" name="Straight Connector 10964">
                <a:extLst>
                  <a:ext uri="{FF2B5EF4-FFF2-40B4-BE49-F238E27FC236}">
                    <a16:creationId xmlns:a16="http://schemas.microsoft.com/office/drawing/2014/main" id="{5FF78AAF-2376-3BE7-CC37-82ED60D7D53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66" name="Group 10965">
              <a:extLst>
                <a:ext uri="{FF2B5EF4-FFF2-40B4-BE49-F238E27FC236}">
                  <a16:creationId xmlns:a16="http://schemas.microsoft.com/office/drawing/2014/main" id="{FB58F75D-549A-46B1-26E3-EFCAB8C6DEBF}"/>
                </a:ext>
              </a:extLst>
            </p:cNvPr>
            <p:cNvGrpSpPr/>
            <p:nvPr/>
          </p:nvGrpSpPr>
          <p:grpSpPr>
            <a:xfrm>
              <a:off x="3480663" y="3074107"/>
              <a:ext cx="94268" cy="97410"/>
              <a:chOff x="5982878" y="2740058"/>
              <a:chExt cx="94268" cy="97410"/>
            </a:xfrm>
          </p:grpSpPr>
          <p:cxnSp>
            <p:nvCxnSpPr>
              <p:cNvPr id="10967" name="Straight Connector 10966">
                <a:extLst>
                  <a:ext uri="{FF2B5EF4-FFF2-40B4-BE49-F238E27FC236}">
                    <a16:creationId xmlns:a16="http://schemas.microsoft.com/office/drawing/2014/main" id="{39FD58C6-B9FE-0273-074B-B975501B87D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68" name="Straight Connector 10967">
                <a:extLst>
                  <a:ext uri="{FF2B5EF4-FFF2-40B4-BE49-F238E27FC236}">
                    <a16:creationId xmlns:a16="http://schemas.microsoft.com/office/drawing/2014/main" id="{38C7B0F1-4C5A-0E1B-631D-85573F60F6E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69" name="Group 10968">
              <a:extLst>
                <a:ext uri="{FF2B5EF4-FFF2-40B4-BE49-F238E27FC236}">
                  <a16:creationId xmlns:a16="http://schemas.microsoft.com/office/drawing/2014/main" id="{41E3BC52-D197-FFCB-04D7-7D6F2A94FEB4}"/>
                </a:ext>
              </a:extLst>
            </p:cNvPr>
            <p:cNvGrpSpPr/>
            <p:nvPr/>
          </p:nvGrpSpPr>
          <p:grpSpPr>
            <a:xfrm>
              <a:off x="3480663" y="3048968"/>
              <a:ext cx="94268" cy="97410"/>
              <a:chOff x="5982878" y="2740058"/>
              <a:chExt cx="94268" cy="97410"/>
            </a:xfrm>
          </p:grpSpPr>
          <p:cxnSp>
            <p:nvCxnSpPr>
              <p:cNvPr id="10970" name="Straight Connector 10969">
                <a:extLst>
                  <a:ext uri="{FF2B5EF4-FFF2-40B4-BE49-F238E27FC236}">
                    <a16:creationId xmlns:a16="http://schemas.microsoft.com/office/drawing/2014/main" id="{7294A24B-BA50-C4DC-25A2-225356FB49D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71" name="Straight Connector 10970">
                <a:extLst>
                  <a:ext uri="{FF2B5EF4-FFF2-40B4-BE49-F238E27FC236}">
                    <a16:creationId xmlns:a16="http://schemas.microsoft.com/office/drawing/2014/main" id="{3C5A0A2F-82D6-1D74-EB62-899F81F48BB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72" name="Group 10971">
              <a:extLst>
                <a:ext uri="{FF2B5EF4-FFF2-40B4-BE49-F238E27FC236}">
                  <a16:creationId xmlns:a16="http://schemas.microsoft.com/office/drawing/2014/main" id="{58841C89-46E9-FA9F-10B6-F14A4E1E44E3}"/>
                </a:ext>
              </a:extLst>
            </p:cNvPr>
            <p:cNvGrpSpPr/>
            <p:nvPr/>
          </p:nvGrpSpPr>
          <p:grpSpPr>
            <a:xfrm>
              <a:off x="3028176" y="3083533"/>
              <a:ext cx="94268" cy="97410"/>
              <a:chOff x="5982878" y="2740058"/>
              <a:chExt cx="94268" cy="97410"/>
            </a:xfrm>
          </p:grpSpPr>
          <p:cxnSp>
            <p:nvCxnSpPr>
              <p:cNvPr id="10973" name="Straight Connector 10972">
                <a:extLst>
                  <a:ext uri="{FF2B5EF4-FFF2-40B4-BE49-F238E27FC236}">
                    <a16:creationId xmlns:a16="http://schemas.microsoft.com/office/drawing/2014/main" id="{9412C527-21FF-9E91-939B-2ACFC21FB7BA}"/>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74" name="Straight Connector 10973">
                <a:extLst>
                  <a:ext uri="{FF2B5EF4-FFF2-40B4-BE49-F238E27FC236}">
                    <a16:creationId xmlns:a16="http://schemas.microsoft.com/office/drawing/2014/main" id="{BD636AA6-6F22-6521-5870-2DEB5D2D800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75" name="Group 10974">
              <a:extLst>
                <a:ext uri="{FF2B5EF4-FFF2-40B4-BE49-F238E27FC236}">
                  <a16:creationId xmlns:a16="http://schemas.microsoft.com/office/drawing/2014/main" id="{6A052000-2257-5044-BBE7-E3FAB89B31FA}"/>
                </a:ext>
              </a:extLst>
            </p:cNvPr>
            <p:cNvGrpSpPr/>
            <p:nvPr/>
          </p:nvGrpSpPr>
          <p:grpSpPr>
            <a:xfrm>
              <a:off x="2990468" y="3083533"/>
              <a:ext cx="94268" cy="97410"/>
              <a:chOff x="5982878" y="2740058"/>
              <a:chExt cx="94268" cy="97410"/>
            </a:xfrm>
          </p:grpSpPr>
          <p:cxnSp>
            <p:nvCxnSpPr>
              <p:cNvPr id="10976" name="Straight Connector 10975">
                <a:extLst>
                  <a:ext uri="{FF2B5EF4-FFF2-40B4-BE49-F238E27FC236}">
                    <a16:creationId xmlns:a16="http://schemas.microsoft.com/office/drawing/2014/main" id="{E420C937-8135-B897-E6CF-EA0E96C19305}"/>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77" name="Straight Connector 10976">
                <a:extLst>
                  <a:ext uri="{FF2B5EF4-FFF2-40B4-BE49-F238E27FC236}">
                    <a16:creationId xmlns:a16="http://schemas.microsoft.com/office/drawing/2014/main" id="{E9EAFE4B-D17E-7807-B882-A73C645E065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78" name="Group 10977">
              <a:extLst>
                <a:ext uri="{FF2B5EF4-FFF2-40B4-BE49-F238E27FC236}">
                  <a16:creationId xmlns:a16="http://schemas.microsoft.com/office/drawing/2014/main" id="{9F33E007-8466-EC03-5BA6-E92A13130E1A}"/>
                </a:ext>
              </a:extLst>
            </p:cNvPr>
            <p:cNvGrpSpPr/>
            <p:nvPr/>
          </p:nvGrpSpPr>
          <p:grpSpPr>
            <a:xfrm>
              <a:off x="2918196" y="3099244"/>
              <a:ext cx="94268" cy="97410"/>
              <a:chOff x="5982878" y="2740058"/>
              <a:chExt cx="94268" cy="97410"/>
            </a:xfrm>
          </p:grpSpPr>
          <p:cxnSp>
            <p:nvCxnSpPr>
              <p:cNvPr id="10979" name="Straight Connector 10978">
                <a:extLst>
                  <a:ext uri="{FF2B5EF4-FFF2-40B4-BE49-F238E27FC236}">
                    <a16:creationId xmlns:a16="http://schemas.microsoft.com/office/drawing/2014/main" id="{81D612C3-51B7-C55C-FEDD-AAB309616613}"/>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80" name="Straight Connector 10979">
                <a:extLst>
                  <a:ext uri="{FF2B5EF4-FFF2-40B4-BE49-F238E27FC236}">
                    <a16:creationId xmlns:a16="http://schemas.microsoft.com/office/drawing/2014/main" id="{2C3370DF-41B5-3860-A365-7294749B2DB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81" name="Group 10980">
              <a:extLst>
                <a:ext uri="{FF2B5EF4-FFF2-40B4-BE49-F238E27FC236}">
                  <a16:creationId xmlns:a16="http://schemas.microsoft.com/office/drawing/2014/main" id="{BD63390D-70B3-B993-D163-F26000558EEF}"/>
                </a:ext>
              </a:extLst>
            </p:cNvPr>
            <p:cNvGrpSpPr/>
            <p:nvPr/>
          </p:nvGrpSpPr>
          <p:grpSpPr>
            <a:xfrm>
              <a:off x="2827070" y="3099244"/>
              <a:ext cx="94268" cy="97410"/>
              <a:chOff x="5982878" y="2740058"/>
              <a:chExt cx="94268" cy="97410"/>
            </a:xfrm>
          </p:grpSpPr>
          <p:cxnSp>
            <p:nvCxnSpPr>
              <p:cNvPr id="10982" name="Straight Connector 10981">
                <a:extLst>
                  <a:ext uri="{FF2B5EF4-FFF2-40B4-BE49-F238E27FC236}">
                    <a16:creationId xmlns:a16="http://schemas.microsoft.com/office/drawing/2014/main" id="{F07A1B10-0B16-B4D3-FDFD-08D206728A1A}"/>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83" name="Straight Connector 10982">
                <a:extLst>
                  <a:ext uri="{FF2B5EF4-FFF2-40B4-BE49-F238E27FC236}">
                    <a16:creationId xmlns:a16="http://schemas.microsoft.com/office/drawing/2014/main" id="{8339072F-8AD9-472B-4E34-83DF3E5F2157}"/>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84" name="Group 10983">
              <a:extLst>
                <a:ext uri="{FF2B5EF4-FFF2-40B4-BE49-F238E27FC236}">
                  <a16:creationId xmlns:a16="http://schemas.microsoft.com/office/drawing/2014/main" id="{45A802D7-7AD9-F12F-A9E1-3F7602F723DC}"/>
                </a:ext>
              </a:extLst>
            </p:cNvPr>
            <p:cNvGrpSpPr/>
            <p:nvPr/>
          </p:nvGrpSpPr>
          <p:grpSpPr>
            <a:xfrm>
              <a:off x="2786220" y="3099244"/>
              <a:ext cx="94268" cy="97410"/>
              <a:chOff x="5982878" y="2740058"/>
              <a:chExt cx="94268" cy="97410"/>
            </a:xfrm>
          </p:grpSpPr>
          <p:cxnSp>
            <p:nvCxnSpPr>
              <p:cNvPr id="10985" name="Straight Connector 10984">
                <a:extLst>
                  <a:ext uri="{FF2B5EF4-FFF2-40B4-BE49-F238E27FC236}">
                    <a16:creationId xmlns:a16="http://schemas.microsoft.com/office/drawing/2014/main" id="{BE213BCC-E389-928A-95D1-735B428920A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86" name="Straight Connector 10985">
                <a:extLst>
                  <a:ext uri="{FF2B5EF4-FFF2-40B4-BE49-F238E27FC236}">
                    <a16:creationId xmlns:a16="http://schemas.microsoft.com/office/drawing/2014/main" id="{FC83A8B6-1B6C-6C8C-D532-1D2FF3C3597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87" name="Group 10986">
              <a:extLst>
                <a:ext uri="{FF2B5EF4-FFF2-40B4-BE49-F238E27FC236}">
                  <a16:creationId xmlns:a16="http://schemas.microsoft.com/office/drawing/2014/main" id="{A01F4092-B79F-0DF9-FC46-FD4E27A64B5A}"/>
                </a:ext>
              </a:extLst>
            </p:cNvPr>
            <p:cNvGrpSpPr/>
            <p:nvPr/>
          </p:nvGrpSpPr>
          <p:grpSpPr>
            <a:xfrm>
              <a:off x="2509701" y="3127524"/>
              <a:ext cx="94268" cy="97410"/>
              <a:chOff x="5982878" y="2740058"/>
              <a:chExt cx="94268" cy="97410"/>
            </a:xfrm>
          </p:grpSpPr>
          <p:cxnSp>
            <p:nvCxnSpPr>
              <p:cNvPr id="10988" name="Straight Connector 10987">
                <a:extLst>
                  <a:ext uri="{FF2B5EF4-FFF2-40B4-BE49-F238E27FC236}">
                    <a16:creationId xmlns:a16="http://schemas.microsoft.com/office/drawing/2014/main" id="{315B973B-3BE2-8A21-AFF1-ACBE4D465AA2}"/>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89" name="Straight Connector 10988">
                <a:extLst>
                  <a:ext uri="{FF2B5EF4-FFF2-40B4-BE49-F238E27FC236}">
                    <a16:creationId xmlns:a16="http://schemas.microsoft.com/office/drawing/2014/main" id="{AEFA91D6-4490-2C3C-E055-660E5C046D0B}"/>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90" name="Group 10989">
              <a:extLst>
                <a:ext uri="{FF2B5EF4-FFF2-40B4-BE49-F238E27FC236}">
                  <a16:creationId xmlns:a16="http://schemas.microsoft.com/office/drawing/2014/main" id="{3A3BE921-07E4-3446-9463-484B133F58FF}"/>
                </a:ext>
              </a:extLst>
            </p:cNvPr>
            <p:cNvGrpSpPr/>
            <p:nvPr/>
          </p:nvGrpSpPr>
          <p:grpSpPr>
            <a:xfrm>
              <a:off x="2333734" y="3158946"/>
              <a:ext cx="94268" cy="97410"/>
              <a:chOff x="5982878" y="2740058"/>
              <a:chExt cx="94268" cy="97410"/>
            </a:xfrm>
          </p:grpSpPr>
          <p:cxnSp>
            <p:nvCxnSpPr>
              <p:cNvPr id="10991" name="Straight Connector 10990">
                <a:extLst>
                  <a:ext uri="{FF2B5EF4-FFF2-40B4-BE49-F238E27FC236}">
                    <a16:creationId xmlns:a16="http://schemas.microsoft.com/office/drawing/2014/main" id="{59CA55EB-982B-3D80-C915-615C51C597C5}"/>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92" name="Straight Connector 10991">
                <a:extLst>
                  <a:ext uri="{FF2B5EF4-FFF2-40B4-BE49-F238E27FC236}">
                    <a16:creationId xmlns:a16="http://schemas.microsoft.com/office/drawing/2014/main" id="{16D3431A-A8C1-137D-4A3B-4BF2F1AB8767}"/>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93" name="Group 10992">
              <a:extLst>
                <a:ext uri="{FF2B5EF4-FFF2-40B4-BE49-F238E27FC236}">
                  <a16:creationId xmlns:a16="http://schemas.microsoft.com/office/drawing/2014/main" id="{6E2F09F9-6286-A929-7B5D-878D17F40F66}"/>
                </a:ext>
              </a:extLst>
            </p:cNvPr>
            <p:cNvGrpSpPr/>
            <p:nvPr/>
          </p:nvGrpSpPr>
          <p:grpSpPr>
            <a:xfrm>
              <a:off x="2274031" y="3199796"/>
              <a:ext cx="94268" cy="97410"/>
              <a:chOff x="5982878" y="2740058"/>
              <a:chExt cx="94268" cy="97410"/>
            </a:xfrm>
          </p:grpSpPr>
          <p:cxnSp>
            <p:nvCxnSpPr>
              <p:cNvPr id="10994" name="Straight Connector 10993">
                <a:extLst>
                  <a:ext uri="{FF2B5EF4-FFF2-40B4-BE49-F238E27FC236}">
                    <a16:creationId xmlns:a16="http://schemas.microsoft.com/office/drawing/2014/main" id="{2D6C2011-B470-6430-084F-A708143ACBD6}"/>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95" name="Straight Connector 10994">
                <a:extLst>
                  <a:ext uri="{FF2B5EF4-FFF2-40B4-BE49-F238E27FC236}">
                    <a16:creationId xmlns:a16="http://schemas.microsoft.com/office/drawing/2014/main" id="{0AC4989A-6BBA-54CD-83A8-D9C023F28D50}"/>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96" name="Group 10995">
              <a:extLst>
                <a:ext uri="{FF2B5EF4-FFF2-40B4-BE49-F238E27FC236}">
                  <a16:creationId xmlns:a16="http://schemas.microsoft.com/office/drawing/2014/main" id="{76A46DC5-731C-491B-4589-42017D746EC7}"/>
                </a:ext>
              </a:extLst>
            </p:cNvPr>
            <p:cNvGrpSpPr/>
            <p:nvPr/>
          </p:nvGrpSpPr>
          <p:grpSpPr>
            <a:xfrm>
              <a:off x="2233181" y="3193511"/>
              <a:ext cx="94268" cy="97410"/>
              <a:chOff x="5982878" y="2740058"/>
              <a:chExt cx="94268" cy="97410"/>
            </a:xfrm>
          </p:grpSpPr>
          <p:cxnSp>
            <p:nvCxnSpPr>
              <p:cNvPr id="10997" name="Straight Connector 10996">
                <a:extLst>
                  <a:ext uri="{FF2B5EF4-FFF2-40B4-BE49-F238E27FC236}">
                    <a16:creationId xmlns:a16="http://schemas.microsoft.com/office/drawing/2014/main" id="{7F3AAB24-19E3-96DA-3F25-AC0AD5CFB95D}"/>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0998" name="Straight Connector 10997">
                <a:extLst>
                  <a:ext uri="{FF2B5EF4-FFF2-40B4-BE49-F238E27FC236}">
                    <a16:creationId xmlns:a16="http://schemas.microsoft.com/office/drawing/2014/main" id="{E2AA3C26-DE88-B4BC-39C2-3838084BA4D6}"/>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0999" name="Group 10998">
              <a:extLst>
                <a:ext uri="{FF2B5EF4-FFF2-40B4-BE49-F238E27FC236}">
                  <a16:creationId xmlns:a16="http://schemas.microsoft.com/office/drawing/2014/main" id="{4380D0AB-3578-D73C-D006-69DCD4ADCC2C}"/>
                </a:ext>
              </a:extLst>
            </p:cNvPr>
            <p:cNvGrpSpPr/>
            <p:nvPr/>
          </p:nvGrpSpPr>
          <p:grpSpPr>
            <a:xfrm>
              <a:off x="2160908" y="3221792"/>
              <a:ext cx="94268" cy="97410"/>
              <a:chOff x="5982878" y="2740058"/>
              <a:chExt cx="94268" cy="97410"/>
            </a:xfrm>
          </p:grpSpPr>
          <p:cxnSp>
            <p:nvCxnSpPr>
              <p:cNvPr id="11000" name="Straight Connector 10999">
                <a:extLst>
                  <a:ext uri="{FF2B5EF4-FFF2-40B4-BE49-F238E27FC236}">
                    <a16:creationId xmlns:a16="http://schemas.microsoft.com/office/drawing/2014/main" id="{EB6D67E2-1CC2-DE39-44E9-ABAF5B88DAB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01" name="Straight Connector 11000">
                <a:extLst>
                  <a:ext uri="{FF2B5EF4-FFF2-40B4-BE49-F238E27FC236}">
                    <a16:creationId xmlns:a16="http://schemas.microsoft.com/office/drawing/2014/main" id="{E62E4D49-6B08-2CCE-E6F8-5E16435A5BB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02" name="Group 11001">
              <a:extLst>
                <a:ext uri="{FF2B5EF4-FFF2-40B4-BE49-F238E27FC236}">
                  <a16:creationId xmlns:a16="http://schemas.microsoft.com/office/drawing/2014/main" id="{B79662E0-5977-05FB-0E7A-783498542A42}"/>
                </a:ext>
              </a:extLst>
            </p:cNvPr>
            <p:cNvGrpSpPr/>
            <p:nvPr/>
          </p:nvGrpSpPr>
          <p:grpSpPr>
            <a:xfrm>
              <a:off x="2167193" y="3221792"/>
              <a:ext cx="94268" cy="97410"/>
              <a:chOff x="5982878" y="2740058"/>
              <a:chExt cx="94268" cy="97410"/>
            </a:xfrm>
          </p:grpSpPr>
          <p:cxnSp>
            <p:nvCxnSpPr>
              <p:cNvPr id="11003" name="Straight Connector 11002">
                <a:extLst>
                  <a:ext uri="{FF2B5EF4-FFF2-40B4-BE49-F238E27FC236}">
                    <a16:creationId xmlns:a16="http://schemas.microsoft.com/office/drawing/2014/main" id="{40FE2AA3-8D7A-F46E-7052-CDDE894B3CAE}"/>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04" name="Straight Connector 11003">
                <a:extLst>
                  <a:ext uri="{FF2B5EF4-FFF2-40B4-BE49-F238E27FC236}">
                    <a16:creationId xmlns:a16="http://schemas.microsoft.com/office/drawing/2014/main" id="{A40129D3-D8F9-0499-8F14-45DD8B6B2FB0}"/>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05" name="Group 11004">
              <a:extLst>
                <a:ext uri="{FF2B5EF4-FFF2-40B4-BE49-F238E27FC236}">
                  <a16:creationId xmlns:a16="http://schemas.microsoft.com/office/drawing/2014/main" id="{B40DA281-8813-07A6-F2C9-F9EB6533C4AE}"/>
                </a:ext>
              </a:extLst>
            </p:cNvPr>
            <p:cNvGrpSpPr/>
            <p:nvPr/>
          </p:nvGrpSpPr>
          <p:grpSpPr>
            <a:xfrm>
              <a:off x="2123201" y="3221792"/>
              <a:ext cx="94268" cy="97410"/>
              <a:chOff x="5982878" y="2740058"/>
              <a:chExt cx="94268" cy="97410"/>
            </a:xfrm>
          </p:grpSpPr>
          <p:cxnSp>
            <p:nvCxnSpPr>
              <p:cNvPr id="11006" name="Straight Connector 11005">
                <a:extLst>
                  <a:ext uri="{FF2B5EF4-FFF2-40B4-BE49-F238E27FC236}">
                    <a16:creationId xmlns:a16="http://schemas.microsoft.com/office/drawing/2014/main" id="{E4D176B2-BBE8-5EE0-8C93-72077C14285D}"/>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07" name="Straight Connector 11006">
                <a:extLst>
                  <a:ext uri="{FF2B5EF4-FFF2-40B4-BE49-F238E27FC236}">
                    <a16:creationId xmlns:a16="http://schemas.microsoft.com/office/drawing/2014/main" id="{55D8FEA5-A680-8485-5EFD-8B96B8E61761}"/>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08" name="Group 11007">
              <a:extLst>
                <a:ext uri="{FF2B5EF4-FFF2-40B4-BE49-F238E27FC236}">
                  <a16:creationId xmlns:a16="http://schemas.microsoft.com/office/drawing/2014/main" id="{BAD7A44E-2392-D282-66D7-8F29651730AE}"/>
                </a:ext>
              </a:extLst>
            </p:cNvPr>
            <p:cNvGrpSpPr/>
            <p:nvPr/>
          </p:nvGrpSpPr>
          <p:grpSpPr>
            <a:xfrm>
              <a:off x="2091779" y="3218650"/>
              <a:ext cx="94268" cy="97410"/>
              <a:chOff x="5982878" y="2740058"/>
              <a:chExt cx="94268" cy="97410"/>
            </a:xfrm>
          </p:grpSpPr>
          <p:cxnSp>
            <p:nvCxnSpPr>
              <p:cNvPr id="11009" name="Straight Connector 11008">
                <a:extLst>
                  <a:ext uri="{FF2B5EF4-FFF2-40B4-BE49-F238E27FC236}">
                    <a16:creationId xmlns:a16="http://schemas.microsoft.com/office/drawing/2014/main" id="{870AAE73-5B3F-3EC2-044A-D1F3FDE8E475}"/>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10" name="Straight Connector 11009">
                <a:extLst>
                  <a:ext uri="{FF2B5EF4-FFF2-40B4-BE49-F238E27FC236}">
                    <a16:creationId xmlns:a16="http://schemas.microsoft.com/office/drawing/2014/main" id="{123D551A-DB88-2934-48A8-3449342B9C8F}"/>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11" name="Group 11010">
              <a:extLst>
                <a:ext uri="{FF2B5EF4-FFF2-40B4-BE49-F238E27FC236}">
                  <a16:creationId xmlns:a16="http://schemas.microsoft.com/office/drawing/2014/main" id="{1455A727-0EE4-8E9D-A918-87ED5C1DE596}"/>
                </a:ext>
              </a:extLst>
            </p:cNvPr>
            <p:cNvGrpSpPr/>
            <p:nvPr/>
          </p:nvGrpSpPr>
          <p:grpSpPr>
            <a:xfrm>
              <a:off x="2038360" y="3265784"/>
              <a:ext cx="94268" cy="97410"/>
              <a:chOff x="5982878" y="2740058"/>
              <a:chExt cx="94268" cy="97410"/>
            </a:xfrm>
          </p:grpSpPr>
          <p:cxnSp>
            <p:nvCxnSpPr>
              <p:cNvPr id="11012" name="Straight Connector 11011">
                <a:extLst>
                  <a:ext uri="{FF2B5EF4-FFF2-40B4-BE49-F238E27FC236}">
                    <a16:creationId xmlns:a16="http://schemas.microsoft.com/office/drawing/2014/main" id="{E01451A2-F2AD-13A8-4B13-6558A8219AF4}"/>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13" name="Straight Connector 11012">
                <a:extLst>
                  <a:ext uri="{FF2B5EF4-FFF2-40B4-BE49-F238E27FC236}">
                    <a16:creationId xmlns:a16="http://schemas.microsoft.com/office/drawing/2014/main" id="{96079F35-61FE-01EB-EAA4-ECA571BF53C4}"/>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14" name="Group 11013">
              <a:extLst>
                <a:ext uri="{FF2B5EF4-FFF2-40B4-BE49-F238E27FC236}">
                  <a16:creationId xmlns:a16="http://schemas.microsoft.com/office/drawing/2014/main" id="{E779AEC7-D289-6216-58B1-36A696A7249C}"/>
                </a:ext>
              </a:extLst>
            </p:cNvPr>
            <p:cNvGrpSpPr/>
            <p:nvPr/>
          </p:nvGrpSpPr>
          <p:grpSpPr>
            <a:xfrm>
              <a:off x="2022649" y="3275211"/>
              <a:ext cx="94268" cy="97410"/>
              <a:chOff x="5982878" y="2740058"/>
              <a:chExt cx="94268" cy="97410"/>
            </a:xfrm>
          </p:grpSpPr>
          <p:cxnSp>
            <p:nvCxnSpPr>
              <p:cNvPr id="11015" name="Straight Connector 11014">
                <a:extLst>
                  <a:ext uri="{FF2B5EF4-FFF2-40B4-BE49-F238E27FC236}">
                    <a16:creationId xmlns:a16="http://schemas.microsoft.com/office/drawing/2014/main" id="{A3968DD8-E73F-9F9F-B020-B46FEFF5D799}"/>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16" name="Straight Connector 11015">
                <a:extLst>
                  <a:ext uri="{FF2B5EF4-FFF2-40B4-BE49-F238E27FC236}">
                    <a16:creationId xmlns:a16="http://schemas.microsoft.com/office/drawing/2014/main" id="{0258B03B-5522-CB88-D57C-FA392BFAA0D5}"/>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17" name="Group 11016">
              <a:extLst>
                <a:ext uri="{FF2B5EF4-FFF2-40B4-BE49-F238E27FC236}">
                  <a16:creationId xmlns:a16="http://schemas.microsoft.com/office/drawing/2014/main" id="{9BEF35F8-4BE9-094C-4C4F-E8F26D6E23DD}"/>
                </a:ext>
              </a:extLst>
            </p:cNvPr>
            <p:cNvGrpSpPr/>
            <p:nvPr/>
          </p:nvGrpSpPr>
          <p:grpSpPr>
            <a:xfrm>
              <a:off x="1997511" y="3294064"/>
              <a:ext cx="94268" cy="97410"/>
              <a:chOff x="5982878" y="2740058"/>
              <a:chExt cx="94268" cy="97410"/>
            </a:xfrm>
          </p:grpSpPr>
          <p:cxnSp>
            <p:nvCxnSpPr>
              <p:cNvPr id="11018" name="Straight Connector 11017">
                <a:extLst>
                  <a:ext uri="{FF2B5EF4-FFF2-40B4-BE49-F238E27FC236}">
                    <a16:creationId xmlns:a16="http://schemas.microsoft.com/office/drawing/2014/main" id="{090DA672-4CCC-1FDC-2CEC-A7DB24A39005}"/>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19" name="Straight Connector 11018">
                <a:extLst>
                  <a:ext uri="{FF2B5EF4-FFF2-40B4-BE49-F238E27FC236}">
                    <a16:creationId xmlns:a16="http://schemas.microsoft.com/office/drawing/2014/main" id="{74E2F86D-962B-8E8E-D740-E743A6818AF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20" name="Group 11019">
              <a:extLst>
                <a:ext uri="{FF2B5EF4-FFF2-40B4-BE49-F238E27FC236}">
                  <a16:creationId xmlns:a16="http://schemas.microsoft.com/office/drawing/2014/main" id="{13BFAA77-6145-5DBE-7D9E-1F54F76A23EC}"/>
                </a:ext>
              </a:extLst>
            </p:cNvPr>
            <p:cNvGrpSpPr/>
            <p:nvPr/>
          </p:nvGrpSpPr>
          <p:grpSpPr>
            <a:xfrm>
              <a:off x="1947234" y="3316060"/>
              <a:ext cx="94268" cy="97410"/>
              <a:chOff x="5982878" y="2740058"/>
              <a:chExt cx="94268" cy="97410"/>
            </a:xfrm>
          </p:grpSpPr>
          <p:cxnSp>
            <p:nvCxnSpPr>
              <p:cNvPr id="11021" name="Straight Connector 11020">
                <a:extLst>
                  <a:ext uri="{FF2B5EF4-FFF2-40B4-BE49-F238E27FC236}">
                    <a16:creationId xmlns:a16="http://schemas.microsoft.com/office/drawing/2014/main" id="{1F6B126F-82AE-D115-BD32-DA9746721B0C}"/>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22" name="Straight Connector 11021">
                <a:extLst>
                  <a:ext uri="{FF2B5EF4-FFF2-40B4-BE49-F238E27FC236}">
                    <a16:creationId xmlns:a16="http://schemas.microsoft.com/office/drawing/2014/main" id="{5F9F745A-9E6C-DB8E-B80B-BF8BBE75838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23" name="Group 11022">
              <a:extLst>
                <a:ext uri="{FF2B5EF4-FFF2-40B4-BE49-F238E27FC236}">
                  <a16:creationId xmlns:a16="http://schemas.microsoft.com/office/drawing/2014/main" id="{02F6B2AD-6D51-237E-DFA9-88E8211B6D3E}"/>
                </a:ext>
              </a:extLst>
            </p:cNvPr>
            <p:cNvGrpSpPr/>
            <p:nvPr/>
          </p:nvGrpSpPr>
          <p:grpSpPr>
            <a:xfrm>
              <a:off x="1906385" y="3316060"/>
              <a:ext cx="94268" cy="97410"/>
              <a:chOff x="5982878" y="2740058"/>
              <a:chExt cx="94268" cy="97410"/>
            </a:xfrm>
          </p:grpSpPr>
          <p:cxnSp>
            <p:nvCxnSpPr>
              <p:cNvPr id="11024" name="Straight Connector 11023">
                <a:extLst>
                  <a:ext uri="{FF2B5EF4-FFF2-40B4-BE49-F238E27FC236}">
                    <a16:creationId xmlns:a16="http://schemas.microsoft.com/office/drawing/2014/main" id="{F4819B67-4AC2-CA49-4728-FB17EC68170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25" name="Straight Connector 11024">
                <a:extLst>
                  <a:ext uri="{FF2B5EF4-FFF2-40B4-BE49-F238E27FC236}">
                    <a16:creationId xmlns:a16="http://schemas.microsoft.com/office/drawing/2014/main" id="{51DC19D4-CACD-2609-2B73-408828DA1E20}"/>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26" name="Group 11025">
              <a:extLst>
                <a:ext uri="{FF2B5EF4-FFF2-40B4-BE49-F238E27FC236}">
                  <a16:creationId xmlns:a16="http://schemas.microsoft.com/office/drawing/2014/main" id="{8F0ED7B1-7F8C-9A55-A707-E901B04B68BB}"/>
                </a:ext>
              </a:extLst>
            </p:cNvPr>
            <p:cNvGrpSpPr/>
            <p:nvPr/>
          </p:nvGrpSpPr>
          <p:grpSpPr>
            <a:xfrm>
              <a:off x="1862393" y="3350625"/>
              <a:ext cx="94268" cy="97410"/>
              <a:chOff x="5982878" y="2740058"/>
              <a:chExt cx="94268" cy="97410"/>
            </a:xfrm>
          </p:grpSpPr>
          <p:cxnSp>
            <p:nvCxnSpPr>
              <p:cNvPr id="11027" name="Straight Connector 11026">
                <a:extLst>
                  <a:ext uri="{FF2B5EF4-FFF2-40B4-BE49-F238E27FC236}">
                    <a16:creationId xmlns:a16="http://schemas.microsoft.com/office/drawing/2014/main" id="{BBFAA9F2-77C1-F0AE-6007-A4653225D61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28" name="Straight Connector 11027">
                <a:extLst>
                  <a:ext uri="{FF2B5EF4-FFF2-40B4-BE49-F238E27FC236}">
                    <a16:creationId xmlns:a16="http://schemas.microsoft.com/office/drawing/2014/main" id="{78F9466C-C7F5-D42B-213D-896FC67CB950}"/>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29" name="Group 11028">
              <a:extLst>
                <a:ext uri="{FF2B5EF4-FFF2-40B4-BE49-F238E27FC236}">
                  <a16:creationId xmlns:a16="http://schemas.microsoft.com/office/drawing/2014/main" id="{E73D62A4-2472-700E-CAE8-A2722E44A6A2}"/>
                </a:ext>
              </a:extLst>
            </p:cNvPr>
            <p:cNvGrpSpPr/>
            <p:nvPr/>
          </p:nvGrpSpPr>
          <p:grpSpPr>
            <a:xfrm>
              <a:off x="1808975" y="3510881"/>
              <a:ext cx="94268" cy="97410"/>
              <a:chOff x="5982878" y="2740058"/>
              <a:chExt cx="94268" cy="97410"/>
            </a:xfrm>
          </p:grpSpPr>
          <p:cxnSp>
            <p:nvCxnSpPr>
              <p:cNvPr id="11030" name="Straight Connector 11029">
                <a:extLst>
                  <a:ext uri="{FF2B5EF4-FFF2-40B4-BE49-F238E27FC236}">
                    <a16:creationId xmlns:a16="http://schemas.microsoft.com/office/drawing/2014/main" id="{673C067B-D2E3-25E0-C657-29EC6E7A3F7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31" name="Straight Connector 11030">
                <a:extLst>
                  <a:ext uri="{FF2B5EF4-FFF2-40B4-BE49-F238E27FC236}">
                    <a16:creationId xmlns:a16="http://schemas.microsoft.com/office/drawing/2014/main" id="{7D68A5D0-4AE2-0992-9D59-D9D38D8DDD01}"/>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32" name="Group 11031">
              <a:extLst>
                <a:ext uri="{FF2B5EF4-FFF2-40B4-BE49-F238E27FC236}">
                  <a16:creationId xmlns:a16="http://schemas.microsoft.com/office/drawing/2014/main" id="{14D49ABD-0660-8650-60B7-924F2C82C8D8}"/>
                </a:ext>
              </a:extLst>
            </p:cNvPr>
            <p:cNvGrpSpPr/>
            <p:nvPr/>
          </p:nvGrpSpPr>
          <p:grpSpPr>
            <a:xfrm>
              <a:off x="1780694" y="3510881"/>
              <a:ext cx="94268" cy="97410"/>
              <a:chOff x="5982878" y="2740058"/>
              <a:chExt cx="94268" cy="97410"/>
            </a:xfrm>
          </p:grpSpPr>
          <p:cxnSp>
            <p:nvCxnSpPr>
              <p:cNvPr id="11033" name="Straight Connector 11032">
                <a:extLst>
                  <a:ext uri="{FF2B5EF4-FFF2-40B4-BE49-F238E27FC236}">
                    <a16:creationId xmlns:a16="http://schemas.microsoft.com/office/drawing/2014/main" id="{4F1B8A93-FA7C-0521-70C0-70013E0CA81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34" name="Straight Connector 11033">
                <a:extLst>
                  <a:ext uri="{FF2B5EF4-FFF2-40B4-BE49-F238E27FC236}">
                    <a16:creationId xmlns:a16="http://schemas.microsoft.com/office/drawing/2014/main" id="{23FDECC9-EEE6-9416-613C-6F2BCBAA68E6}"/>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35" name="Group 11034">
              <a:extLst>
                <a:ext uri="{FF2B5EF4-FFF2-40B4-BE49-F238E27FC236}">
                  <a16:creationId xmlns:a16="http://schemas.microsoft.com/office/drawing/2014/main" id="{D8546431-ACBE-6145-2EE2-931E2B8D964A}"/>
                </a:ext>
              </a:extLst>
            </p:cNvPr>
            <p:cNvGrpSpPr/>
            <p:nvPr/>
          </p:nvGrpSpPr>
          <p:grpSpPr>
            <a:xfrm>
              <a:off x="1720991" y="3567441"/>
              <a:ext cx="94268" cy="97410"/>
              <a:chOff x="5982878" y="2740058"/>
              <a:chExt cx="94268" cy="97410"/>
            </a:xfrm>
          </p:grpSpPr>
          <p:cxnSp>
            <p:nvCxnSpPr>
              <p:cNvPr id="11036" name="Straight Connector 11035">
                <a:extLst>
                  <a:ext uri="{FF2B5EF4-FFF2-40B4-BE49-F238E27FC236}">
                    <a16:creationId xmlns:a16="http://schemas.microsoft.com/office/drawing/2014/main" id="{A5F14589-7F21-A487-67BF-D7541051D42B}"/>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37" name="Straight Connector 11036">
                <a:extLst>
                  <a:ext uri="{FF2B5EF4-FFF2-40B4-BE49-F238E27FC236}">
                    <a16:creationId xmlns:a16="http://schemas.microsoft.com/office/drawing/2014/main" id="{A84D6BD6-F9C3-F746-C017-E84EE6F492DB}"/>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38" name="Group 11037">
              <a:extLst>
                <a:ext uri="{FF2B5EF4-FFF2-40B4-BE49-F238E27FC236}">
                  <a16:creationId xmlns:a16="http://schemas.microsoft.com/office/drawing/2014/main" id="{D361DBE3-1D3A-3806-4A00-310A8605BCC9}"/>
                </a:ext>
              </a:extLst>
            </p:cNvPr>
            <p:cNvGrpSpPr/>
            <p:nvPr/>
          </p:nvGrpSpPr>
          <p:grpSpPr>
            <a:xfrm>
              <a:off x="1698996" y="3567441"/>
              <a:ext cx="94268" cy="97410"/>
              <a:chOff x="5982878" y="2740058"/>
              <a:chExt cx="94268" cy="97410"/>
            </a:xfrm>
          </p:grpSpPr>
          <p:cxnSp>
            <p:nvCxnSpPr>
              <p:cNvPr id="11039" name="Straight Connector 11038">
                <a:extLst>
                  <a:ext uri="{FF2B5EF4-FFF2-40B4-BE49-F238E27FC236}">
                    <a16:creationId xmlns:a16="http://schemas.microsoft.com/office/drawing/2014/main" id="{3EB503EF-4EF5-145E-91FB-0F50C78C9D63}"/>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40" name="Straight Connector 11039">
                <a:extLst>
                  <a:ext uri="{FF2B5EF4-FFF2-40B4-BE49-F238E27FC236}">
                    <a16:creationId xmlns:a16="http://schemas.microsoft.com/office/drawing/2014/main" id="{178C44EF-8008-1FDE-A27A-31F00B64D91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41" name="Group 11040">
              <a:extLst>
                <a:ext uri="{FF2B5EF4-FFF2-40B4-BE49-F238E27FC236}">
                  <a16:creationId xmlns:a16="http://schemas.microsoft.com/office/drawing/2014/main" id="{80D92579-62E1-FFB3-557D-C9956957FA1E}"/>
                </a:ext>
              </a:extLst>
            </p:cNvPr>
            <p:cNvGrpSpPr/>
            <p:nvPr/>
          </p:nvGrpSpPr>
          <p:grpSpPr>
            <a:xfrm>
              <a:off x="1677000" y="3567441"/>
              <a:ext cx="94268" cy="97410"/>
              <a:chOff x="5982878" y="2740058"/>
              <a:chExt cx="94268" cy="97410"/>
            </a:xfrm>
          </p:grpSpPr>
          <p:cxnSp>
            <p:nvCxnSpPr>
              <p:cNvPr id="11042" name="Straight Connector 11041">
                <a:extLst>
                  <a:ext uri="{FF2B5EF4-FFF2-40B4-BE49-F238E27FC236}">
                    <a16:creationId xmlns:a16="http://schemas.microsoft.com/office/drawing/2014/main" id="{56D7D3BD-02F0-F8B7-AE98-19E30A9059A3}"/>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43" name="Straight Connector 11042">
                <a:extLst>
                  <a:ext uri="{FF2B5EF4-FFF2-40B4-BE49-F238E27FC236}">
                    <a16:creationId xmlns:a16="http://schemas.microsoft.com/office/drawing/2014/main" id="{10A7E7E6-C897-03EB-3EAC-D0DFEFC5F33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44" name="Group 11043">
              <a:extLst>
                <a:ext uri="{FF2B5EF4-FFF2-40B4-BE49-F238E27FC236}">
                  <a16:creationId xmlns:a16="http://schemas.microsoft.com/office/drawing/2014/main" id="{2762EEF3-1EAC-89E7-0D11-C75B614F02DD}"/>
                </a:ext>
              </a:extLst>
            </p:cNvPr>
            <p:cNvGrpSpPr/>
            <p:nvPr/>
          </p:nvGrpSpPr>
          <p:grpSpPr>
            <a:xfrm>
              <a:off x="1651862" y="3567441"/>
              <a:ext cx="94268" cy="97410"/>
              <a:chOff x="5982878" y="2740058"/>
              <a:chExt cx="94268" cy="97410"/>
            </a:xfrm>
          </p:grpSpPr>
          <p:cxnSp>
            <p:nvCxnSpPr>
              <p:cNvPr id="11045" name="Straight Connector 11044">
                <a:extLst>
                  <a:ext uri="{FF2B5EF4-FFF2-40B4-BE49-F238E27FC236}">
                    <a16:creationId xmlns:a16="http://schemas.microsoft.com/office/drawing/2014/main" id="{E4A8606E-96A3-9898-22B3-26FBBB449B52}"/>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46" name="Straight Connector 11045">
                <a:extLst>
                  <a:ext uri="{FF2B5EF4-FFF2-40B4-BE49-F238E27FC236}">
                    <a16:creationId xmlns:a16="http://schemas.microsoft.com/office/drawing/2014/main" id="{23E498B4-B068-692A-A591-97225FF92003}"/>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47" name="Group 11046">
              <a:extLst>
                <a:ext uri="{FF2B5EF4-FFF2-40B4-BE49-F238E27FC236}">
                  <a16:creationId xmlns:a16="http://schemas.microsoft.com/office/drawing/2014/main" id="{98F55E04-639F-99AE-8240-252ABD49FB95}"/>
                </a:ext>
              </a:extLst>
            </p:cNvPr>
            <p:cNvGrpSpPr/>
            <p:nvPr/>
          </p:nvGrpSpPr>
          <p:grpSpPr>
            <a:xfrm>
              <a:off x="1626724" y="3567441"/>
              <a:ext cx="94268" cy="97410"/>
              <a:chOff x="5982878" y="2740058"/>
              <a:chExt cx="94268" cy="97410"/>
            </a:xfrm>
          </p:grpSpPr>
          <p:cxnSp>
            <p:nvCxnSpPr>
              <p:cNvPr id="11048" name="Straight Connector 11047">
                <a:extLst>
                  <a:ext uri="{FF2B5EF4-FFF2-40B4-BE49-F238E27FC236}">
                    <a16:creationId xmlns:a16="http://schemas.microsoft.com/office/drawing/2014/main" id="{AE445E2F-8738-2233-F75D-9969FBCE82C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49" name="Straight Connector 11048">
                <a:extLst>
                  <a:ext uri="{FF2B5EF4-FFF2-40B4-BE49-F238E27FC236}">
                    <a16:creationId xmlns:a16="http://schemas.microsoft.com/office/drawing/2014/main" id="{48BE9E1F-9E69-87EF-928F-3B90D2600BDB}"/>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50" name="Group 11049">
              <a:extLst>
                <a:ext uri="{FF2B5EF4-FFF2-40B4-BE49-F238E27FC236}">
                  <a16:creationId xmlns:a16="http://schemas.microsoft.com/office/drawing/2014/main" id="{FDF0E01A-CDF0-D70D-28B4-D1154957D823}"/>
                </a:ext>
              </a:extLst>
            </p:cNvPr>
            <p:cNvGrpSpPr/>
            <p:nvPr/>
          </p:nvGrpSpPr>
          <p:grpSpPr>
            <a:xfrm>
              <a:off x="1576448" y="3684493"/>
              <a:ext cx="94268" cy="97410"/>
              <a:chOff x="5982878" y="2740058"/>
              <a:chExt cx="94268" cy="97410"/>
            </a:xfrm>
          </p:grpSpPr>
          <p:cxnSp>
            <p:nvCxnSpPr>
              <p:cNvPr id="11051" name="Straight Connector 11050">
                <a:extLst>
                  <a:ext uri="{FF2B5EF4-FFF2-40B4-BE49-F238E27FC236}">
                    <a16:creationId xmlns:a16="http://schemas.microsoft.com/office/drawing/2014/main" id="{6B1B8041-AF52-DA14-BA08-ADF75CEC3D3B}"/>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52" name="Straight Connector 11051">
                <a:extLst>
                  <a:ext uri="{FF2B5EF4-FFF2-40B4-BE49-F238E27FC236}">
                    <a16:creationId xmlns:a16="http://schemas.microsoft.com/office/drawing/2014/main" id="{0D1A1E20-82A0-E813-53A5-C3D35972276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53" name="Group 11052">
              <a:extLst>
                <a:ext uri="{FF2B5EF4-FFF2-40B4-BE49-F238E27FC236}">
                  <a16:creationId xmlns:a16="http://schemas.microsoft.com/office/drawing/2014/main" id="{46A6E4D6-9DDC-FFBA-A9BA-48B3F54E2DD7}"/>
                </a:ext>
              </a:extLst>
            </p:cNvPr>
            <p:cNvGrpSpPr/>
            <p:nvPr/>
          </p:nvGrpSpPr>
          <p:grpSpPr>
            <a:xfrm>
              <a:off x="1532456" y="3684493"/>
              <a:ext cx="94268" cy="97410"/>
              <a:chOff x="5982878" y="2740058"/>
              <a:chExt cx="94268" cy="97410"/>
            </a:xfrm>
          </p:grpSpPr>
          <p:cxnSp>
            <p:nvCxnSpPr>
              <p:cNvPr id="11054" name="Straight Connector 11053">
                <a:extLst>
                  <a:ext uri="{FF2B5EF4-FFF2-40B4-BE49-F238E27FC236}">
                    <a16:creationId xmlns:a16="http://schemas.microsoft.com/office/drawing/2014/main" id="{A3785498-9FD7-034D-DF35-ABBE50DB772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55" name="Straight Connector 11054">
                <a:extLst>
                  <a:ext uri="{FF2B5EF4-FFF2-40B4-BE49-F238E27FC236}">
                    <a16:creationId xmlns:a16="http://schemas.microsoft.com/office/drawing/2014/main" id="{3262F621-7A20-E8D8-C638-CABC5ACE4869}"/>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56" name="Group 11055">
              <a:extLst>
                <a:ext uri="{FF2B5EF4-FFF2-40B4-BE49-F238E27FC236}">
                  <a16:creationId xmlns:a16="http://schemas.microsoft.com/office/drawing/2014/main" id="{68AE1C25-1F84-7F46-F1D6-7D388800633F}"/>
                </a:ext>
              </a:extLst>
            </p:cNvPr>
            <p:cNvGrpSpPr/>
            <p:nvPr/>
          </p:nvGrpSpPr>
          <p:grpSpPr>
            <a:xfrm>
              <a:off x="1519887" y="3684493"/>
              <a:ext cx="94268" cy="97410"/>
              <a:chOff x="5982878" y="2740058"/>
              <a:chExt cx="94268" cy="97410"/>
            </a:xfrm>
          </p:grpSpPr>
          <p:cxnSp>
            <p:nvCxnSpPr>
              <p:cNvPr id="11057" name="Straight Connector 11056">
                <a:extLst>
                  <a:ext uri="{FF2B5EF4-FFF2-40B4-BE49-F238E27FC236}">
                    <a16:creationId xmlns:a16="http://schemas.microsoft.com/office/drawing/2014/main" id="{474AACA0-7F71-9F66-8DE5-096B04131FDF}"/>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58" name="Straight Connector 11057">
                <a:extLst>
                  <a:ext uri="{FF2B5EF4-FFF2-40B4-BE49-F238E27FC236}">
                    <a16:creationId xmlns:a16="http://schemas.microsoft.com/office/drawing/2014/main" id="{32A79352-1E4A-E38F-C68E-7C7441B279A9}"/>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59" name="Group 11058">
              <a:extLst>
                <a:ext uri="{FF2B5EF4-FFF2-40B4-BE49-F238E27FC236}">
                  <a16:creationId xmlns:a16="http://schemas.microsoft.com/office/drawing/2014/main" id="{DDF8A893-B0FD-44FA-4F0B-9032674A7096}"/>
                </a:ext>
              </a:extLst>
            </p:cNvPr>
            <p:cNvGrpSpPr/>
            <p:nvPr/>
          </p:nvGrpSpPr>
          <p:grpSpPr>
            <a:xfrm>
              <a:off x="1507318" y="3722200"/>
              <a:ext cx="94268" cy="97410"/>
              <a:chOff x="5982878" y="2740058"/>
              <a:chExt cx="94268" cy="97410"/>
            </a:xfrm>
          </p:grpSpPr>
          <p:cxnSp>
            <p:nvCxnSpPr>
              <p:cNvPr id="11060" name="Straight Connector 11059">
                <a:extLst>
                  <a:ext uri="{FF2B5EF4-FFF2-40B4-BE49-F238E27FC236}">
                    <a16:creationId xmlns:a16="http://schemas.microsoft.com/office/drawing/2014/main" id="{4760E533-4D79-66F4-C657-335FE9F7436B}"/>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61" name="Straight Connector 11060">
                <a:extLst>
                  <a:ext uri="{FF2B5EF4-FFF2-40B4-BE49-F238E27FC236}">
                    <a16:creationId xmlns:a16="http://schemas.microsoft.com/office/drawing/2014/main" id="{85BCE645-96CC-D098-0867-AB7C21051109}"/>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62" name="Group 11061">
              <a:extLst>
                <a:ext uri="{FF2B5EF4-FFF2-40B4-BE49-F238E27FC236}">
                  <a16:creationId xmlns:a16="http://schemas.microsoft.com/office/drawing/2014/main" id="{3DF7ECBE-CB41-06D3-F630-24379356AE6F}"/>
                </a:ext>
              </a:extLst>
            </p:cNvPr>
            <p:cNvGrpSpPr/>
            <p:nvPr/>
          </p:nvGrpSpPr>
          <p:grpSpPr>
            <a:xfrm>
              <a:off x="1516745" y="3712773"/>
              <a:ext cx="94268" cy="97410"/>
              <a:chOff x="5982878" y="2740058"/>
              <a:chExt cx="94268" cy="97410"/>
            </a:xfrm>
          </p:grpSpPr>
          <p:cxnSp>
            <p:nvCxnSpPr>
              <p:cNvPr id="11063" name="Straight Connector 11062">
                <a:extLst>
                  <a:ext uri="{FF2B5EF4-FFF2-40B4-BE49-F238E27FC236}">
                    <a16:creationId xmlns:a16="http://schemas.microsoft.com/office/drawing/2014/main" id="{BB202E05-EB65-55EE-7BA4-795F106A953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64" name="Straight Connector 11063">
                <a:extLst>
                  <a:ext uri="{FF2B5EF4-FFF2-40B4-BE49-F238E27FC236}">
                    <a16:creationId xmlns:a16="http://schemas.microsoft.com/office/drawing/2014/main" id="{F60432EA-969F-3571-A6EF-E9A34FFA9FE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65" name="Group 11064">
              <a:extLst>
                <a:ext uri="{FF2B5EF4-FFF2-40B4-BE49-F238E27FC236}">
                  <a16:creationId xmlns:a16="http://schemas.microsoft.com/office/drawing/2014/main" id="{C4373CCF-AC74-8440-5E88-5ED3347CB8AF}"/>
                </a:ext>
              </a:extLst>
            </p:cNvPr>
            <p:cNvGrpSpPr/>
            <p:nvPr/>
          </p:nvGrpSpPr>
          <p:grpSpPr>
            <a:xfrm>
              <a:off x="1491607" y="3816468"/>
              <a:ext cx="94268" cy="97410"/>
              <a:chOff x="5982878" y="2740058"/>
              <a:chExt cx="94268" cy="97410"/>
            </a:xfrm>
          </p:grpSpPr>
          <p:cxnSp>
            <p:nvCxnSpPr>
              <p:cNvPr id="11066" name="Straight Connector 11065">
                <a:extLst>
                  <a:ext uri="{FF2B5EF4-FFF2-40B4-BE49-F238E27FC236}">
                    <a16:creationId xmlns:a16="http://schemas.microsoft.com/office/drawing/2014/main" id="{D65CC6EC-BA86-5AA8-0305-9D8F323627C6}"/>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67" name="Straight Connector 11066">
                <a:extLst>
                  <a:ext uri="{FF2B5EF4-FFF2-40B4-BE49-F238E27FC236}">
                    <a16:creationId xmlns:a16="http://schemas.microsoft.com/office/drawing/2014/main" id="{3D2C95EE-5F22-B7EE-0CC1-6C8CFF864DB2}"/>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68" name="Group 11067">
              <a:extLst>
                <a:ext uri="{FF2B5EF4-FFF2-40B4-BE49-F238E27FC236}">
                  <a16:creationId xmlns:a16="http://schemas.microsoft.com/office/drawing/2014/main" id="{81DB69BF-73CD-36DF-3918-06F9DC09F18E}"/>
                </a:ext>
              </a:extLst>
            </p:cNvPr>
            <p:cNvGrpSpPr/>
            <p:nvPr/>
          </p:nvGrpSpPr>
          <p:grpSpPr>
            <a:xfrm>
              <a:off x="1479038" y="3895024"/>
              <a:ext cx="94268" cy="97410"/>
              <a:chOff x="5982878" y="2740058"/>
              <a:chExt cx="94268" cy="97410"/>
            </a:xfrm>
          </p:grpSpPr>
          <p:cxnSp>
            <p:nvCxnSpPr>
              <p:cNvPr id="11069" name="Straight Connector 11068">
                <a:extLst>
                  <a:ext uri="{FF2B5EF4-FFF2-40B4-BE49-F238E27FC236}">
                    <a16:creationId xmlns:a16="http://schemas.microsoft.com/office/drawing/2014/main" id="{1F80BC9C-BEB5-94CA-FA5B-9B02DD484D4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70" name="Straight Connector 11069">
                <a:extLst>
                  <a:ext uri="{FF2B5EF4-FFF2-40B4-BE49-F238E27FC236}">
                    <a16:creationId xmlns:a16="http://schemas.microsoft.com/office/drawing/2014/main" id="{6E8EBF78-CCBC-B0EF-10F5-D660F17F2E3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71" name="Group 11070">
              <a:extLst>
                <a:ext uri="{FF2B5EF4-FFF2-40B4-BE49-F238E27FC236}">
                  <a16:creationId xmlns:a16="http://schemas.microsoft.com/office/drawing/2014/main" id="{A96D0A07-2555-2B79-060A-9A9FD904B86F}"/>
                </a:ext>
              </a:extLst>
            </p:cNvPr>
            <p:cNvGrpSpPr/>
            <p:nvPr/>
          </p:nvGrpSpPr>
          <p:grpSpPr>
            <a:xfrm>
              <a:off x="1463327" y="3895024"/>
              <a:ext cx="94268" cy="97410"/>
              <a:chOff x="5982878" y="2740058"/>
              <a:chExt cx="94268" cy="97410"/>
            </a:xfrm>
          </p:grpSpPr>
          <p:cxnSp>
            <p:nvCxnSpPr>
              <p:cNvPr id="11072" name="Straight Connector 11071">
                <a:extLst>
                  <a:ext uri="{FF2B5EF4-FFF2-40B4-BE49-F238E27FC236}">
                    <a16:creationId xmlns:a16="http://schemas.microsoft.com/office/drawing/2014/main" id="{B3FA3D29-9D25-352C-0963-1A15EA45F370}"/>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73" name="Straight Connector 11072">
                <a:extLst>
                  <a:ext uri="{FF2B5EF4-FFF2-40B4-BE49-F238E27FC236}">
                    <a16:creationId xmlns:a16="http://schemas.microsoft.com/office/drawing/2014/main" id="{92DD1063-BDC7-803D-4258-84EA261DC3E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74" name="Group 11073">
              <a:extLst>
                <a:ext uri="{FF2B5EF4-FFF2-40B4-BE49-F238E27FC236}">
                  <a16:creationId xmlns:a16="http://schemas.microsoft.com/office/drawing/2014/main" id="{7558F9E7-2CE9-A46B-0C23-3AD00D8DE0B2}"/>
                </a:ext>
              </a:extLst>
            </p:cNvPr>
            <p:cNvGrpSpPr/>
            <p:nvPr/>
          </p:nvGrpSpPr>
          <p:grpSpPr>
            <a:xfrm>
              <a:off x="1453900" y="3895024"/>
              <a:ext cx="94268" cy="97410"/>
              <a:chOff x="5982878" y="2740058"/>
              <a:chExt cx="94268" cy="97410"/>
            </a:xfrm>
          </p:grpSpPr>
          <p:cxnSp>
            <p:nvCxnSpPr>
              <p:cNvPr id="11075" name="Straight Connector 11074">
                <a:extLst>
                  <a:ext uri="{FF2B5EF4-FFF2-40B4-BE49-F238E27FC236}">
                    <a16:creationId xmlns:a16="http://schemas.microsoft.com/office/drawing/2014/main" id="{3E175C9B-583A-21CE-6E1A-5855C781E3EE}"/>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76" name="Straight Connector 11075">
                <a:extLst>
                  <a:ext uri="{FF2B5EF4-FFF2-40B4-BE49-F238E27FC236}">
                    <a16:creationId xmlns:a16="http://schemas.microsoft.com/office/drawing/2014/main" id="{2474FB7A-18D5-90E2-5F05-1048BA140A89}"/>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77" name="Group 11076">
              <a:extLst>
                <a:ext uri="{FF2B5EF4-FFF2-40B4-BE49-F238E27FC236}">
                  <a16:creationId xmlns:a16="http://schemas.microsoft.com/office/drawing/2014/main" id="{30507E5B-363E-40D6-4DE9-35E75EC11329}"/>
                </a:ext>
              </a:extLst>
            </p:cNvPr>
            <p:cNvGrpSpPr/>
            <p:nvPr/>
          </p:nvGrpSpPr>
          <p:grpSpPr>
            <a:xfrm>
              <a:off x="1397340" y="3895024"/>
              <a:ext cx="94268" cy="97410"/>
              <a:chOff x="5982878" y="2740058"/>
              <a:chExt cx="94268" cy="97410"/>
            </a:xfrm>
          </p:grpSpPr>
          <p:cxnSp>
            <p:nvCxnSpPr>
              <p:cNvPr id="11078" name="Straight Connector 11077">
                <a:extLst>
                  <a:ext uri="{FF2B5EF4-FFF2-40B4-BE49-F238E27FC236}">
                    <a16:creationId xmlns:a16="http://schemas.microsoft.com/office/drawing/2014/main" id="{AC9FF093-A26C-23A0-237B-E3064A1FDE25}"/>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79" name="Straight Connector 11078">
                <a:extLst>
                  <a:ext uri="{FF2B5EF4-FFF2-40B4-BE49-F238E27FC236}">
                    <a16:creationId xmlns:a16="http://schemas.microsoft.com/office/drawing/2014/main" id="{B717CDCA-8C3D-9D87-279F-9B651501D0C2}"/>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80" name="Group 11079">
              <a:extLst>
                <a:ext uri="{FF2B5EF4-FFF2-40B4-BE49-F238E27FC236}">
                  <a16:creationId xmlns:a16="http://schemas.microsoft.com/office/drawing/2014/main" id="{16E149DD-BB2B-AC6F-5FE1-D07D72F8872F}"/>
                </a:ext>
              </a:extLst>
            </p:cNvPr>
            <p:cNvGrpSpPr/>
            <p:nvPr/>
          </p:nvGrpSpPr>
          <p:grpSpPr>
            <a:xfrm>
              <a:off x="1413051" y="3895024"/>
              <a:ext cx="94268" cy="97410"/>
              <a:chOff x="5982878" y="2740058"/>
              <a:chExt cx="94268" cy="97410"/>
            </a:xfrm>
          </p:grpSpPr>
          <p:cxnSp>
            <p:nvCxnSpPr>
              <p:cNvPr id="11081" name="Straight Connector 11080">
                <a:extLst>
                  <a:ext uri="{FF2B5EF4-FFF2-40B4-BE49-F238E27FC236}">
                    <a16:creationId xmlns:a16="http://schemas.microsoft.com/office/drawing/2014/main" id="{75C14BAB-AE19-75FB-BC66-9249F8FFB99C}"/>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82" name="Straight Connector 11081">
                <a:extLst>
                  <a:ext uri="{FF2B5EF4-FFF2-40B4-BE49-F238E27FC236}">
                    <a16:creationId xmlns:a16="http://schemas.microsoft.com/office/drawing/2014/main" id="{FE0DDB55-7F31-E75C-4A48-2D5B431210E7}"/>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83" name="Group 11082">
              <a:extLst>
                <a:ext uri="{FF2B5EF4-FFF2-40B4-BE49-F238E27FC236}">
                  <a16:creationId xmlns:a16="http://schemas.microsoft.com/office/drawing/2014/main" id="{5886F1E2-434B-9461-0C4E-DE83E3E6F769}"/>
                </a:ext>
              </a:extLst>
            </p:cNvPr>
            <p:cNvGrpSpPr/>
            <p:nvPr/>
          </p:nvGrpSpPr>
          <p:grpSpPr>
            <a:xfrm>
              <a:off x="1378486" y="3961012"/>
              <a:ext cx="94268" cy="97410"/>
              <a:chOff x="5982878" y="2740058"/>
              <a:chExt cx="94268" cy="97410"/>
            </a:xfrm>
          </p:grpSpPr>
          <p:cxnSp>
            <p:nvCxnSpPr>
              <p:cNvPr id="11084" name="Straight Connector 11083">
                <a:extLst>
                  <a:ext uri="{FF2B5EF4-FFF2-40B4-BE49-F238E27FC236}">
                    <a16:creationId xmlns:a16="http://schemas.microsoft.com/office/drawing/2014/main" id="{892F2CC7-5FE2-7F3D-FE72-96A0FA9DF58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85" name="Straight Connector 11084">
                <a:extLst>
                  <a:ext uri="{FF2B5EF4-FFF2-40B4-BE49-F238E27FC236}">
                    <a16:creationId xmlns:a16="http://schemas.microsoft.com/office/drawing/2014/main" id="{09BFB6CF-FDE1-615A-4D1C-2696603AC4E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86" name="Group 11085">
              <a:extLst>
                <a:ext uri="{FF2B5EF4-FFF2-40B4-BE49-F238E27FC236}">
                  <a16:creationId xmlns:a16="http://schemas.microsoft.com/office/drawing/2014/main" id="{E5938ACF-CA8E-1675-A524-5E759CC9BCBD}"/>
                </a:ext>
              </a:extLst>
            </p:cNvPr>
            <p:cNvGrpSpPr/>
            <p:nvPr/>
          </p:nvGrpSpPr>
          <p:grpSpPr>
            <a:xfrm>
              <a:off x="1375343" y="4001862"/>
              <a:ext cx="94268" cy="97410"/>
              <a:chOff x="5982878" y="2740058"/>
              <a:chExt cx="94268" cy="97410"/>
            </a:xfrm>
          </p:grpSpPr>
          <p:cxnSp>
            <p:nvCxnSpPr>
              <p:cNvPr id="11087" name="Straight Connector 11086">
                <a:extLst>
                  <a:ext uri="{FF2B5EF4-FFF2-40B4-BE49-F238E27FC236}">
                    <a16:creationId xmlns:a16="http://schemas.microsoft.com/office/drawing/2014/main" id="{16A50445-9A54-17AA-4854-1D076AF0ACF2}"/>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88" name="Straight Connector 11087">
                <a:extLst>
                  <a:ext uri="{FF2B5EF4-FFF2-40B4-BE49-F238E27FC236}">
                    <a16:creationId xmlns:a16="http://schemas.microsoft.com/office/drawing/2014/main" id="{E7729529-1812-FFAF-2EDF-3D42BD90C430}"/>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89" name="Group 11088">
              <a:extLst>
                <a:ext uri="{FF2B5EF4-FFF2-40B4-BE49-F238E27FC236}">
                  <a16:creationId xmlns:a16="http://schemas.microsoft.com/office/drawing/2014/main" id="{1240364F-5B2B-4A2C-FDB2-5F4720380965}"/>
                </a:ext>
              </a:extLst>
            </p:cNvPr>
            <p:cNvGrpSpPr/>
            <p:nvPr/>
          </p:nvGrpSpPr>
          <p:grpSpPr>
            <a:xfrm>
              <a:off x="1343921" y="4001862"/>
              <a:ext cx="94268" cy="97410"/>
              <a:chOff x="5982878" y="2740058"/>
              <a:chExt cx="94268" cy="97410"/>
            </a:xfrm>
          </p:grpSpPr>
          <p:cxnSp>
            <p:nvCxnSpPr>
              <p:cNvPr id="11090" name="Straight Connector 11089">
                <a:extLst>
                  <a:ext uri="{FF2B5EF4-FFF2-40B4-BE49-F238E27FC236}">
                    <a16:creationId xmlns:a16="http://schemas.microsoft.com/office/drawing/2014/main" id="{13DF5E8B-36FB-5222-1B18-A0E4D1259DF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91" name="Straight Connector 11090">
                <a:extLst>
                  <a:ext uri="{FF2B5EF4-FFF2-40B4-BE49-F238E27FC236}">
                    <a16:creationId xmlns:a16="http://schemas.microsoft.com/office/drawing/2014/main" id="{2E8F432C-CD44-71C7-A3F5-B04F3EFC3E76}"/>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92" name="Group 11091">
              <a:extLst>
                <a:ext uri="{FF2B5EF4-FFF2-40B4-BE49-F238E27FC236}">
                  <a16:creationId xmlns:a16="http://schemas.microsoft.com/office/drawing/2014/main" id="{D6DDE191-61B5-86D1-13AA-4010BA606B74}"/>
                </a:ext>
              </a:extLst>
            </p:cNvPr>
            <p:cNvGrpSpPr/>
            <p:nvPr/>
          </p:nvGrpSpPr>
          <p:grpSpPr>
            <a:xfrm>
              <a:off x="1315640" y="4023858"/>
              <a:ext cx="94268" cy="97410"/>
              <a:chOff x="5982878" y="2740058"/>
              <a:chExt cx="94268" cy="97410"/>
            </a:xfrm>
          </p:grpSpPr>
          <p:cxnSp>
            <p:nvCxnSpPr>
              <p:cNvPr id="11093" name="Straight Connector 11092">
                <a:extLst>
                  <a:ext uri="{FF2B5EF4-FFF2-40B4-BE49-F238E27FC236}">
                    <a16:creationId xmlns:a16="http://schemas.microsoft.com/office/drawing/2014/main" id="{71D03269-EB55-94F7-F506-9EB7E35C48C6}"/>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94" name="Straight Connector 11093">
                <a:extLst>
                  <a:ext uri="{FF2B5EF4-FFF2-40B4-BE49-F238E27FC236}">
                    <a16:creationId xmlns:a16="http://schemas.microsoft.com/office/drawing/2014/main" id="{5014AABD-0FEB-D120-8F44-F5B0EC35DCC5}"/>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95" name="Group 11094">
              <a:extLst>
                <a:ext uri="{FF2B5EF4-FFF2-40B4-BE49-F238E27FC236}">
                  <a16:creationId xmlns:a16="http://schemas.microsoft.com/office/drawing/2014/main" id="{DB14CB07-294C-96BD-71EF-7473A37A9634}"/>
                </a:ext>
              </a:extLst>
            </p:cNvPr>
            <p:cNvGrpSpPr/>
            <p:nvPr/>
          </p:nvGrpSpPr>
          <p:grpSpPr>
            <a:xfrm>
              <a:off x="1287360" y="4033285"/>
              <a:ext cx="94268" cy="97410"/>
              <a:chOff x="5982878" y="2740058"/>
              <a:chExt cx="94268" cy="97410"/>
            </a:xfrm>
          </p:grpSpPr>
          <p:cxnSp>
            <p:nvCxnSpPr>
              <p:cNvPr id="11096" name="Straight Connector 11095">
                <a:extLst>
                  <a:ext uri="{FF2B5EF4-FFF2-40B4-BE49-F238E27FC236}">
                    <a16:creationId xmlns:a16="http://schemas.microsoft.com/office/drawing/2014/main" id="{96D80227-3382-AB70-53AA-7BDDA310EA5A}"/>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097" name="Straight Connector 11096">
                <a:extLst>
                  <a:ext uri="{FF2B5EF4-FFF2-40B4-BE49-F238E27FC236}">
                    <a16:creationId xmlns:a16="http://schemas.microsoft.com/office/drawing/2014/main" id="{12DFCD47-59B7-FF28-B7A8-DE73069D308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098" name="Group 11097">
              <a:extLst>
                <a:ext uri="{FF2B5EF4-FFF2-40B4-BE49-F238E27FC236}">
                  <a16:creationId xmlns:a16="http://schemas.microsoft.com/office/drawing/2014/main" id="{EA478A90-C0EF-9593-E51A-12B123CF0412}"/>
                </a:ext>
              </a:extLst>
            </p:cNvPr>
            <p:cNvGrpSpPr/>
            <p:nvPr/>
          </p:nvGrpSpPr>
          <p:grpSpPr>
            <a:xfrm>
              <a:off x="1265364" y="4064707"/>
              <a:ext cx="94268" cy="97410"/>
              <a:chOff x="5982878" y="2740058"/>
              <a:chExt cx="94268" cy="97410"/>
            </a:xfrm>
          </p:grpSpPr>
          <p:cxnSp>
            <p:nvCxnSpPr>
              <p:cNvPr id="11099" name="Straight Connector 11098">
                <a:extLst>
                  <a:ext uri="{FF2B5EF4-FFF2-40B4-BE49-F238E27FC236}">
                    <a16:creationId xmlns:a16="http://schemas.microsoft.com/office/drawing/2014/main" id="{0E5E5F26-0D8C-FA62-4018-9B09092E657C}"/>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00" name="Straight Connector 11099">
                <a:extLst>
                  <a:ext uri="{FF2B5EF4-FFF2-40B4-BE49-F238E27FC236}">
                    <a16:creationId xmlns:a16="http://schemas.microsoft.com/office/drawing/2014/main" id="{C6E4EFC4-81FA-54D7-5D79-73642188D10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101" name="Group 11100">
              <a:extLst>
                <a:ext uri="{FF2B5EF4-FFF2-40B4-BE49-F238E27FC236}">
                  <a16:creationId xmlns:a16="http://schemas.microsoft.com/office/drawing/2014/main" id="{D3CBA92B-4A05-679D-ED02-D1B52BAAB7D0}"/>
                </a:ext>
              </a:extLst>
            </p:cNvPr>
            <p:cNvGrpSpPr/>
            <p:nvPr/>
          </p:nvGrpSpPr>
          <p:grpSpPr>
            <a:xfrm>
              <a:off x="1259079" y="4080419"/>
              <a:ext cx="94268" cy="97410"/>
              <a:chOff x="5982878" y="2740058"/>
              <a:chExt cx="94268" cy="97410"/>
            </a:xfrm>
          </p:grpSpPr>
          <p:cxnSp>
            <p:nvCxnSpPr>
              <p:cNvPr id="11102" name="Straight Connector 11101">
                <a:extLst>
                  <a:ext uri="{FF2B5EF4-FFF2-40B4-BE49-F238E27FC236}">
                    <a16:creationId xmlns:a16="http://schemas.microsoft.com/office/drawing/2014/main" id="{822EC037-54E3-75AE-2C1F-534542F020D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03" name="Straight Connector 11102">
                <a:extLst>
                  <a:ext uri="{FF2B5EF4-FFF2-40B4-BE49-F238E27FC236}">
                    <a16:creationId xmlns:a16="http://schemas.microsoft.com/office/drawing/2014/main" id="{D6F37EF1-0FE9-9943-9473-043B2B59AC8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104" name="Group 11103">
              <a:extLst>
                <a:ext uri="{FF2B5EF4-FFF2-40B4-BE49-F238E27FC236}">
                  <a16:creationId xmlns:a16="http://schemas.microsoft.com/office/drawing/2014/main" id="{17C599E8-04D7-C152-9A03-86258E911787}"/>
                </a:ext>
              </a:extLst>
            </p:cNvPr>
            <p:cNvGrpSpPr/>
            <p:nvPr/>
          </p:nvGrpSpPr>
          <p:grpSpPr>
            <a:xfrm>
              <a:off x="1340778" y="4048996"/>
              <a:ext cx="94268" cy="97410"/>
              <a:chOff x="5982878" y="2740058"/>
              <a:chExt cx="94268" cy="97410"/>
            </a:xfrm>
          </p:grpSpPr>
          <p:cxnSp>
            <p:nvCxnSpPr>
              <p:cNvPr id="11105" name="Straight Connector 11104">
                <a:extLst>
                  <a:ext uri="{FF2B5EF4-FFF2-40B4-BE49-F238E27FC236}">
                    <a16:creationId xmlns:a16="http://schemas.microsoft.com/office/drawing/2014/main" id="{37CF2014-77DF-421F-9CA8-687DE530A23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06" name="Straight Connector 11105">
                <a:extLst>
                  <a:ext uri="{FF2B5EF4-FFF2-40B4-BE49-F238E27FC236}">
                    <a16:creationId xmlns:a16="http://schemas.microsoft.com/office/drawing/2014/main" id="{A25E200C-E954-ACB1-0562-0AC8B9B22BC7}"/>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107" name="Group 11106">
              <a:extLst>
                <a:ext uri="{FF2B5EF4-FFF2-40B4-BE49-F238E27FC236}">
                  <a16:creationId xmlns:a16="http://schemas.microsoft.com/office/drawing/2014/main" id="{DFD8C9BA-B1D7-8D9A-2C36-374740B29B3B}"/>
                </a:ext>
              </a:extLst>
            </p:cNvPr>
            <p:cNvGrpSpPr/>
            <p:nvPr/>
          </p:nvGrpSpPr>
          <p:grpSpPr>
            <a:xfrm>
              <a:off x="1312498" y="4052138"/>
              <a:ext cx="94268" cy="97410"/>
              <a:chOff x="5982878" y="2740058"/>
              <a:chExt cx="94268" cy="97410"/>
            </a:xfrm>
          </p:grpSpPr>
          <p:cxnSp>
            <p:nvCxnSpPr>
              <p:cNvPr id="11108" name="Straight Connector 11107">
                <a:extLst>
                  <a:ext uri="{FF2B5EF4-FFF2-40B4-BE49-F238E27FC236}">
                    <a16:creationId xmlns:a16="http://schemas.microsoft.com/office/drawing/2014/main" id="{BDDFBD9B-A972-BCF4-90AC-93697C3B3ADB}"/>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09" name="Straight Connector 11108">
                <a:extLst>
                  <a:ext uri="{FF2B5EF4-FFF2-40B4-BE49-F238E27FC236}">
                    <a16:creationId xmlns:a16="http://schemas.microsoft.com/office/drawing/2014/main" id="{DC0353E7-AB2B-8113-A529-1B2737AA8397}"/>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110" name="Group 11109">
              <a:extLst>
                <a:ext uri="{FF2B5EF4-FFF2-40B4-BE49-F238E27FC236}">
                  <a16:creationId xmlns:a16="http://schemas.microsoft.com/office/drawing/2014/main" id="{06C58C98-9156-394A-6C91-B82CAA114B75}"/>
                </a:ext>
              </a:extLst>
            </p:cNvPr>
            <p:cNvGrpSpPr/>
            <p:nvPr/>
          </p:nvGrpSpPr>
          <p:grpSpPr>
            <a:xfrm>
              <a:off x="1255937" y="4121268"/>
              <a:ext cx="94268" cy="97410"/>
              <a:chOff x="5982878" y="2740058"/>
              <a:chExt cx="94268" cy="97410"/>
            </a:xfrm>
          </p:grpSpPr>
          <p:cxnSp>
            <p:nvCxnSpPr>
              <p:cNvPr id="11111" name="Straight Connector 11110">
                <a:extLst>
                  <a:ext uri="{FF2B5EF4-FFF2-40B4-BE49-F238E27FC236}">
                    <a16:creationId xmlns:a16="http://schemas.microsoft.com/office/drawing/2014/main" id="{669AD78E-F35A-78A1-6283-07260A45892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12" name="Straight Connector 11111">
                <a:extLst>
                  <a:ext uri="{FF2B5EF4-FFF2-40B4-BE49-F238E27FC236}">
                    <a16:creationId xmlns:a16="http://schemas.microsoft.com/office/drawing/2014/main" id="{44D485D8-5764-57E7-3ED8-E98156B9E4ED}"/>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113" name="Group 11112">
              <a:extLst>
                <a:ext uri="{FF2B5EF4-FFF2-40B4-BE49-F238E27FC236}">
                  <a16:creationId xmlns:a16="http://schemas.microsoft.com/office/drawing/2014/main" id="{0D25E385-C3ED-4F3F-2D6D-7781720D02B8}"/>
                </a:ext>
              </a:extLst>
            </p:cNvPr>
            <p:cNvGrpSpPr/>
            <p:nvPr/>
          </p:nvGrpSpPr>
          <p:grpSpPr>
            <a:xfrm>
              <a:off x="1246510" y="4136979"/>
              <a:ext cx="94268" cy="97410"/>
              <a:chOff x="5982878" y="2740058"/>
              <a:chExt cx="94268" cy="97410"/>
            </a:xfrm>
          </p:grpSpPr>
          <p:cxnSp>
            <p:nvCxnSpPr>
              <p:cNvPr id="11114" name="Straight Connector 11113">
                <a:extLst>
                  <a:ext uri="{FF2B5EF4-FFF2-40B4-BE49-F238E27FC236}">
                    <a16:creationId xmlns:a16="http://schemas.microsoft.com/office/drawing/2014/main" id="{CADF4F91-FDC7-1A20-7C0B-B625F941C47B}"/>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15" name="Straight Connector 11114">
                <a:extLst>
                  <a:ext uri="{FF2B5EF4-FFF2-40B4-BE49-F238E27FC236}">
                    <a16:creationId xmlns:a16="http://schemas.microsoft.com/office/drawing/2014/main" id="{F39A82E8-8D28-0065-F1E4-EA4C236172F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116" name="Group 11115">
              <a:extLst>
                <a:ext uri="{FF2B5EF4-FFF2-40B4-BE49-F238E27FC236}">
                  <a16:creationId xmlns:a16="http://schemas.microsoft.com/office/drawing/2014/main" id="{1B66A0FC-8E50-42F8-2A4C-B29CF2631744}"/>
                </a:ext>
              </a:extLst>
            </p:cNvPr>
            <p:cNvGrpSpPr/>
            <p:nvPr/>
          </p:nvGrpSpPr>
          <p:grpSpPr>
            <a:xfrm>
              <a:off x="1240226" y="4162117"/>
              <a:ext cx="94268" cy="97410"/>
              <a:chOff x="5982878" y="2740058"/>
              <a:chExt cx="94268" cy="97410"/>
            </a:xfrm>
          </p:grpSpPr>
          <p:cxnSp>
            <p:nvCxnSpPr>
              <p:cNvPr id="11117" name="Straight Connector 11116">
                <a:extLst>
                  <a:ext uri="{FF2B5EF4-FFF2-40B4-BE49-F238E27FC236}">
                    <a16:creationId xmlns:a16="http://schemas.microsoft.com/office/drawing/2014/main" id="{8C2039A9-3CE5-913C-60FE-39C8010A13A8}"/>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18" name="Straight Connector 11117">
                <a:extLst>
                  <a:ext uri="{FF2B5EF4-FFF2-40B4-BE49-F238E27FC236}">
                    <a16:creationId xmlns:a16="http://schemas.microsoft.com/office/drawing/2014/main" id="{E8771128-40F9-E918-1487-6F002B36ACBA}"/>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119" name="Group 11118">
              <a:extLst>
                <a:ext uri="{FF2B5EF4-FFF2-40B4-BE49-F238E27FC236}">
                  <a16:creationId xmlns:a16="http://schemas.microsoft.com/office/drawing/2014/main" id="{DE3BAB98-CA5C-29A2-73CA-68D2AE7EC889}"/>
                </a:ext>
              </a:extLst>
            </p:cNvPr>
            <p:cNvGrpSpPr/>
            <p:nvPr/>
          </p:nvGrpSpPr>
          <p:grpSpPr>
            <a:xfrm>
              <a:off x="1240226" y="4171544"/>
              <a:ext cx="94268" cy="97410"/>
              <a:chOff x="5982878" y="2740058"/>
              <a:chExt cx="94268" cy="97410"/>
            </a:xfrm>
          </p:grpSpPr>
          <p:cxnSp>
            <p:nvCxnSpPr>
              <p:cNvPr id="11120" name="Straight Connector 11119">
                <a:extLst>
                  <a:ext uri="{FF2B5EF4-FFF2-40B4-BE49-F238E27FC236}">
                    <a16:creationId xmlns:a16="http://schemas.microsoft.com/office/drawing/2014/main" id="{147C57AA-EB5D-2E2A-BEFA-F068CE2E0001}"/>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21" name="Straight Connector 11120">
                <a:extLst>
                  <a:ext uri="{FF2B5EF4-FFF2-40B4-BE49-F238E27FC236}">
                    <a16:creationId xmlns:a16="http://schemas.microsoft.com/office/drawing/2014/main" id="{6C8AB122-A4C1-B60E-3D51-485827512DE4}"/>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1122" name="Group 11121">
              <a:extLst>
                <a:ext uri="{FF2B5EF4-FFF2-40B4-BE49-F238E27FC236}">
                  <a16:creationId xmlns:a16="http://schemas.microsoft.com/office/drawing/2014/main" id="{F2B10105-367D-0581-96C6-F77B67FAB524}"/>
                </a:ext>
              </a:extLst>
            </p:cNvPr>
            <p:cNvGrpSpPr/>
            <p:nvPr/>
          </p:nvGrpSpPr>
          <p:grpSpPr>
            <a:xfrm>
              <a:off x="1189949" y="4171544"/>
              <a:ext cx="94268" cy="97410"/>
              <a:chOff x="5982878" y="2740058"/>
              <a:chExt cx="94268" cy="97410"/>
            </a:xfrm>
          </p:grpSpPr>
          <p:cxnSp>
            <p:nvCxnSpPr>
              <p:cNvPr id="11123" name="Straight Connector 11122">
                <a:extLst>
                  <a:ext uri="{FF2B5EF4-FFF2-40B4-BE49-F238E27FC236}">
                    <a16:creationId xmlns:a16="http://schemas.microsoft.com/office/drawing/2014/main" id="{7E6249EC-8686-A1CD-A611-82EC8E38AB37}"/>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24" name="Straight Connector 11123">
                <a:extLst>
                  <a:ext uri="{FF2B5EF4-FFF2-40B4-BE49-F238E27FC236}">
                    <a16:creationId xmlns:a16="http://schemas.microsoft.com/office/drawing/2014/main" id="{C865458C-64E4-F82A-A33D-C576341F8108}"/>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sp>
          <p:nvSpPr>
            <p:cNvPr id="11125" name="TextBox 11124">
              <a:extLst>
                <a:ext uri="{FF2B5EF4-FFF2-40B4-BE49-F238E27FC236}">
                  <a16:creationId xmlns:a16="http://schemas.microsoft.com/office/drawing/2014/main" id="{A1AA7880-C856-DC9A-A411-6A43B0EFD4D4}"/>
                </a:ext>
              </a:extLst>
            </p:cNvPr>
            <p:cNvSpPr txBox="1"/>
            <p:nvPr/>
          </p:nvSpPr>
          <p:spPr bwMode="auto">
            <a:xfrm>
              <a:off x="1472754" y="4829856"/>
              <a:ext cx="1935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200" dirty="0">
                  <a:solidFill>
                    <a:srgbClr val="000000"/>
                  </a:solidFill>
                  <a:latin typeface="Arial" panose="020B0604020202020204" pitchFamily="34" charset="0"/>
                  <a:cs typeface="Arial" panose="020B0604020202020204" pitchFamily="34" charset="0"/>
                </a:rPr>
                <a:t>Pooled population (</a:t>
              </a:r>
              <a:r>
                <a:rPr lang="en-US" sz="1200" i="1" dirty="0">
                  <a:solidFill>
                    <a:srgbClr val="000000"/>
                  </a:solidFill>
                  <a:latin typeface="Arial" panose="020B0604020202020204" pitchFamily="34" charset="0"/>
                  <a:cs typeface="Arial" panose="020B0604020202020204" pitchFamily="34" charset="0"/>
                </a:rPr>
                <a:t>N</a:t>
              </a:r>
              <a:r>
                <a:rPr lang="en-US" sz="1200" dirty="0">
                  <a:solidFill>
                    <a:srgbClr val="000000"/>
                  </a:solidFill>
                  <a:latin typeface="Arial" panose="020B0604020202020204" pitchFamily="34" charset="0"/>
                  <a:cs typeface="Arial" panose="020B0604020202020204" pitchFamily="34" charset="0"/>
                </a:rPr>
                <a:t>=1150)</a:t>
              </a:r>
            </a:p>
          </p:txBody>
        </p:sp>
        <p:cxnSp>
          <p:nvCxnSpPr>
            <p:cNvPr id="11127" name="Straight Connector 11126">
              <a:extLst>
                <a:ext uri="{FF2B5EF4-FFF2-40B4-BE49-F238E27FC236}">
                  <a16:creationId xmlns:a16="http://schemas.microsoft.com/office/drawing/2014/main" id="{84BE9D05-F8FC-5466-0C5B-DFE17C7CA30E}"/>
                </a:ext>
              </a:extLst>
            </p:cNvPr>
            <p:cNvCxnSpPr>
              <a:cxnSpLocks/>
            </p:cNvCxnSpPr>
            <p:nvPr/>
          </p:nvCxnSpPr>
          <p:spPr bwMode="auto">
            <a:xfrm>
              <a:off x="3065383" y="4970692"/>
              <a:ext cx="172824" cy="0"/>
            </a:xfrm>
            <a:prstGeom prst="line">
              <a:avLst/>
            </a:prstGeom>
            <a:noFill/>
            <a:ln w="28575" cap="flat" cmpd="sng" algn="ctr">
              <a:solidFill>
                <a:srgbClr val="E1471D"/>
              </a:solidFill>
              <a:prstDash val="solid"/>
              <a:round/>
              <a:headEnd type="none" w="med" len="med"/>
              <a:tailEnd type="none" w="med" len="med"/>
            </a:ln>
            <a:effectLst/>
          </p:spPr>
        </p:cxnSp>
        <p:grpSp>
          <p:nvGrpSpPr>
            <p:cNvPr id="11128" name="Group 11127">
              <a:extLst>
                <a:ext uri="{FF2B5EF4-FFF2-40B4-BE49-F238E27FC236}">
                  <a16:creationId xmlns:a16="http://schemas.microsoft.com/office/drawing/2014/main" id="{5BC2F207-13BD-3787-E2AE-D3EBBD83B36A}"/>
                </a:ext>
              </a:extLst>
            </p:cNvPr>
            <p:cNvGrpSpPr/>
            <p:nvPr/>
          </p:nvGrpSpPr>
          <p:grpSpPr>
            <a:xfrm>
              <a:off x="3106233" y="4917273"/>
              <a:ext cx="94268" cy="97410"/>
              <a:chOff x="5982878" y="2740058"/>
              <a:chExt cx="94268" cy="97410"/>
            </a:xfrm>
          </p:grpSpPr>
          <p:cxnSp>
            <p:nvCxnSpPr>
              <p:cNvPr id="11129" name="Straight Connector 11128">
                <a:extLst>
                  <a:ext uri="{FF2B5EF4-FFF2-40B4-BE49-F238E27FC236}">
                    <a16:creationId xmlns:a16="http://schemas.microsoft.com/office/drawing/2014/main" id="{9C86E865-FED9-C1B5-F2B4-6C8F2CE6EB80}"/>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30" name="Straight Connector 11129">
                <a:extLst>
                  <a:ext uri="{FF2B5EF4-FFF2-40B4-BE49-F238E27FC236}">
                    <a16:creationId xmlns:a16="http://schemas.microsoft.com/office/drawing/2014/main" id="{16B5C2D6-DC66-36BA-E803-DF413F5FD74E}"/>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cxnSp>
          <p:nvCxnSpPr>
            <p:cNvPr id="11131" name="Straight Connector 11130">
              <a:extLst>
                <a:ext uri="{FF2B5EF4-FFF2-40B4-BE49-F238E27FC236}">
                  <a16:creationId xmlns:a16="http://schemas.microsoft.com/office/drawing/2014/main" id="{13B1BC14-4178-A576-E3CE-AF9EEADCE326}"/>
                </a:ext>
              </a:extLst>
            </p:cNvPr>
            <p:cNvCxnSpPr>
              <a:cxnSpLocks/>
            </p:cNvCxnSpPr>
            <p:nvPr/>
          </p:nvCxnSpPr>
          <p:spPr bwMode="auto">
            <a:xfrm>
              <a:off x="1359633" y="4968498"/>
              <a:ext cx="172824" cy="0"/>
            </a:xfrm>
            <a:prstGeom prst="line">
              <a:avLst/>
            </a:prstGeom>
            <a:noFill/>
            <a:ln w="28575" cap="flat" cmpd="sng" algn="ctr">
              <a:solidFill>
                <a:schemeClr val="accent1"/>
              </a:solidFill>
              <a:prstDash val="solid"/>
              <a:round/>
              <a:headEnd type="none" w="med" len="med"/>
              <a:tailEnd type="none" w="med" len="med"/>
            </a:ln>
            <a:effectLst/>
          </p:spPr>
        </p:cxnSp>
        <p:grpSp>
          <p:nvGrpSpPr>
            <p:cNvPr id="11132" name="Group 11131">
              <a:extLst>
                <a:ext uri="{FF2B5EF4-FFF2-40B4-BE49-F238E27FC236}">
                  <a16:creationId xmlns:a16="http://schemas.microsoft.com/office/drawing/2014/main" id="{C8D4DC7C-DB2F-49FC-1560-69A5F93A3093}"/>
                </a:ext>
              </a:extLst>
            </p:cNvPr>
            <p:cNvGrpSpPr/>
            <p:nvPr/>
          </p:nvGrpSpPr>
          <p:grpSpPr>
            <a:xfrm>
              <a:off x="1404243" y="4915079"/>
              <a:ext cx="94268" cy="97410"/>
              <a:chOff x="5982878" y="2740058"/>
              <a:chExt cx="94268" cy="97410"/>
            </a:xfrm>
          </p:grpSpPr>
          <p:cxnSp>
            <p:nvCxnSpPr>
              <p:cNvPr id="11133" name="Straight Connector 11132">
                <a:extLst>
                  <a:ext uri="{FF2B5EF4-FFF2-40B4-BE49-F238E27FC236}">
                    <a16:creationId xmlns:a16="http://schemas.microsoft.com/office/drawing/2014/main" id="{E177C780-ED67-0D42-9298-75F6E5826253}"/>
                  </a:ext>
                </a:extLst>
              </p:cNvPr>
              <p:cNvCxnSpPr>
                <a:cxnSpLocks/>
              </p:cNvCxnSpPr>
              <p:nvPr/>
            </p:nvCxnSpPr>
            <p:spPr bwMode="auto">
              <a:xfrm>
                <a:off x="6030012" y="2740058"/>
                <a:ext cx="0" cy="97410"/>
              </a:xfrm>
              <a:prstGeom prst="line">
                <a:avLst/>
              </a:prstGeom>
              <a:noFill/>
              <a:ln w="28575" cap="flat" cmpd="sng" algn="ctr">
                <a:solidFill>
                  <a:srgbClr val="000000"/>
                </a:solidFill>
                <a:prstDash val="solid"/>
                <a:round/>
                <a:headEnd type="none" w="med" len="med"/>
                <a:tailEnd type="none" w="med" len="med"/>
              </a:ln>
              <a:effectLst/>
            </p:spPr>
          </p:cxnSp>
          <p:cxnSp>
            <p:nvCxnSpPr>
              <p:cNvPr id="11134" name="Straight Connector 11133">
                <a:extLst>
                  <a:ext uri="{FF2B5EF4-FFF2-40B4-BE49-F238E27FC236}">
                    <a16:creationId xmlns:a16="http://schemas.microsoft.com/office/drawing/2014/main" id="{48846004-025A-27F2-6EF6-54C1B58F81DC}"/>
                  </a:ext>
                </a:extLst>
              </p:cNvPr>
              <p:cNvCxnSpPr>
                <a:cxnSpLocks/>
              </p:cNvCxnSpPr>
              <p:nvPr/>
            </p:nvCxnSpPr>
            <p:spPr bwMode="auto">
              <a:xfrm>
                <a:off x="5982878" y="2793476"/>
                <a:ext cx="94268" cy="0"/>
              </a:xfrm>
              <a:prstGeom prst="line">
                <a:avLst/>
              </a:prstGeom>
              <a:noFill/>
              <a:ln w="28575" cap="flat" cmpd="sng" algn="ctr">
                <a:solidFill>
                  <a:srgbClr val="000000"/>
                </a:solidFill>
                <a:prstDash val="solid"/>
                <a:round/>
                <a:headEnd type="none" w="med" len="med"/>
                <a:tailEnd type="none" w="med" len="med"/>
              </a:ln>
              <a:effectLst/>
            </p:spPr>
          </p:cxnSp>
        </p:grpSp>
      </p:grpSp>
      <p:cxnSp>
        <p:nvCxnSpPr>
          <p:cNvPr id="11141" name="Straight Connector 11140">
            <a:extLst>
              <a:ext uri="{FF2B5EF4-FFF2-40B4-BE49-F238E27FC236}">
                <a16:creationId xmlns:a16="http://schemas.microsoft.com/office/drawing/2014/main" id="{97E149B1-BBE9-9EB8-44DC-0E223A3E562C}"/>
              </a:ext>
            </a:extLst>
          </p:cNvPr>
          <p:cNvCxnSpPr>
            <a:cxnSpLocks/>
          </p:cNvCxnSpPr>
          <p:nvPr/>
        </p:nvCxnSpPr>
        <p:spPr bwMode="auto">
          <a:xfrm>
            <a:off x="9576667" y="5370427"/>
            <a:ext cx="2173933" cy="0"/>
          </a:xfrm>
          <a:prstGeom prst="line">
            <a:avLst/>
          </a:prstGeom>
          <a:noFill/>
          <a:ln w="28575" cap="flat" cmpd="sng" algn="ctr">
            <a:solidFill>
              <a:srgbClr val="000000"/>
            </a:solidFill>
            <a:prstDash val="solid"/>
            <a:round/>
            <a:headEnd type="none" w="med" len="med"/>
            <a:tailEnd type="none" w="med" len="med"/>
          </a:ln>
          <a:effectLst/>
        </p:spPr>
      </p:cxnSp>
      <p:graphicFrame>
        <p:nvGraphicFramePr>
          <p:cNvPr id="11142" name="Table 9594">
            <a:extLst>
              <a:ext uri="{FF2B5EF4-FFF2-40B4-BE49-F238E27FC236}">
                <a16:creationId xmlns:a16="http://schemas.microsoft.com/office/drawing/2014/main" id="{589DFAF4-3683-CAFE-FA3F-5CB3DBEA5BD6}"/>
              </a:ext>
            </a:extLst>
          </p:cNvPr>
          <p:cNvGraphicFramePr>
            <a:graphicFrameLocks noGrp="1"/>
          </p:cNvGraphicFramePr>
          <p:nvPr>
            <p:extLst>
              <p:ext uri="{D42A27DB-BD31-4B8C-83A1-F6EECF244321}">
                <p14:modId xmlns:p14="http://schemas.microsoft.com/office/powerpoint/2010/main" val="3492250304"/>
              </p:ext>
            </p:extLst>
          </p:nvPr>
        </p:nvGraphicFramePr>
        <p:xfrm>
          <a:off x="6323852" y="1781737"/>
          <a:ext cx="5525248" cy="3576133"/>
        </p:xfrm>
        <a:graphic>
          <a:graphicData uri="http://schemas.openxmlformats.org/drawingml/2006/table">
            <a:tbl>
              <a:tblPr firstRow="1" bandRow="1">
                <a:tableStyleId>{5C22544A-7EE6-4342-B048-85BDC9FD1C3A}</a:tableStyleId>
              </a:tblPr>
              <a:tblGrid>
                <a:gridCol w="1579177">
                  <a:extLst>
                    <a:ext uri="{9D8B030D-6E8A-4147-A177-3AD203B41FA5}">
                      <a16:colId xmlns:a16="http://schemas.microsoft.com/office/drawing/2014/main" val="2535231153"/>
                    </a:ext>
                  </a:extLst>
                </a:gridCol>
                <a:gridCol w="821093">
                  <a:extLst>
                    <a:ext uri="{9D8B030D-6E8A-4147-A177-3AD203B41FA5}">
                      <a16:colId xmlns:a16="http://schemas.microsoft.com/office/drawing/2014/main" val="1700280139"/>
                    </a:ext>
                  </a:extLst>
                </a:gridCol>
                <a:gridCol w="980172">
                  <a:extLst>
                    <a:ext uri="{9D8B030D-6E8A-4147-A177-3AD203B41FA5}">
                      <a16:colId xmlns:a16="http://schemas.microsoft.com/office/drawing/2014/main" val="722491124"/>
                    </a:ext>
                  </a:extLst>
                </a:gridCol>
                <a:gridCol w="2144806">
                  <a:extLst>
                    <a:ext uri="{9D8B030D-6E8A-4147-A177-3AD203B41FA5}">
                      <a16:colId xmlns:a16="http://schemas.microsoft.com/office/drawing/2014/main" val="2939764386"/>
                    </a:ext>
                  </a:extLst>
                </a:gridCol>
              </a:tblGrid>
              <a:tr h="2875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en-US" sz="1100" dirty="0"/>
                        <a:t>Potential risk factor</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en-US" sz="1100" dirty="0"/>
                        <a:t>Patients, n</a:t>
                      </a:r>
                      <a:br>
                        <a:rPr lang="en-US" sz="1100" dirty="0"/>
                      </a:br>
                      <a:r>
                        <a:rPr lang="en-US" sz="1100" dirty="0"/>
                        <a:t>(N=1150)</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en-US" sz="1100" dirty="0"/>
                        <a:t>Hazard ratio</a:t>
                      </a:r>
                      <a:r>
                        <a:rPr lang="en-US" sz="1100" baseline="30000" dirty="0"/>
                        <a:t>*</a:t>
                      </a:r>
                      <a:br>
                        <a:rPr lang="en-US" sz="1100" dirty="0"/>
                      </a:br>
                      <a:r>
                        <a:rPr lang="en-US" sz="1100" dirty="0"/>
                        <a:t>(95% Cl)</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en-US" sz="1100" dirty="0"/>
                        <a:t>Hazard Ratio</a:t>
                      </a:r>
                      <a:r>
                        <a:rPr lang="en-US" sz="1100" baseline="30000" dirty="0"/>
                        <a:t>*</a:t>
                      </a:r>
                      <a:r>
                        <a:rPr lang="en-US" sz="1100" dirty="0"/>
                        <a:t> (95% Cl)</a:t>
                      </a:r>
                    </a:p>
                  </a:txBody>
                  <a:tcPr/>
                </a:tc>
                <a:extLst>
                  <a:ext uri="{0D108BD9-81ED-4DB2-BD59-A6C34878D82A}">
                    <a16:rowId xmlns:a16="http://schemas.microsoft.com/office/drawing/2014/main" val="1395430390"/>
                  </a:ext>
                </a:extLst>
              </a:tr>
              <a:tr h="3096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r>
                        <a:rPr lang="en-US" sz="900" b="1" dirty="0">
                          <a:solidFill>
                            <a:schemeClr val="tx1">
                              <a:lumMod val="75000"/>
                            </a:schemeClr>
                          </a:solidFill>
                        </a:rPr>
                        <a:t>Age Group</a:t>
                      </a:r>
                      <a:br>
                        <a:rPr lang="en-US" sz="900" dirty="0">
                          <a:solidFill>
                            <a:schemeClr val="tx1">
                              <a:lumMod val="75000"/>
                            </a:schemeClr>
                          </a:solidFill>
                        </a:rPr>
                      </a:br>
                      <a:r>
                        <a:rPr lang="en-US" sz="900" dirty="0">
                          <a:solidFill>
                            <a:schemeClr val="tx1">
                              <a:lumMod val="75000"/>
                            </a:schemeClr>
                          </a:solidFill>
                        </a:rPr>
                        <a:t>&lt;65 years</a:t>
                      </a:r>
                      <a:br>
                        <a:rPr lang="en-US" sz="900" dirty="0">
                          <a:solidFill>
                            <a:schemeClr val="tx1">
                              <a:lumMod val="75000"/>
                            </a:schemeClr>
                          </a:solidFill>
                        </a:rPr>
                      </a:br>
                      <a:r>
                        <a:rPr lang="en-US" sz="900" dirty="0">
                          <a:solidFill>
                            <a:schemeClr val="tx1">
                              <a:lumMod val="75000"/>
                            </a:schemeClr>
                          </a:solidFill>
                        </a:rPr>
                        <a:t>≥65 years</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br>
                        <a:rPr lang="en-US" sz="900" dirty="0">
                          <a:solidFill>
                            <a:schemeClr val="tx1">
                              <a:lumMod val="75000"/>
                            </a:schemeClr>
                          </a:solidFill>
                        </a:rPr>
                      </a:br>
                      <a:r>
                        <a:rPr lang="en-US" sz="900" dirty="0">
                          <a:solidFill>
                            <a:schemeClr val="tx1">
                              <a:lumMod val="75000"/>
                            </a:schemeClr>
                          </a:solidFill>
                        </a:rPr>
                        <a:t>754</a:t>
                      </a:r>
                      <a:br>
                        <a:rPr lang="en-US" sz="900" dirty="0">
                          <a:solidFill>
                            <a:schemeClr val="tx1">
                              <a:lumMod val="75000"/>
                            </a:schemeClr>
                          </a:solidFill>
                        </a:rPr>
                      </a:br>
                      <a:r>
                        <a:rPr lang="en-US" sz="900" dirty="0">
                          <a:solidFill>
                            <a:schemeClr val="tx1">
                              <a:lumMod val="75000"/>
                            </a:schemeClr>
                          </a:solidFill>
                        </a:rPr>
                        <a:t>396</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br>
                        <a:rPr lang="en-US" sz="900" dirty="0">
                          <a:solidFill>
                            <a:schemeClr val="tx1">
                              <a:lumMod val="75000"/>
                            </a:schemeClr>
                          </a:solidFill>
                        </a:rPr>
                      </a:br>
                      <a:r>
                        <a:rPr lang="en-US" sz="900" dirty="0">
                          <a:solidFill>
                            <a:schemeClr val="tx1">
                              <a:lumMod val="75000"/>
                            </a:schemeClr>
                          </a:solidFill>
                        </a:rPr>
                        <a:t>1.56 (1.02-2.38)</a:t>
                      </a:r>
                      <a:br>
                        <a:rPr lang="en-US" sz="900" dirty="0">
                          <a:solidFill>
                            <a:schemeClr val="tx1">
                              <a:lumMod val="75000"/>
                            </a:schemeClr>
                          </a:solidFill>
                        </a:rPr>
                      </a:br>
                      <a:r>
                        <a:rPr lang="en-US" sz="900" dirty="0">
                          <a:solidFill>
                            <a:schemeClr val="tx1">
                              <a:lumMod val="75000"/>
                            </a:schemeClr>
                          </a:solidFill>
                        </a:rPr>
                        <a:t>Ref</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endParaRPr lang="en-US" sz="900" dirty="0"/>
                    </a:p>
                  </a:txBody>
                  <a:tcPr/>
                </a:tc>
                <a:extLst>
                  <a:ext uri="{0D108BD9-81ED-4DB2-BD59-A6C34878D82A}">
                    <a16:rowId xmlns:a16="http://schemas.microsoft.com/office/drawing/2014/main" val="1279621662"/>
                  </a:ext>
                </a:extLst>
              </a:tr>
              <a:tr h="3096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r>
                        <a:rPr lang="en-US" sz="900" b="1" dirty="0">
                          <a:solidFill>
                            <a:schemeClr val="tx1">
                              <a:lumMod val="75000"/>
                            </a:schemeClr>
                          </a:solidFill>
                        </a:rPr>
                        <a:t>Country</a:t>
                      </a:r>
                      <a:br>
                        <a:rPr lang="en-US" sz="900" dirty="0">
                          <a:solidFill>
                            <a:schemeClr val="tx1">
                              <a:lumMod val="75000"/>
                            </a:schemeClr>
                          </a:solidFill>
                        </a:rPr>
                      </a:br>
                      <a:r>
                        <a:rPr lang="en-US" sz="900" dirty="0">
                          <a:solidFill>
                            <a:schemeClr val="tx1">
                              <a:lumMod val="75000"/>
                            </a:schemeClr>
                          </a:solidFill>
                        </a:rPr>
                        <a:t>Japan</a:t>
                      </a:r>
                      <a:br>
                        <a:rPr lang="en-US" sz="900" dirty="0">
                          <a:solidFill>
                            <a:schemeClr val="tx1">
                              <a:lumMod val="75000"/>
                            </a:schemeClr>
                          </a:solidFill>
                        </a:rPr>
                      </a:br>
                      <a:r>
                        <a:rPr lang="en-US" sz="900" dirty="0">
                          <a:solidFill>
                            <a:schemeClr val="tx1">
                              <a:lumMod val="75000"/>
                            </a:schemeClr>
                          </a:solidFill>
                        </a:rPr>
                        <a:t>Non-Japan</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506</a:t>
                      </a:r>
                    </a:p>
                    <a:p>
                      <a:pPr algn="ctr">
                        <a:lnSpc>
                          <a:spcPct val="80000"/>
                        </a:lnSpc>
                      </a:pPr>
                      <a:r>
                        <a:rPr lang="en-US" sz="900" dirty="0">
                          <a:solidFill>
                            <a:schemeClr val="tx1">
                              <a:lumMod val="75000"/>
                            </a:schemeClr>
                          </a:solidFill>
                        </a:rPr>
                        <a:t>644</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2.08 (1.45-2.98)</a:t>
                      </a:r>
                    </a:p>
                    <a:p>
                      <a:pPr algn="ctr">
                        <a:lnSpc>
                          <a:spcPct val="80000"/>
                        </a:lnSpc>
                      </a:pPr>
                      <a:r>
                        <a:rPr lang="en-US" sz="900" dirty="0">
                          <a:solidFill>
                            <a:schemeClr val="tx1">
                              <a:lumMod val="75000"/>
                            </a:schemeClr>
                          </a:solidFill>
                        </a:rPr>
                        <a:t>Ref</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endParaRPr lang="en-US" sz="900" dirty="0"/>
                    </a:p>
                  </a:txBody>
                  <a:tcPr/>
                </a:tc>
                <a:extLst>
                  <a:ext uri="{0D108BD9-81ED-4DB2-BD59-A6C34878D82A}">
                    <a16:rowId xmlns:a16="http://schemas.microsoft.com/office/drawing/2014/main" val="158884781"/>
                  </a:ext>
                </a:extLst>
              </a:tr>
              <a:tr h="3096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r>
                        <a:rPr lang="en-US" sz="900" b="1" dirty="0">
                          <a:solidFill>
                            <a:schemeClr val="tx1">
                              <a:lumMod val="75000"/>
                            </a:schemeClr>
                          </a:solidFill>
                        </a:rPr>
                        <a:t>Lung comorbidities</a:t>
                      </a:r>
                      <a:r>
                        <a:rPr lang="en-US" sz="900" b="1" kern="1200" baseline="30000" dirty="0">
                          <a:solidFill>
                            <a:schemeClr val="tx1">
                              <a:lumMod val="75000"/>
                            </a:schemeClr>
                          </a:solidFill>
                          <a:effectLst/>
                        </a:rPr>
                        <a:t>†</a:t>
                      </a:r>
                      <a:br>
                        <a:rPr lang="en-US" sz="900" dirty="0">
                          <a:solidFill>
                            <a:schemeClr val="tx1">
                              <a:lumMod val="75000"/>
                            </a:schemeClr>
                          </a:solidFill>
                        </a:rPr>
                      </a:br>
                      <a:r>
                        <a:rPr lang="en-US" sz="900" dirty="0">
                          <a:solidFill>
                            <a:schemeClr val="tx1">
                              <a:lumMod val="75000"/>
                            </a:schemeClr>
                          </a:solidFill>
                        </a:rPr>
                        <a:t>Yes</a:t>
                      </a:r>
                    </a:p>
                    <a:p>
                      <a:pPr>
                        <a:lnSpc>
                          <a:spcPct val="80000"/>
                        </a:lnSpc>
                      </a:pPr>
                      <a:r>
                        <a:rPr lang="en-US" sz="900" dirty="0">
                          <a:solidFill>
                            <a:schemeClr val="tx1">
                              <a:lumMod val="75000"/>
                            </a:schemeClr>
                          </a:solidFill>
                        </a:rPr>
                        <a:t>No</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81</a:t>
                      </a:r>
                    </a:p>
                    <a:p>
                      <a:pPr algn="ctr">
                        <a:lnSpc>
                          <a:spcPct val="80000"/>
                        </a:lnSpc>
                      </a:pPr>
                      <a:r>
                        <a:rPr lang="en-US" sz="900" dirty="0">
                          <a:solidFill>
                            <a:schemeClr val="tx1">
                              <a:lumMod val="75000"/>
                            </a:schemeClr>
                          </a:solidFill>
                        </a:rPr>
                        <a:t>1069</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1.75 (1.03-2.98)</a:t>
                      </a:r>
                    </a:p>
                    <a:p>
                      <a:pPr algn="ctr">
                        <a:lnSpc>
                          <a:spcPct val="80000"/>
                        </a:lnSpc>
                      </a:pPr>
                      <a:r>
                        <a:rPr lang="en-US" sz="900" dirty="0">
                          <a:solidFill>
                            <a:schemeClr val="tx1">
                              <a:lumMod val="75000"/>
                            </a:schemeClr>
                          </a:solidFill>
                        </a:rPr>
                        <a:t>Ref</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endParaRPr lang="en-US" sz="900" dirty="0"/>
                    </a:p>
                  </a:txBody>
                  <a:tcPr/>
                </a:tc>
                <a:extLst>
                  <a:ext uri="{0D108BD9-81ED-4DB2-BD59-A6C34878D82A}">
                    <a16:rowId xmlns:a16="http://schemas.microsoft.com/office/drawing/2014/main" val="482125264"/>
                  </a:ext>
                </a:extLst>
              </a:tr>
              <a:tr h="3898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r>
                        <a:rPr lang="en-US" sz="900" b="1" dirty="0">
                          <a:solidFill>
                            <a:schemeClr val="tx1">
                              <a:lumMod val="75000"/>
                            </a:schemeClr>
                          </a:solidFill>
                        </a:rPr>
                        <a:t>Baseline renal function</a:t>
                      </a:r>
                      <a:r>
                        <a:rPr lang="en-US" sz="900" b="1" kern="1200" baseline="30000" dirty="0">
                          <a:solidFill>
                            <a:schemeClr val="tx1">
                              <a:lumMod val="75000"/>
                            </a:schemeClr>
                          </a:solidFill>
                          <a:effectLst/>
                        </a:rPr>
                        <a:t>‡,§</a:t>
                      </a:r>
                      <a:br>
                        <a:rPr lang="en-US" sz="900" baseline="30000" dirty="0">
                          <a:solidFill>
                            <a:schemeClr val="tx1">
                              <a:lumMod val="75000"/>
                            </a:schemeClr>
                          </a:solidFill>
                        </a:rPr>
                      </a:br>
                      <a:r>
                        <a:rPr lang="en-US" sz="900" baseline="0" dirty="0">
                          <a:solidFill>
                            <a:schemeClr val="tx1">
                              <a:lumMod val="75000"/>
                            </a:schemeClr>
                          </a:solidFill>
                        </a:rPr>
                        <a:t>Normal</a:t>
                      </a:r>
                      <a:br>
                        <a:rPr lang="en-US" sz="900" baseline="0" dirty="0">
                          <a:solidFill>
                            <a:schemeClr val="tx1">
                              <a:lumMod val="75000"/>
                            </a:schemeClr>
                          </a:solidFill>
                        </a:rPr>
                      </a:br>
                      <a:r>
                        <a:rPr lang="en-US" sz="900" baseline="0" dirty="0">
                          <a:solidFill>
                            <a:schemeClr val="tx1">
                              <a:lumMod val="75000"/>
                            </a:schemeClr>
                          </a:solidFill>
                        </a:rPr>
                        <a:t>Mild Decrease</a:t>
                      </a:r>
                    </a:p>
                    <a:p>
                      <a:pPr>
                        <a:lnSpc>
                          <a:spcPct val="80000"/>
                        </a:lnSpc>
                      </a:pPr>
                      <a:r>
                        <a:rPr lang="en-US" sz="900" baseline="0" dirty="0">
                          <a:solidFill>
                            <a:schemeClr val="tx1">
                              <a:lumMod val="75000"/>
                            </a:schemeClr>
                          </a:solidFill>
                        </a:rPr>
                        <a:t>Moderate/Severe Decrease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470</a:t>
                      </a:r>
                    </a:p>
                    <a:p>
                      <a:pPr algn="ctr">
                        <a:lnSpc>
                          <a:spcPct val="80000"/>
                        </a:lnSpc>
                      </a:pPr>
                      <a:r>
                        <a:rPr lang="en-US" sz="900" dirty="0">
                          <a:solidFill>
                            <a:schemeClr val="tx1">
                              <a:lumMod val="75000"/>
                            </a:schemeClr>
                          </a:solidFill>
                        </a:rPr>
                        <a:t>458</a:t>
                      </a:r>
                    </a:p>
                    <a:p>
                      <a:pPr algn="ctr">
                        <a:lnSpc>
                          <a:spcPct val="80000"/>
                        </a:lnSpc>
                      </a:pPr>
                      <a:r>
                        <a:rPr lang="en-US" sz="900" dirty="0">
                          <a:solidFill>
                            <a:schemeClr val="tx1">
                              <a:lumMod val="75000"/>
                            </a:schemeClr>
                          </a:solidFill>
                        </a:rPr>
                        <a:t>196</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Ref</a:t>
                      </a:r>
                    </a:p>
                    <a:p>
                      <a:pPr algn="ctr">
                        <a:lnSpc>
                          <a:spcPct val="80000"/>
                        </a:lnSpc>
                      </a:pPr>
                      <a:r>
                        <a:rPr lang="en-US" sz="900" dirty="0">
                          <a:solidFill>
                            <a:schemeClr val="tx1">
                              <a:lumMod val="75000"/>
                            </a:schemeClr>
                          </a:solidFill>
                        </a:rPr>
                        <a:t>1.24 (0.83-1.84)</a:t>
                      </a:r>
                    </a:p>
                    <a:p>
                      <a:pPr algn="ctr">
                        <a:lnSpc>
                          <a:spcPct val="80000"/>
                        </a:lnSpc>
                      </a:pPr>
                      <a:r>
                        <a:rPr lang="en-US" sz="900" dirty="0">
                          <a:solidFill>
                            <a:schemeClr val="tx1">
                              <a:lumMod val="75000"/>
                            </a:schemeClr>
                          </a:solidFill>
                        </a:rPr>
                        <a:t>2.73 (1.65-4.52)</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endParaRPr lang="en-US" sz="900" dirty="0"/>
                    </a:p>
                  </a:txBody>
                  <a:tcPr/>
                </a:tc>
                <a:extLst>
                  <a:ext uri="{0D108BD9-81ED-4DB2-BD59-A6C34878D82A}">
                    <a16:rowId xmlns:a16="http://schemas.microsoft.com/office/drawing/2014/main" val="944684428"/>
                  </a:ext>
                </a:extLst>
              </a:tr>
              <a:tr h="3096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r>
                        <a:rPr lang="en-US" sz="900" b="1" dirty="0">
                          <a:solidFill>
                            <a:schemeClr val="tx1">
                              <a:lumMod val="75000"/>
                            </a:schemeClr>
                          </a:solidFill>
                        </a:rPr>
                        <a:t>Time since disease diagnosis</a:t>
                      </a:r>
                      <a:r>
                        <a:rPr lang="en-US" sz="900" b="1" kern="1200" baseline="30000" dirty="0">
                          <a:solidFill>
                            <a:schemeClr val="tx1">
                              <a:lumMod val="75000"/>
                            </a:schemeClr>
                          </a:solidFill>
                          <a:effectLst/>
                        </a:rPr>
                        <a:t>‡</a:t>
                      </a:r>
                      <a:endParaRPr lang="en-US" sz="900" b="1" baseline="30000" dirty="0">
                        <a:solidFill>
                          <a:schemeClr val="tx1">
                            <a:lumMod val="75000"/>
                          </a:schemeClr>
                        </a:solidFill>
                      </a:endParaRPr>
                    </a:p>
                    <a:p>
                      <a:pPr>
                        <a:lnSpc>
                          <a:spcPct val="80000"/>
                        </a:lnSpc>
                      </a:pPr>
                      <a:r>
                        <a:rPr lang="en-US" sz="900" baseline="0" dirty="0">
                          <a:solidFill>
                            <a:schemeClr val="tx1">
                              <a:lumMod val="75000"/>
                            </a:schemeClr>
                          </a:solidFill>
                        </a:rPr>
                        <a:t>0 to ≤4 years</a:t>
                      </a:r>
                      <a:br>
                        <a:rPr lang="en-US" sz="900" baseline="0" dirty="0">
                          <a:solidFill>
                            <a:schemeClr val="tx1">
                              <a:lumMod val="75000"/>
                            </a:schemeClr>
                          </a:solidFill>
                        </a:rPr>
                      </a:br>
                      <a:r>
                        <a:rPr lang="en-US" sz="900" baseline="0" dirty="0">
                          <a:solidFill>
                            <a:schemeClr val="tx1">
                              <a:lumMod val="75000"/>
                            </a:schemeClr>
                          </a:solidFill>
                        </a:rPr>
                        <a:t>&gt;4 years</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624</a:t>
                      </a:r>
                    </a:p>
                    <a:p>
                      <a:pPr algn="ctr">
                        <a:lnSpc>
                          <a:spcPct val="80000"/>
                        </a:lnSpc>
                      </a:pPr>
                      <a:r>
                        <a:rPr lang="en-US" sz="900" dirty="0">
                          <a:solidFill>
                            <a:schemeClr val="tx1">
                              <a:lumMod val="75000"/>
                            </a:schemeClr>
                          </a:solidFill>
                        </a:rPr>
                        <a:t>403</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Ref</a:t>
                      </a:r>
                    </a:p>
                    <a:p>
                      <a:pPr algn="ctr">
                        <a:lnSpc>
                          <a:spcPct val="80000"/>
                        </a:lnSpc>
                      </a:pPr>
                      <a:r>
                        <a:rPr lang="en-US" sz="900" dirty="0">
                          <a:solidFill>
                            <a:schemeClr val="tx1">
                              <a:lumMod val="75000"/>
                            </a:schemeClr>
                          </a:solidFill>
                        </a:rPr>
                        <a:t>1.82 (1.20-2.75)</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endParaRPr lang="en-US" sz="900" dirty="0"/>
                    </a:p>
                  </a:txBody>
                  <a:tcPr/>
                </a:tc>
                <a:extLst>
                  <a:ext uri="{0D108BD9-81ED-4DB2-BD59-A6C34878D82A}">
                    <a16:rowId xmlns:a16="http://schemas.microsoft.com/office/drawing/2014/main" val="378456800"/>
                  </a:ext>
                </a:extLst>
              </a:tr>
              <a:tr h="4379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r>
                        <a:rPr lang="en-US" sz="900" b="1" dirty="0">
                          <a:solidFill>
                            <a:schemeClr val="tx1">
                              <a:lumMod val="75000"/>
                            </a:schemeClr>
                          </a:solidFill>
                        </a:rPr>
                        <a:t>Dose</a:t>
                      </a:r>
                      <a:br>
                        <a:rPr lang="en-US" sz="900" dirty="0">
                          <a:solidFill>
                            <a:schemeClr val="tx1">
                              <a:lumMod val="75000"/>
                            </a:schemeClr>
                          </a:solidFill>
                        </a:rPr>
                      </a:br>
                      <a:r>
                        <a:rPr lang="en-US" sz="900" dirty="0">
                          <a:solidFill>
                            <a:schemeClr val="tx1">
                              <a:lumMod val="75000"/>
                            </a:schemeClr>
                          </a:solidFill>
                        </a:rPr>
                        <a:t>5.4 mg/kg q3w</a:t>
                      </a:r>
                      <a:br>
                        <a:rPr lang="en-US" sz="900" dirty="0">
                          <a:solidFill>
                            <a:schemeClr val="tx1">
                              <a:lumMod val="75000"/>
                            </a:schemeClr>
                          </a:solidFill>
                        </a:rPr>
                      </a:br>
                      <a:r>
                        <a:rPr lang="en-US" sz="900" dirty="0">
                          <a:solidFill>
                            <a:schemeClr val="tx1">
                              <a:lumMod val="75000"/>
                            </a:schemeClr>
                          </a:solidFill>
                        </a:rPr>
                        <a:t>6.4 mg/kg q3w</a:t>
                      </a:r>
                    </a:p>
                    <a:p>
                      <a:pPr>
                        <a:lnSpc>
                          <a:spcPct val="80000"/>
                        </a:lnSpc>
                      </a:pPr>
                      <a:r>
                        <a:rPr lang="en-US" sz="900" dirty="0">
                          <a:solidFill>
                            <a:schemeClr val="tx1">
                              <a:lumMod val="75000"/>
                            </a:schemeClr>
                          </a:solidFill>
                        </a:rPr>
                        <a:t>&gt;6.4 mg/kg q3w</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315</a:t>
                      </a:r>
                    </a:p>
                    <a:p>
                      <a:pPr algn="ctr">
                        <a:lnSpc>
                          <a:spcPct val="80000"/>
                        </a:lnSpc>
                      </a:pPr>
                      <a:r>
                        <a:rPr lang="en-US" sz="900" dirty="0">
                          <a:solidFill>
                            <a:schemeClr val="tx1">
                              <a:lumMod val="75000"/>
                            </a:schemeClr>
                          </a:solidFill>
                        </a:rPr>
                        <a:t>808</a:t>
                      </a:r>
                    </a:p>
                    <a:p>
                      <a:pPr algn="ctr">
                        <a:lnSpc>
                          <a:spcPct val="80000"/>
                        </a:lnSpc>
                      </a:pPr>
                      <a:r>
                        <a:rPr lang="en-US" sz="900" dirty="0">
                          <a:solidFill>
                            <a:schemeClr val="tx1">
                              <a:lumMod val="75000"/>
                            </a:schemeClr>
                          </a:solidFill>
                        </a:rPr>
                        <a:t>27</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Ref</a:t>
                      </a:r>
                    </a:p>
                    <a:p>
                      <a:pPr algn="ctr">
                        <a:lnSpc>
                          <a:spcPct val="80000"/>
                        </a:lnSpc>
                      </a:pPr>
                      <a:r>
                        <a:rPr lang="en-US" sz="900" dirty="0">
                          <a:solidFill>
                            <a:schemeClr val="tx1">
                              <a:lumMod val="75000"/>
                            </a:schemeClr>
                          </a:solidFill>
                        </a:rPr>
                        <a:t>1.30 (0.85-1.99)</a:t>
                      </a:r>
                    </a:p>
                    <a:p>
                      <a:pPr algn="ctr">
                        <a:lnSpc>
                          <a:spcPct val="80000"/>
                        </a:lnSpc>
                      </a:pPr>
                      <a:r>
                        <a:rPr lang="en-US" sz="900" dirty="0">
                          <a:solidFill>
                            <a:schemeClr val="tx1">
                              <a:lumMod val="75000"/>
                            </a:schemeClr>
                          </a:solidFill>
                        </a:rPr>
                        <a:t>2.92 (1.32-6.42)</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endParaRPr lang="en-US" sz="900" dirty="0"/>
                    </a:p>
                  </a:txBody>
                  <a:tcPr/>
                </a:tc>
                <a:extLst>
                  <a:ext uri="{0D108BD9-81ED-4DB2-BD59-A6C34878D82A}">
                    <a16:rowId xmlns:a16="http://schemas.microsoft.com/office/drawing/2014/main" val="875845454"/>
                  </a:ext>
                </a:extLst>
              </a:tr>
              <a:tr h="3096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r>
                        <a:rPr lang="en-US" sz="900" b="1" dirty="0">
                          <a:solidFill>
                            <a:schemeClr val="tx1">
                              <a:lumMod val="75000"/>
                            </a:schemeClr>
                          </a:solidFill>
                        </a:rPr>
                        <a:t>Baseline SpO</a:t>
                      </a:r>
                      <a:r>
                        <a:rPr lang="en-US" sz="900" b="1" baseline="-25000" dirty="0">
                          <a:solidFill>
                            <a:schemeClr val="tx1">
                              <a:lumMod val="75000"/>
                            </a:schemeClr>
                          </a:solidFill>
                        </a:rPr>
                        <a:t>2</a:t>
                      </a:r>
                      <a:r>
                        <a:rPr lang="en-US" sz="900" b="1" kern="1200" baseline="30000" dirty="0">
                          <a:solidFill>
                            <a:schemeClr val="tx1">
                              <a:lumMod val="75000"/>
                            </a:schemeClr>
                          </a:solidFill>
                          <a:effectLst/>
                        </a:rPr>
                        <a:t>‡</a:t>
                      </a:r>
                      <a:endParaRPr lang="en-US" sz="900" b="1" baseline="30000" dirty="0">
                        <a:solidFill>
                          <a:schemeClr val="tx1">
                            <a:lumMod val="75000"/>
                          </a:schemeClr>
                        </a:solidFill>
                      </a:endParaRPr>
                    </a:p>
                    <a:p>
                      <a:pPr>
                        <a:lnSpc>
                          <a:spcPct val="80000"/>
                        </a:lnSpc>
                      </a:pPr>
                      <a:r>
                        <a:rPr lang="en-US" sz="900" baseline="0" dirty="0">
                          <a:solidFill>
                            <a:schemeClr val="tx1">
                              <a:lumMod val="75000"/>
                            </a:schemeClr>
                          </a:solidFill>
                        </a:rPr>
                        <a:t>≥95%</a:t>
                      </a:r>
                    </a:p>
                    <a:p>
                      <a:pPr>
                        <a:lnSpc>
                          <a:spcPct val="80000"/>
                        </a:lnSpc>
                      </a:pPr>
                      <a:r>
                        <a:rPr lang="en-US" sz="900" baseline="0" dirty="0">
                          <a:solidFill>
                            <a:schemeClr val="tx1">
                              <a:lumMod val="75000"/>
                            </a:schemeClr>
                          </a:solidFill>
                        </a:rPr>
                        <a:t>&lt;95%</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1080</a:t>
                      </a:r>
                    </a:p>
                    <a:p>
                      <a:pPr algn="ctr">
                        <a:lnSpc>
                          <a:spcPct val="80000"/>
                        </a:lnSpc>
                      </a:pPr>
                      <a:r>
                        <a:rPr lang="en-US" sz="900" dirty="0">
                          <a:solidFill>
                            <a:schemeClr val="tx1">
                              <a:lumMod val="75000"/>
                            </a:schemeClr>
                          </a:solidFill>
                        </a:rPr>
                        <a:t>57</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80000"/>
                        </a:lnSpc>
                      </a:pPr>
                      <a:endParaRPr lang="en-US" sz="900" dirty="0">
                        <a:solidFill>
                          <a:schemeClr val="tx1">
                            <a:lumMod val="75000"/>
                          </a:schemeClr>
                        </a:solidFill>
                      </a:endParaRPr>
                    </a:p>
                    <a:p>
                      <a:pPr algn="ctr">
                        <a:lnSpc>
                          <a:spcPct val="80000"/>
                        </a:lnSpc>
                      </a:pPr>
                      <a:r>
                        <a:rPr lang="en-US" sz="900" dirty="0">
                          <a:solidFill>
                            <a:schemeClr val="tx1">
                              <a:lumMod val="75000"/>
                            </a:schemeClr>
                          </a:solidFill>
                        </a:rPr>
                        <a:t>Ref</a:t>
                      </a:r>
                    </a:p>
                    <a:p>
                      <a:pPr algn="ctr">
                        <a:lnSpc>
                          <a:spcPct val="80000"/>
                        </a:lnSpc>
                      </a:pPr>
                      <a:r>
                        <a:rPr lang="en-US" sz="900" dirty="0">
                          <a:solidFill>
                            <a:schemeClr val="tx1">
                              <a:lumMod val="75000"/>
                            </a:schemeClr>
                          </a:solidFill>
                        </a:rPr>
                        <a:t>2.14 (1.11-4.13)</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80000"/>
                        </a:lnSpc>
                      </a:pPr>
                      <a:endParaRPr lang="en-US" sz="900" dirty="0"/>
                    </a:p>
                  </a:txBody>
                  <a:tcPr/>
                </a:tc>
                <a:extLst>
                  <a:ext uri="{0D108BD9-81ED-4DB2-BD59-A6C34878D82A}">
                    <a16:rowId xmlns:a16="http://schemas.microsoft.com/office/drawing/2014/main" val="2353717497"/>
                  </a:ext>
                </a:extLst>
              </a:tr>
            </a:tbl>
          </a:graphicData>
        </a:graphic>
      </p:graphicFrame>
      <p:grpSp>
        <p:nvGrpSpPr>
          <p:cNvPr id="11143" name="Group 11142">
            <a:extLst>
              <a:ext uri="{FF2B5EF4-FFF2-40B4-BE49-F238E27FC236}">
                <a16:creationId xmlns:a16="http://schemas.microsoft.com/office/drawing/2014/main" id="{E5E83B93-1DDC-6EE3-E7F4-2FA66B50D5A8}"/>
              </a:ext>
            </a:extLst>
          </p:cNvPr>
          <p:cNvGrpSpPr/>
          <p:nvPr/>
        </p:nvGrpSpPr>
        <p:grpSpPr>
          <a:xfrm>
            <a:off x="9591727" y="5383808"/>
            <a:ext cx="2149953" cy="53527"/>
            <a:chOff x="9591727" y="5383808"/>
            <a:chExt cx="2149953" cy="209643"/>
          </a:xfrm>
        </p:grpSpPr>
        <p:cxnSp>
          <p:nvCxnSpPr>
            <p:cNvPr id="11144" name="Straight Connector 11143">
              <a:extLst>
                <a:ext uri="{FF2B5EF4-FFF2-40B4-BE49-F238E27FC236}">
                  <a16:creationId xmlns:a16="http://schemas.microsoft.com/office/drawing/2014/main" id="{73B54410-402B-543E-A68D-DD776C738FD8}"/>
                </a:ext>
              </a:extLst>
            </p:cNvPr>
            <p:cNvCxnSpPr/>
            <p:nvPr/>
          </p:nvCxnSpPr>
          <p:spPr bwMode="auto">
            <a:xfrm>
              <a:off x="11741680"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45" name="Straight Connector 11144">
              <a:extLst>
                <a:ext uri="{FF2B5EF4-FFF2-40B4-BE49-F238E27FC236}">
                  <a16:creationId xmlns:a16="http://schemas.microsoft.com/office/drawing/2014/main" id="{3A06375B-EA91-837F-3C74-A98304BFA4B0}"/>
                </a:ext>
              </a:extLst>
            </p:cNvPr>
            <p:cNvCxnSpPr/>
            <p:nvPr/>
          </p:nvCxnSpPr>
          <p:spPr bwMode="auto">
            <a:xfrm>
              <a:off x="11532039"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46" name="Straight Connector 11145">
              <a:extLst>
                <a:ext uri="{FF2B5EF4-FFF2-40B4-BE49-F238E27FC236}">
                  <a16:creationId xmlns:a16="http://schemas.microsoft.com/office/drawing/2014/main" id="{47F5B952-3425-E084-F3B8-5C2ADB195698}"/>
                </a:ext>
              </a:extLst>
            </p:cNvPr>
            <p:cNvCxnSpPr/>
            <p:nvPr/>
          </p:nvCxnSpPr>
          <p:spPr bwMode="auto">
            <a:xfrm>
              <a:off x="11317936"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47" name="Straight Connector 11146">
              <a:extLst>
                <a:ext uri="{FF2B5EF4-FFF2-40B4-BE49-F238E27FC236}">
                  <a16:creationId xmlns:a16="http://schemas.microsoft.com/office/drawing/2014/main" id="{6EB36CC0-BD3A-846A-BA34-6B9DA9B27B58}"/>
                </a:ext>
              </a:extLst>
            </p:cNvPr>
            <p:cNvCxnSpPr/>
            <p:nvPr/>
          </p:nvCxnSpPr>
          <p:spPr bwMode="auto">
            <a:xfrm>
              <a:off x="11112753"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48" name="Straight Connector 11147">
              <a:extLst>
                <a:ext uri="{FF2B5EF4-FFF2-40B4-BE49-F238E27FC236}">
                  <a16:creationId xmlns:a16="http://schemas.microsoft.com/office/drawing/2014/main" id="{8F5CCC98-1AC1-BF82-290D-569FE1FC019F}"/>
                </a:ext>
              </a:extLst>
            </p:cNvPr>
            <p:cNvCxnSpPr/>
            <p:nvPr/>
          </p:nvCxnSpPr>
          <p:spPr bwMode="auto">
            <a:xfrm>
              <a:off x="10907571"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49" name="Straight Connector 11148">
              <a:extLst>
                <a:ext uri="{FF2B5EF4-FFF2-40B4-BE49-F238E27FC236}">
                  <a16:creationId xmlns:a16="http://schemas.microsoft.com/office/drawing/2014/main" id="{914E35C6-6DC6-C951-7A83-D6A2A56BEFE2}"/>
                </a:ext>
              </a:extLst>
            </p:cNvPr>
            <p:cNvCxnSpPr/>
            <p:nvPr/>
          </p:nvCxnSpPr>
          <p:spPr bwMode="auto">
            <a:xfrm>
              <a:off x="10702388"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50" name="Straight Connector 11149">
              <a:extLst>
                <a:ext uri="{FF2B5EF4-FFF2-40B4-BE49-F238E27FC236}">
                  <a16:creationId xmlns:a16="http://schemas.microsoft.com/office/drawing/2014/main" id="{030AC804-59FF-8C8C-94FE-A030E1EBE0AE}"/>
                </a:ext>
              </a:extLst>
            </p:cNvPr>
            <p:cNvCxnSpPr/>
            <p:nvPr/>
          </p:nvCxnSpPr>
          <p:spPr bwMode="auto">
            <a:xfrm>
              <a:off x="10488285"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51" name="Straight Connector 11150">
              <a:extLst>
                <a:ext uri="{FF2B5EF4-FFF2-40B4-BE49-F238E27FC236}">
                  <a16:creationId xmlns:a16="http://schemas.microsoft.com/office/drawing/2014/main" id="{02ADF2E3-7007-9F49-9B62-30F9FF6AC008}"/>
                </a:ext>
              </a:extLst>
            </p:cNvPr>
            <p:cNvCxnSpPr/>
            <p:nvPr/>
          </p:nvCxnSpPr>
          <p:spPr bwMode="auto">
            <a:xfrm>
              <a:off x="10274181"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52" name="Straight Connector 11151">
              <a:extLst>
                <a:ext uri="{FF2B5EF4-FFF2-40B4-BE49-F238E27FC236}">
                  <a16:creationId xmlns:a16="http://schemas.microsoft.com/office/drawing/2014/main" id="{29C1B5B8-450E-38D8-5EA0-A8997BABF294}"/>
                </a:ext>
              </a:extLst>
            </p:cNvPr>
            <p:cNvCxnSpPr/>
            <p:nvPr/>
          </p:nvCxnSpPr>
          <p:spPr bwMode="auto">
            <a:xfrm>
              <a:off x="10068999"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53" name="Straight Connector 11152">
              <a:extLst>
                <a:ext uri="{FF2B5EF4-FFF2-40B4-BE49-F238E27FC236}">
                  <a16:creationId xmlns:a16="http://schemas.microsoft.com/office/drawing/2014/main" id="{8467B9E3-650F-6455-9946-383C7E6FE0DD}"/>
                </a:ext>
              </a:extLst>
            </p:cNvPr>
            <p:cNvCxnSpPr/>
            <p:nvPr/>
          </p:nvCxnSpPr>
          <p:spPr bwMode="auto">
            <a:xfrm>
              <a:off x="9792450" y="5383808"/>
              <a:ext cx="0" cy="209643"/>
            </a:xfrm>
            <a:prstGeom prst="line">
              <a:avLst/>
            </a:prstGeom>
            <a:noFill/>
            <a:ln w="28575" cap="flat" cmpd="sng" algn="ctr">
              <a:solidFill>
                <a:srgbClr val="000000"/>
              </a:solidFill>
              <a:prstDash val="solid"/>
              <a:round/>
              <a:headEnd type="none" w="med" len="med"/>
              <a:tailEnd type="none" w="med" len="med"/>
            </a:ln>
            <a:effectLst/>
          </p:spPr>
        </p:cxnSp>
        <p:cxnSp>
          <p:nvCxnSpPr>
            <p:cNvPr id="11154" name="Straight Connector 11153">
              <a:extLst>
                <a:ext uri="{FF2B5EF4-FFF2-40B4-BE49-F238E27FC236}">
                  <a16:creationId xmlns:a16="http://schemas.microsoft.com/office/drawing/2014/main" id="{0C27FFF2-5599-5DCD-590F-F6FE251198C0}"/>
                </a:ext>
              </a:extLst>
            </p:cNvPr>
            <p:cNvCxnSpPr/>
            <p:nvPr/>
          </p:nvCxnSpPr>
          <p:spPr bwMode="auto">
            <a:xfrm>
              <a:off x="9591727" y="5383808"/>
              <a:ext cx="0" cy="209643"/>
            </a:xfrm>
            <a:prstGeom prst="line">
              <a:avLst/>
            </a:prstGeom>
            <a:noFill/>
            <a:ln w="28575" cap="flat" cmpd="sng" algn="ctr">
              <a:solidFill>
                <a:srgbClr val="000000"/>
              </a:solidFill>
              <a:prstDash val="solid"/>
              <a:round/>
              <a:headEnd type="none" w="med" len="med"/>
              <a:tailEnd type="none" w="med" len="med"/>
            </a:ln>
            <a:effectLst/>
          </p:spPr>
        </p:cxnSp>
      </p:grpSp>
      <p:sp>
        <p:nvSpPr>
          <p:cNvPr id="11155" name="TextBox 11154">
            <a:extLst>
              <a:ext uri="{FF2B5EF4-FFF2-40B4-BE49-F238E27FC236}">
                <a16:creationId xmlns:a16="http://schemas.microsoft.com/office/drawing/2014/main" id="{581E5319-D8E6-3BE7-37F3-F2044971589E}"/>
              </a:ext>
            </a:extLst>
          </p:cNvPr>
          <p:cNvSpPr txBox="1"/>
          <p:nvPr/>
        </p:nvSpPr>
        <p:spPr bwMode="auto">
          <a:xfrm>
            <a:off x="10106240" y="5382262"/>
            <a:ext cx="3536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0.5</a:t>
            </a:r>
          </a:p>
        </p:txBody>
      </p:sp>
      <p:sp>
        <p:nvSpPr>
          <p:cNvPr id="11156" name="TextBox 11155">
            <a:extLst>
              <a:ext uri="{FF2B5EF4-FFF2-40B4-BE49-F238E27FC236}">
                <a16:creationId xmlns:a16="http://schemas.microsoft.com/office/drawing/2014/main" id="{40C7FAF5-1157-9405-9D03-11424D504FD7}"/>
              </a:ext>
            </a:extLst>
          </p:cNvPr>
          <p:cNvSpPr txBox="1"/>
          <p:nvPr/>
        </p:nvSpPr>
        <p:spPr bwMode="auto">
          <a:xfrm>
            <a:off x="9856452" y="5382262"/>
            <a:ext cx="4338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0.25</a:t>
            </a:r>
          </a:p>
        </p:txBody>
      </p:sp>
      <p:sp>
        <p:nvSpPr>
          <p:cNvPr id="11157" name="TextBox 11156">
            <a:extLst>
              <a:ext uri="{FF2B5EF4-FFF2-40B4-BE49-F238E27FC236}">
                <a16:creationId xmlns:a16="http://schemas.microsoft.com/office/drawing/2014/main" id="{03D3D437-8B9B-B2DC-73D4-BDE607848CAA}"/>
              </a:ext>
            </a:extLst>
          </p:cNvPr>
          <p:cNvSpPr txBox="1"/>
          <p:nvPr/>
        </p:nvSpPr>
        <p:spPr bwMode="auto">
          <a:xfrm>
            <a:off x="9615586" y="5382262"/>
            <a:ext cx="4338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0.1</a:t>
            </a:r>
          </a:p>
        </p:txBody>
      </p:sp>
      <p:sp>
        <p:nvSpPr>
          <p:cNvPr id="11158" name="TextBox 11157">
            <a:extLst>
              <a:ext uri="{FF2B5EF4-FFF2-40B4-BE49-F238E27FC236}">
                <a16:creationId xmlns:a16="http://schemas.microsoft.com/office/drawing/2014/main" id="{4F402F3F-4B1B-2A87-68D7-913EF95FB7DD}"/>
              </a:ext>
            </a:extLst>
          </p:cNvPr>
          <p:cNvSpPr txBox="1"/>
          <p:nvPr/>
        </p:nvSpPr>
        <p:spPr bwMode="auto">
          <a:xfrm>
            <a:off x="9379180" y="5382262"/>
            <a:ext cx="4338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0.05</a:t>
            </a:r>
          </a:p>
        </p:txBody>
      </p:sp>
      <p:sp>
        <p:nvSpPr>
          <p:cNvPr id="11159" name="TextBox 11158">
            <a:extLst>
              <a:ext uri="{FF2B5EF4-FFF2-40B4-BE49-F238E27FC236}">
                <a16:creationId xmlns:a16="http://schemas.microsoft.com/office/drawing/2014/main" id="{70A292F9-254E-FE2C-EFA4-FB7D1E8C04F7}"/>
              </a:ext>
            </a:extLst>
          </p:cNvPr>
          <p:cNvSpPr txBox="1"/>
          <p:nvPr/>
        </p:nvSpPr>
        <p:spPr bwMode="auto">
          <a:xfrm>
            <a:off x="10356027" y="5382262"/>
            <a:ext cx="2510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1</a:t>
            </a:r>
          </a:p>
        </p:txBody>
      </p:sp>
      <p:sp>
        <p:nvSpPr>
          <p:cNvPr id="11160" name="TextBox 11159">
            <a:extLst>
              <a:ext uri="{FF2B5EF4-FFF2-40B4-BE49-F238E27FC236}">
                <a16:creationId xmlns:a16="http://schemas.microsoft.com/office/drawing/2014/main" id="{1207BDEA-E208-5514-F1F9-DB853C0BA866}"/>
              </a:ext>
            </a:extLst>
          </p:cNvPr>
          <p:cNvSpPr txBox="1"/>
          <p:nvPr/>
        </p:nvSpPr>
        <p:spPr bwMode="auto">
          <a:xfrm>
            <a:off x="10592433" y="5382262"/>
            <a:ext cx="2510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2</a:t>
            </a:r>
          </a:p>
        </p:txBody>
      </p:sp>
      <p:sp>
        <p:nvSpPr>
          <p:cNvPr id="11161" name="TextBox 11160">
            <a:extLst>
              <a:ext uri="{FF2B5EF4-FFF2-40B4-BE49-F238E27FC236}">
                <a16:creationId xmlns:a16="http://schemas.microsoft.com/office/drawing/2014/main" id="{DA0C19B4-CCE3-1C77-CC28-59F197F2EEE6}"/>
              </a:ext>
            </a:extLst>
          </p:cNvPr>
          <p:cNvSpPr txBox="1"/>
          <p:nvPr/>
        </p:nvSpPr>
        <p:spPr bwMode="auto">
          <a:xfrm>
            <a:off x="10779774" y="5382262"/>
            <a:ext cx="2510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4</a:t>
            </a:r>
          </a:p>
        </p:txBody>
      </p:sp>
      <p:sp>
        <p:nvSpPr>
          <p:cNvPr id="11162" name="TextBox 11161">
            <a:extLst>
              <a:ext uri="{FF2B5EF4-FFF2-40B4-BE49-F238E27FC236}">
                <a16:creationId xmlns:a16="http://schemas.microsoft.com/office/drawing/2014/main" id="{81FEE45E-D12C-84F3-F7D1-9E8F286E7331}"/>
              </a:ext>
            </a:extLst>
          </p:cNvPr>
          <p:cNvSpPr txBox="1"/>
          <p:nvPr/>
        </p:nvSpPr>
        <p:spPr bwMode="auto">
          <a:xfrm>
            <a:off x="10980496" y="5382262"/>
            <a:ext cx="2510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8</a:t>
            </a:r>
          </a:p>
        </p:txBody>
      </p:sp>
      <p:sp>
        <p:nvSpPr>
          <p:cNvPr id="11163" name="TextBox 11162">
            <a:extLst>
              <a:ext uri="{FF2B5EF4-FFF2-40B4-BE49-F238E27FC236}">
                <a16:creationId xmlns:a16="http://schemas.microsoft.com/office/drawing/2014/main" id="{FDA9B458-C566-7B66-64BA-0D7AD40A6ACB}"/>
              </a:ext>
            </a:extLst>
          </p:cNvPr>
          <p:cNvSpPr txBox="1"/>
          <p:nvPr/>
        </p:nvSpPr>
        <p:spPr bwMode="auto">
          <a:xfrm>
            <a:off x="11163377" y="5382262"/>
            <a:ext cx="329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16</a:t>
            </a:r>
          </a:p>
        </p:txBody>
      </p:sp>
      <p:sp>
        <p:nvSpPr>
          <p:cNvPr id="11164" name="TextBox 11163">
            <a:extLst>
              <a:ext uri="{FF2B5EF4-FFF2-40B4-BE49-F238E27FC236}">
                <a16:creationId xmlns:a16="http://schemas.microsoft.com/office/drawing/2014/main" id="{C5C20280-213E-547A-B4BB-30E81C1D54A9}"/>
              </a:ext>
            </a:extLst>
          </p:cNvPr>
          <p:cNvSpPr txBox="1"/>
          <p:nvPr/>
        </p:nvSpPr>
        <p:spPr bwMode="auto">
          <a:xfrm>
            <a:off x="11377482" y="5382262"/>
            <a:ext cx="329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32</a:t>
            </a:r>
          </a:p>
        </p:txBody>
      </p:sp>
      <p:sp>
        <p:nvSpPr>
          <p:cNvPr id="11165" name="TextBox 11164">
            <a:extLst>
              <a:ext uri="{FF2B5EF4-FFF2-40B4-BE49-F238E27FC236}">
                <a16:creationId xmlns:a16="http://schemas.microsoft.com/office/drawing/2014/main" id="{082BE827-9384-43C6-FEFD-B51B924F18EE}"/>
              </a:ext>
            </a:extLst>
          </p:cNvPr>
          <p:cNvSpPr txBox="1"/>
          <p:nvPr/>
        </p:nvSpPr>
        <p:spPr bwMode="auto">
          <a:xfrm>
            <a:off x="11590338" y="5382262"/>
            <a:ext cx="329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sz="1000" dirty="0">
                <a:solidFill>
                  <a:srgbClr val="000000"/>
                </a:solidFill>
                <a:latin typeface="Calibri" panose="020F0502020204030204" pitchFamily="34" charset="0"/>
                <a:cs typeface="Arial" panose="020B0604020202020204" pitchFamily="34" charset="0"/>
              </a:rPr>
              <a:t>64</a:t>
            </a:r>
          </a:p>
        </p:txBody>
      </p:sp>
      <p:cxnSp>
        <p:nvCxnSpPr>
          <p:cNvPr id="11166" name="Straight Connector 11165">
            <a:extLst>
              <a:ext uri="{FF2B5EF4-FFF2-40B4-BE49-F238E27FC236}">
                <a16:creationId xmlns:a16="http://schemas.microsoft.com/office/drawing/2014/main" id="{0079913F-A2C6-F693-C9D3-E8E18DAA94A2}"/>
              </a:ext>
            </a:extLst>
          </p:cNvPr>
          <p:cNvCxnSpPr/>
          <p:nvPr/>
        </p:nvCxnSpPr>
        <p:spPr bwMode="auto">
          <a:xfrm>
            <a:off x="10482146" y="2199020"/>
            <a:ext cx="0" cy="3162486"/>
          </a:xfrm>
          <a:prstGeom prst="line">
            <a:avLst/>
          </a:prstGeom>
          <a:noFill/>
          <a:ln w="28575" cap="flat" cmpd="sng" algn="ctr">
            <a:solidFill>
              <a:schemeClr val="accent2"/>
            </a:solidFill>
            <a:prstDash val="dash"/>
            <a:round/>
            <a:headEnd type="none" w="med" len="med"/>
            <a:tailEnd type="none" w="med" len="med"/>
          </a:ln>
          <a:effectLst/>
        </p:spPr>
      </p:cxnSp>
      <p:sp>
        <p:nvSpPr>
          <p:cNvPr id="11167" name="Oval 11166">
            <a:extLst>
              <a:ext uri="{FF2B5EF4-FFF2-40B4-BE49-F238E27FC236}">
                <a16:creationId xmlns:a16="http://schemas.microsoft.com/office/drawing/2014/main" id="{7EBCED8A-87AF-DA6E-9C21-6EC0E324A8FA}"/>
              </a:ext>
            </a:extLst>
          </p:cNvPr>
          <p:cNvSpPr/>
          <p:nvPr/>
        </p:nvSpPr>
        <p:spPr bwMode="auto">
          <a:xfrm>
            <a:off x="10591439" y="2361838"/>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1168" name="Oval 11167">
            <a:extLst>
              <a:ext uri="{FF2B5EF4-FFF2-40B4-BE49-F238E27FC236}">
                <a16:creationId xmlns:a16="http://schemas.microsoft.com/office/drawing/2014/main" id="{524B03C0-3332-D28D-C8D2-4BDD95670D0C}"/>
              </a:ext>
            </a:extLst>
          </p:cNvPr>
          <p:cNvSpPr/>
          <p:nvPr/>
        </p:nvSpPr>
        <p:spPr bwMode="auto">
          <a:xfrm>
            <a:off x="10669444" y="2777868"/>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1169" name="Oval 11168">
            <a:extLst>
              <a:ext uri="{FF2B5EF4-FFF2-40B4-BE49-F238E27FC236}">
                <a16:creationId xmlns:a16="http://schemas.microsoft.com/office/drawing/2014/main" id="{B1198C8C-D560-0EBD-7C17-DD9E20C2AF6C}"/>
              </a:ext>
            </a:extLst>
          </p:cNvPr>
          <p:cNvSpPr/>
          <p:nvPr/>
        </p:nvSpPr>
        <p:spPr bwMode="auto">
          <a:xfrm>
            <a:off x="10626108" y="3189565"/>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1170" name="Oval 11169">
            <a:extLst>
              <a:ext uri="{FF2B5EF4-FFF2-40B4-BE49-F238E27FC236}">
                <a16:creationId xmlns:a16="http://schemas.microsoft.com/office/drawing/2014/main" id="{E1A9163B-CAEA-A5A2-D070-87793F735BDB}"/>
              </a:ext>
            </a:extLst>
          </p:cNvPr>
          <p:cNvSpPr/>
          <p:nvPr/>
        </p:nvSpPr>
        <p:spPr bwMode="auto">
          <a:xfrm>
            <a:off x="10522100" y="3735604"/>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1171" name="Oval 11170">
            <a:extLst>
              <a:ext uri="{FF2B5EF4-FFF2-40B4-BE49-F238E27FC236}">
                <a16:creationId xmlns:a16="http://schemas.microsoft.com/office/drawing/2014/main" id="{532BABBB-8BE4-8405-4911-F5DC45AF1B8D}"/>
              </a:ext>
            </a:extLst>
          </p:cNvPr>
          <p:cNvSpPr/>
          <p:nvPr/>
        </p:nvSpPr>
        <p:spPr bwMode="auto">
          <a:xfrm>
            <a:off x="10751784" y="3843944"/>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1172" name="Oval 11171">
            <a:extLst>
              <a:ext uri="{FF2B5EF4-FFF2-40B4-BE49-F238E27FC236}">
                <a16:creationId xmlns:a16="http://schemas.microsoft.com/office/drawing/2014/main" id="{A6B6AAD4-601C-E102-DE9A-3BCDBEBB164E}"/>
              </a:ext>
            </a:extLst>
          </p:cNvPr>
          <p:cNvSpPr/>
          <p:nvPr/>
        </p:nvSpPr>
        <p:spPr bwMode="auto">
          <a:xfrm>
            <a:off x="10630442" y="4259974"/>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1173" name="Oval 11172">
            <a:extLst>
              <a:ext uri="{FF2B5EF4-FFF2-40B4-BE49-F238E27FC236}">
                <a16:creationId xmlns:a16="http://schemas.microsoft.com/office/drawing/2014/main" id="{35711F09-B73C-DC9A-FF6F-85CB224AB08B}"/>
              </a:ext>
            </a:extLst>
          </p:cNvPr>
          <p:cNvSpPr/>
          <p:nvPr/>
        </p:nvSpPr>
        <p:spPr bwMode="auto">
          <a:xfrm>
            <a:off x="10530768" y="4693338"/>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1174" name="Oval 11173">
            <a:extLst>
              <a:ext uri="{FF2B5EF4-FFF2-40B4-BE49-F238E27FC236}">
                <a16:creationId xmlns:a16="http://schemas.microsoft.com/office/drawing/2014/main" id="{1557F9A4-2101-1365-BD88-5FC46E1C539D}"/>
              </a:ext>
            </a:extLst>
          </p:cNvPr>
          <p:cNvSpPr/>
          <p:nvPr/>
        </p:nvSpPr>
        <p:spPr bwMode="auto">
          <a:xfrm>
            <a:off x="10773452" y="4797345"/>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1175" name="Oval 11174">
            <a:extLst>
              <a:ext uri="{FF2B5EF4-FFF2-40B4-BE49-F238E27FC236}">
                <a16:creationId xmlns:a16="http://schemas.microsoft.com/office/drawing/2014/main" id="{C0C0EEDB-90E3-81E8-3B96-6D739DFF1428}"/>
              </a:ext>
            </a:extLst>
          </p:cNvPr>
          <p:cNvSpPr/>
          <p:nvPr/>
        </p:nvSpPr>
        <p:spPr bwMode="auto">
          <a:xfrm>
            <a:off x="10686779" y="5209042"/>
            <a:ext cx="65005" cy="65005"/>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grpSp>
        <p:nvGrpSpPr>
          <p:cNvPr id="11176" name="Group 11175">
            <a:extLst>
              <a:ext uri="{FF2B5EF4-FFF2-40B4-BE49-F238E27FC236}">
                <a16:creationId xmlns:a16="http://schemas.microsoft.com/office/drawing/2014/main" id="{F4FF581D-0CB2-E0AB-6EA3-4754EDDD7748}"/>
              </a:ext>
            </a:extLst>
          </p:cNvPr>
          <p:cNvGrpSpPr/>
          <p:nvPr/>
        </p:nvGrpSpPr>
        <p:grpSpPr>
          <a:xfrm>
            <a:off x="10495275" y="2369446"/>
            <a:ext cx="259556" cy="52285"/>
            <a:chOff x="10495275" y="2369446"/>
            <a:chExt cx="259556" cy="52285"/>
          </a:xfrm>
        </p:grpSpPr>
        <p:cxnSp>
          <p:nvCxnSpPr>
            <p:cNvPr id="11177" name="Straight Connector 11176">
              <a:extLst>
                <a:ext uri="{FF2B5EF4-FFF2-40B4-BE49-F238E27FC236}">
                  <a16:creationId xmlns:a16="http://schemas.microsoft.com/office/drawing/2014/main" id="{2CEC7C72-6E01-E294-5F5A-1C97236A6D63}"/>
                </a:ext>
              </a:extLst>
            </p:cNvPr>
            <p:cNvCxnSpPr>
              <a:cxnSpLocks/>
            </p:cNvCxnSpPr>
            <p:nvPr/>
          </p:nvCxnSpPr>
          <p:spPr bwMode="auto">
            <a:xfrm>
              <a:off x="10504766" y="2396508"/>
              <a:ext cx="242684" cy="0"/>
            </a:xfrm>
            <a:prstGeom prst="line">
              <a:avLst/>
            </a:prstGeom>
            <a:noFill/>
            <a:ln w="28575" cap="flat" cmpd="sng" algn="ctr">
              <a:solidFill>
                <a:srgbClr val="000000"/>
              </a:solidFill>
              <a:prstDash val="solid"/>
              <a:round/>
              <a:headEnd type="none" w="med" len="med"/>
              <a:tailEnd type="none" w="med" len="med"/>
            </a:ln>
            <a:effectLst/>
          </p:spPr>
        </p:cxnSp>
        <p:cxnSp>
          <p:nvCxnSpPr>
            <p:cNvPr id="11178" name="Straight Connector 11177">
              <a:extLst>
                <a:ext uri="{FF2B5EF4-FFF2-40B4-BE49-F238E27FC236}">
                  <a16:creationId xmlns:a16="http://schemas.microsoft.com/office/drawing/2014/main" id="{F472BFEA-6459-5941-EA49-F14D0A73D124}"/>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179" name="Straight Connector 11178">
              <a:extLst>
                <a:ext uri="{FF2B5EF4-FFF2-40B4-BE49-F238E27FC236}">
                  <a16:creationId xmlns:a16="http://schemas.microsoft.com/office/drawing/2014/main" id="{52B04E4A-44A6-E927-E50C-CB92F176980A}"/>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grpSp>
        <p:nvGrpSpPr>
          <p:cNvPr id="11180" name="Group 11179">
            <a:extLst>
              <a:ext uri="{FF2B5EF4-FFF2-40B4-BE49-F238E27FC236}">
                <a16:creationId xmlns:a16="http://schemas.microsoft.com/office/drawing/2014/main" id="{D1D699B7-9881-7A67-2ADE-EDCB764E77A6}"/>
              </a:ext>
            </a:extLst>
          </p:cNvPr>
          <p:cNvGrpSpPr/>
          <p:nvPr/>
        </p:nvGrpSpPr>
        <p:grpSpPr>
          <a:xfrm>
            <a:off x="10602431" y="2786063"/>
            <a:ext cx="213207" cy="52387"/>
            <a:chOff x="10495275" y="2369446"/>
            <a:chExt cx="259556" cy="52285"/>
          </a:xfrm>
        </p:grpSpPr>
        <p:cxnSp>
          <p:nvCxnSpPr>
            <p:cNvPr id="11181" name="Straight Connector 11180">
              <a:extLst>
                <a:ext uri="{FF2B5EF4-FFF2-40B4-BE49-F238E27FC236}">
                  <a16:creationId xmlns:a16="http://schemas.microsoft.com/office/drawing/2014/main" id="{22AB1C3C-6C7B-1109-7424-AFC436544B61}"/>
                </a:ext>
              </a:extLst>
            </p:cNvPr>
            <p:cNvCxnSpPr>
              <a:cxnSpLocks/>
            </p:cNvCxnSpPr>
            <p:nvPr/>
          </p:nvCxnSpPr>
          <p:spPr bwMode="auto">
            <a:xfrm>
              <a:off x="10504766" y="2396508"/>
              <a:ext cx="242684" cy="0"/>
            </a:xfrm>
            <a:prstGeom prst="line">
              <a:avLst/>
            </a:prstGeom>
            <a:noFill/>
            <a:ln w="28575" cap="flat" cmpd="sng" algn="ctr">
              <a:solidFill>
                <a:srgbClr val="000000"/>
              </a:solidFill>
              <a:prstDash val="solid"/>
              <a:round/>
              <a:headEnd type="none" w="med" len="med"/>
              <a:tailEnd type="none" w="med" len="med"/>
            </a:ln>
            <a:effectLst/>
          </p:spPr>
        </p:cxnSp>
        <p:cxnSp>
          <p:nvCxnSpPr>
            <p:cNvPr id="11182" name="Straight Connector 11181">
              <a:extLst>
                <a:ext uri="{FF2B5EF4-FFF2-40B4-BE49-F238E27FC236}">
                  <a16:creationId xmlns:a16="http://schemas.microsoft.com/office/drawing/2014/main" id="{3728F680-14B1-C5FB-4B5F-4EC9D2104608}"/>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183" name="Straight Connector 11182">
              <a:extLst>
                <a:ext uri="{FF2B5EF4-FFF2-40B4-BE49-F238E27FC236}">
                  <a16:creationId xmlns:a16="http://schemas.microsoft.com/office/drawing/2014/main" id="{064CB99F-4C76-340A-EF2C-0F17BC28C79B}"/>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grpSp>
        <p:nvGrpSpPr>
          <p:cNvPr id="11184" name="Group 11183">
            <a:extLst>
              <a:ext uri="{FF2B5EF4-FFF2-40B4-BE49-F238E27FC236}">
                <a16:creationId xmlns:a16="http://schemas.microsoft.com/office/drawing/2014/main" id="{E26CEAE5-4A77-D68E-9815-5506D184BD61}"/>
              </a:ext>
            </a:extLst>
          </p:cNvPr>
          <p:cNvGrpSpPr/>
          <p:nvPr/>
        </p:nvGrpSpPr>
        <p:grpSpPr>
          <a:xfrm>
            <a:off x="10507181" y="3198019"/>
            <a:ext cx="308457" cy="50006"/>
            <a:chOff x="10495275" y="2369446"/>
            <a:chExt cx="259556" cy="52285"/>
          </a:xfrm>
        </p:grpSpPr>
        <p:cxnSp>
          <p:nvCxnSpPr>
            <p:cNvPr id="11185" name="Straight Connector 11184">
              <a:extLst>
                <a:ext uri="{FF2B5EF4-FFF2-40B4-BE49-F238E27FC236}">
                  <a16:creationId xmlns:a16="http://schemas.microsoft.com/office/drawing/2014/main" id="{C760C6EE-6EED-2012-BFEE-CAEDF63FC487}"/>
                </a:ext>
              </a:extLst>
            </p:cNvPr>
            <p:cNvCxnSpPr>
              <a:cxnSpLocks/>
            </p:cNvCxnSpPr>
            <p:nvPr/>
          </p:nvCxnSpPr>
          <p:spPr bwMode="auto">
            <a:xfrm>
              <a:off x="10504766" y="2396508"/>
              <a:ext cx="242684" cy="0"/>
            </a:xfrm>
            <a:prstGeom prst="line">
              <a:avLst/>
            </a:prstGeom>
            <a:noFill/>
            <a:ln w="28575" cap="flat" cmpd="sng" algn="ctr">
              <a:solidFill>
                <a:srgbClr val="000000"/>
              </a:solidFill>
              <a:prstDash val="solid"/>
              <a:round/>
              <a:headEnd type="none" w="med" len="med"/>
              <a:tailEnd type="none" w="med" len="med"/>
            </a:ln>
            <a:effectLst/>
          </p:spPr>
        </p:cxnSp>
        <p:cxnSp>
          <p:nvCxnSpPr>
            <p:cNvPr id="11186" name="Straight Connector 11185">
              <a:extLst>
                <a:ext uri="{FF2B5EF4-FFF2-40B4-BE49-F238E27FC236}">
                  <a16:creationId xmlns:a16="http://schemas.microsoft.com/office/drawing/2014/main" id="{1AAB3E97-8BD0-6C64-27F3-D7D98A335785}"/>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187" name="Straight Connector 11186">
              <a:extLst>
                <a:ext uri="{FF2B5EF4-FFF2-40B4-BE49-F238E27FC236}">
                  <a16:creationId xmlns:a16="http://schemas.microsoft.com/office/drawing/2014/main" id="{6F6C5091-9DAC-78BA-27B2-00F76D8BD148}"/>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grpSp>
        <p:nvGrpSpPr>
          <p:cNvPr id="11188" name="Group 11187">
            <a:extLst>
              <a:ext uri="{FF2B5EF4-FFF2-40B4-BE49-F238E27FC236}">
                <a16:creationId xmlns:a16="http://schemas.microsoft.com/office/drawing/2014/main" id="{F1F9595A-689E-0A69-E129-0692B9A623F4}"/>
              </a:ext>
            </a:extLst>
          </p:cNvPr>
          <p:cNvGrpSpPr/>
          <p:nvPr/>
        </p:nvGrpSpPr>
        <p:grpSpPr>
          <a:xfrm>
            <a:off x="10438126" y="3745707"/>
            <a:ext cx="234638" cy="57150"/>
            <a:chOff x="10495275" y="2369446"/>
            <a:chExt cx="259556" cy="52285"/>
          </a:xfrm>
        </p:grpSpPr>
        <p:cxnSp>
          <p:nvCxnSpPr>
            <p:cNvPr id="11189" name="Straight Connector 11188">
              <a:extLst>
                <a:ext uri="{FF2B5EF4-FFF2-40B4-BE49-F238E27FC236}">
                  <a16:creationId xmlns:a16="http://schemas.microsoft.com/office/drawing/2014/main" id="{A22E2000-9A33-B280-33C7-7711F8DB6479}"/>
                </a:ext>
              </a:extLst>
            </p:cNvPr>
            <p:cNvCxnSpPr>
              <a:cxnSpLocks/>
            </p:cNvCxnSpPr>
            <p:nvPr/>
          </p:nvCxnSpPr>
          <p:spPr bwMode="auto">
            <a:xfrm>
              <a:off x="10504766" y="2396508"/>
              <a:ext cx="242684" cy="0"/>
            </a:xfrm>
            <a:prstGeom prst="line">
              <a:avLst/>
            </a:prstGeom>
            <a:noFill/>
            <a:ln w="28575" cap="flat" cmpd="sng" algn="ctr">
              <a:solidFill>
                <a:srgbClr val="000000"/>
              </a:solidFill>
              <a:prstDash val="solid"/>
              <a:round/>
              <a:headEnd type="none" w="med" len="med"/>
              <a:tailEnd type="none" w="med" len="med"/>
            </a:ln>
            <a:effectLst/>
          </p:spPr>
        </p:cxnSp>
        <p:cxnSp>
          <p:nvCxnSpPr>
            <p:cNvPr id="11190" name="Straight Connector 11189">
              <a:extLst>
                <a:ext uri="{FF2B5EF4-FFF2-40B4-BE49-F238E27FC236}">
                  <a16:creationId xmlns:a16="http://schemas.microsoft.com/office/drawing/2014/main" id="{C5FD9308-F867-CDED-9B93-E2CF348F1B6E}"/>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191" name="Straight Connector 11190">
              <a:extLst>
                <a:ext uri="{FF2B5EF4-FFF2-40B4-BE49-F238E27FC236}">
                  <a16:creationId xmlns:a16="http://schemas.microsoft.com/office/drawing/2014/main" id="{16ED15B1-2A33-8659-D0F0-2598FA2264A8}"/>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grpSp>
        <p:nvGrpSpPr>
          <p:cNvPr id="11192" name="Group 11191">
            <a:extLst>
              <a:ext uri="{FF2B5EF4-FFF2-40B4-BE49-F238E27FC236}">
                <a16:creationId xmlns:a16="http://schemas.microsoft.com/office/drawing/2014/main" id="{E0CC71C1-499C-E049-1ECB-5EAA80EDD207}"/>
              </a:ext>
            </a:extLst>
          </p:cNvPr>
          <p:cNvGrpSpPr/>
          <p:nvPr/>
        </p:nvGrpSpPr>
        <p:grpSpPr>
          <a:xfrm>
            <a:off x="10640532" y="3855244"/>
            <a:ext cx="301312" cy="52388"/>
            <a:chOff x="10495275" y="2369446"/>
            <a:chExt cx="259556" cy="52285"/>
          </a:xfrm>
        </p:grpSpPr>
        <p:cxnSp>
          <p:nvCxnSpPr>
            <p:cNvPr id="11193" name="Straight Connector 11192">
              <a:extLst>
                <a:ext uri="{FF2B5EF4-FFF2-40B4-BE49-F238E27FC236}">
                  <a16:creationId xmlns:a16="http://schemas.microsoft.com/office/drawing/2014/main" id="{B3F4578B-8124-0772-0C37-30421740B595}"/>
                </a:ext>
              </a:extLst>
            </p:cNvPr>
            <p:cNvCxnSpPr>
              <a:cxnSpLocks/>
            </p:cNvCxnSpPr>
            <p:nvPr/>
          </p:nvCxnSpPr>
          <p:spPr bwMode="auto">
            <a:xfrm>
              <a:off x="10504766" y="2396508"/>
              <a:ext cx="242684" cy="0"/>
            </a:xfrm>
            <a:prstGeom prst="line">
              <a:avLst/>
            </a:prstGeom>
            <a:noFill/>
            <a:ln w="28575" cap="flat" cmpd="sng" algn="ctr">
              <a:solidFill>
                <a:srgbClr val="000000"/>
              </a:solidFill>
              <a:prstDash val="solid"/>
              <a:round/>
              <a:headEnd type="none" w="med" len="med"/>
              <a:tailEnd type="none" w="med" len="med"/>
            </a:ln>
            <a:effectLst/>
          </p:spPr>
        </p:cxnSp>
        <p:cxnSp>
          <p:nvCxnSpPr>
            <p:cNvPr id="11194" name="Straight Connector 11193">
              <a:extLst>
                <a:ext uri="{FF2B5EF4-FFF2-40B4-BE49-F238E27FC236}">
                  <a16:creationId xmlns:a16="http://schemas.microsoft.com/office/drawing/2014/main" id="{5551459F-7C85-326B-DC6D-2BD12ACC1213}"/>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195" name="Straight Connector 11194">
              <a:extLst>
                <a:ext uri="{FF2B5EF4-FFF2-40B4-BE49-F238E27FC236}">
                  <a16:creationId xmlns:a16="http://schemas.microsoft.com/office/drawing/2014/main" id="{A6F66CD4-ECFE-5542-F63E-038BDD4CB7FC}"/>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grpSp>
        <p:nvGrpSpPr>
          <p:cNvPr id="11196" name="Group 11195">
            <a:extLst>
              <a:ext uri="{FF2B5EF4-FFF2-40B4-BE49-F238E27FC236}">
                <a16:creationId xmlns:a16="http://schemas.microsoft.com/office/drawing/2014/main" id="{E87061D1-D5D9-4F9A-7A65-26925871ABA9}"/>
              </a:ext>
            </a:extLst>
          </p:cNvPr>
          <p:cNvGrpSpPr/>
          <p:nvPr/>
        </p:nvGrpSpPr>
        <p:grpSpPr>
          <a:xfrm>
            <a:off x="10547663" y="4267200"/>
            <a:ext cx="246543" cy="59532"/>
            <a:chOff x="10495275" y="2369446"/>
            <a:chExt cx="259556" cy="52285"/>
          </a:xfrm>
        </p:grpSpPr>
        <p:cxnSp>
          <p:nvCxnSpPr>
            <p:cNvPr id="11197" name="Straight Connector 11196">
              <a:extLst>
                <a:ext uri="{FF2B5EF4-FFF2-40B4-BE49-F238E27FC236}">
                  <a16:creationId xmlns:a16="http://schemas.microsoft.com/office/drawing/2014/main" id="{DF03E02F-81B8-4AB7-C940-85B9CABB0EF0}"/>
                </a:ext>
              </a:extLst>
            </p:cNvPr>
            <p:cNvCxnSpPr>
              <a:cxnSpLocks/>
            </p:cNvCxnSpPr>
            <p:nvPr/>
          </p:nvCxnSpPr>
          <p:spPr bwMode="auto">
            <a:xfrm>
              <a:off x="10504766" y="2396508"/>
              <a:ext cx="242684" cy="0"/>
            </a:xfrm>
            <a:prstGeom prst="line">
              <a:avLst/>
            </a:prstGeom>
            <a:noFill/>
            <a:ln w="28575" cap="flat" cmpd="sng" algn="ctr">
              <a:solidFill>
                <a:srgbClr val="000000"/>
              </a:solidFill>
              <a:prstDash val="solid"/>
              <a:round/>
              <a:headEnd type="none" w="med" len="med"/>
              <a:tailEnd type="none" w="med" len="med"/>
            </a:ln>
            <a:effectLst/>
          </p:spPr>
        </p:cxnSp>
        <p:cxnSp>
          <p:nvCxnSpPr>
            <p:cNvPr id="11198" name="Straight Connector 11197">
              <a:extLst>
                <a:ext uri="{FF2B5EF4-FFF2-40B4-BE49-F238E27FC236}">
                  <a16:creationId xmlns:a16="http://schemas.microsoft.com/office/drawing/2014/main" id="{C3991C16-92F5-0001-8598-0FE111CD9983}"/>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199" name="Straight Connector 11198">
              <a:extLst>
                <a:ext uri="{FF2B5EF4-FFF2-40B4-BE49-F238E27FC236}">
                  <a16:creationId xmlns:a16="http://schemas.microsoft.com/office/drawing/2014/main" id="{9C0C8C34-2EEC-558B-3F09-901AFF0C0DB8}"/>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grpSp>
        <p:nvGrpSpPr>
          <p:cNvPr id="11200" name="Group 11199">
            <a:extLst>
              <a:ext uri="{FF2B5EF4-FFF2-40B4-BE49-F238E27FC236}">
                <a16:creationId xmlns:a16="http://schemas.microsoft.com/office/drawing/2014/main" id="{368E8EA6-944F-2E02-3B4B-AEDD94E64FD5}"/>
              </a:ext>
            </a:extLst>
          </p:cNvPr>
          <p:cNvGrpSpPr/>
          <p:nvPr/>
        </p:nvGrpSpPr>
        <p:grpSpPr>
          <a:xfrm>
            <a:off x="10438125" y="4702969"/>
            <a:ext cx="256069" cy="54770"/>
            <a:chOff x="10495275" y="2369446"/>
            <a:chExt cx="259556" cy="52285"/>
          </a:xfrm>
        </p:grpSpPr>
        <p:cxnSp>
          <p:nvCxnSpPr>
            <p:cNvPr id="11201" name="Straight Connector 11200">
              <a:extLst>
                <a:ext uri="{FF2B5EF4-FFF2-40B4-BE49-F238E27FC236}">
                  <a16:creationId xmlns:a16="http://schemas.microsoft.com/office/drawing/2014/main" id="{37BAEE15-B063-4271-0DC1-D70F5928121D}"/>
                </a:ext>
              </a:extLst>
            </p:cNvPr>
            <p:cNvCxnSpPr>
              <a:cxnSpLocks/>
            </p:cNvCxnSpPr>
            <p:nvPr/>
          </p:nvCxnSpPr>
          <p:spPr bwMode="auto">
            <a:xfrm>
              <a:off x="10504766" y="2396508"/>
              <a:ext cx="242684" cy="0"/>
            </a:xfrm>
            <a:prstGeom prst="line">
              <a:avLst/>
            </a:prstGeom>
            <a:noFill/>
            <a:ln w="28575" cap="flat" cmpd="sng" algn="ctr">
              <a:solidFill>
                <a:srgbClr val="000000"/>
              </a:solidFill>
              <a:prstDash val="solid"/>
              <a:round/>
              <a:headEnd type="none" w="med" len="med"/>
              <a:tailEnd type="none" w="med" len="med"/>
            </a:ln>
            <a:effectLst/>
          </p:spPr>
        </p:cxnSp>
        <p:cxnSp>
          <p:nvCxnSpPr>
            <p:cNvPr id="11202" name="Straight Connector 11201">
              <a:extLst>
                <a:ext uri="{FF2B5EF4-FFF2-40B4-BE49-F238E27FC236}">
                  <a16:creationId xmlns:a16="http://schemas.microsoft.com/office/drawing/2014/main" id="{D895A219-3E84-A0C5-8C4E-1A14BDD84744}"/>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203" name="Straight Connector 11202">
              <a:extLst>
                <a:ext uri="{FF2B5EF4-FFF2-40B4-BE49-F238E27FC236}">
                  <a16:creationId xmlns:a16="http://schemas.microsoft.com/office/drawing/2014/main" id="{ABAC2B5D-AD13-535A-ABAF-4049DFE286FF}"/>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grpSp>
        <p:nvGrpSpPr>
          <p:cNvPr id="11204" name="Group 11203">
            <a:extLst>
              <a:ext uri="{FF2B5EF4-FFF2-40B4-BE49-F238E27FC236}">
                <a16:creationId xmlns:a16="http://schemas.microsoft.com/office/drawing/2014/main" id="{77C9139E-0B4D-CA71-7F03-AE576B15B955}"/>
              </a:ext>
            </a:extLst>
          </p:cNvPr>
          <p:cNvGrpSpPr/>
          <p:nvPr/>
        </p:nvGrpSpPr>
        <p:grpSpPr>
          <a:xfrm>
            <a:off x="10573856" y="4807742"/>
            <a:ext cx="479907" cy="52389"/>
            <a:chOff x="10495275" y="2369446"/>
            <a:chExt cx="259556" cy="52285"/>
          </a:xfrm>
        </p:grpSpPr>
        <p:cxnSp>
          <p:nvCxnSpPr>
            <p:cNvPr id="11205" name="Straight Connector 11204">
              <a:extLst>
                <a:ext uri="{FF2B5EF4-FFF2-40B4-BE49-F238E27FC236}">
                  <a16:creationId xmlns:a16="http://schemas.microsoft.com/office/drawing/2014/main" id="{322461D7-3096-A370-49C1-09233A9E8263}"/>
                </a:ext>
              </a:extLst>
            </p:cNvPr>
            <p:cNvCxnSpPr>
              <a:cxnSpLocks/>
            </p:cNvCxnSpPr>
            <p:nvPr/>
          </p:nvCxnSpPr>
          <p:spPr bwMode="auto">
            <a:xfrm>
              <a:off x="10495965" y="2396508"/>
              <a:ext cx="251485" cy="0"/>
            </a:xfrm>
            <a:prstGeom prst="line">
              <a:avLst/>
            </a:prstGeom>
            <a:noFill/>
            <a:ln w="28575" cap="flat" cmpd="sng" algn="ctr">
              <a:solidFill>
                <a:srgbClr val="000000"/>
              </a:solidFill>
              <a:prstDash val="solid"/>
              <a:round/>
              <a:headEnd type="none" w="med" len="med"/>
              <a:tailEnd type="none" w="med" len="med"/>
            </a:ln>
            <a:effectLst/>
          </p:spPr>
        </p:cxnSp>
        <p:cxnSp>
          <p:nvCxnSpPr>
            <p:cNvPr id="11206" name="Straight Connector 11205">
              <a:extLst>
                <a:ext uri="{FF2B5EF4-FFF2-40B4-BE49-F238E27FC236}">
                  <a16:creationId xmlns:a16="http://schemas.microsoft.com/office/drawing/2014/main" id="{35256F31-C48B-5AF4-E31F-0471F4F2D645}"/>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207" name="Straight Connector 11206">
              <a:extLst>
                <a:ext uri="{FF2B5EF4-FFF2-40B4-BE49-F238E27FC236}">
                  <a16:creationId xmlns:a16="http://schemas.microsoft.com/office/drawing/2014/main" id="{7B64522A-3D18-AA87-A713-6769E78BB9A3}"/>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grpSp>
        <p:nvGrpSpPr>
          <p:cNvPr id="11208" name="Group 11207">
            <a:extLst>
              <a:ext uri="{FF2B5EF4-FFF2-40B4-BE49-F238E27FC236}">
                <a16:creationId xmlns:a16="http://schemas.microsoft.com/office/drawing/2014/main" id="{8E6C7D4A-2F9A-20BB-5B6B-22A78F07D343}"/>
              </a:ext>
            </a:extLst>
          </p:cNvPr>
          <p:cNvGrpSpPr/>
          <p:nvPr/>
        </p:nvGrpSpPr>
        <p:grpSpPr>
          <a:xfrm>
            <a:off x="10519089" y="5219700"/>
            <a:ext cx="391800" cy="52387"/>
            <a:chOff x="10495275" y="2369446"/>
            <a:chExt cx="259556" cy="52285"/>
          </a:xfrm>
        </p:grpSpPr>
        <p:cxnSp>
          <p:nvCxnSpPr>
            <p:cNvPr id="11209" name="Straight Connector 11208">
              <a:extLst>
                <a:ext uri="{FF2B5EF4-FFF2-40B4-BE49-F238E27FC236}">
                  <a16:creationId xmlns:a16="http://schemas.microsoft.com/office/drawing/2014/main" id="{B86D561A-9916-C0B9-4E27-769238041FC3}"/>
                </a:ext>
              </a:extLst>
            </p:cNvPr>
            <p:cNvCxnSpPr>
              <a:cxnSpLocks/>
            </p:cNvCxnSpPr>
            <p:nvPr/>
          </p:nvCxnSpPr>
          <p:spPr bwMode="auto">
            <a:xfrm>
              <a:off x="10495965" y="2396508"/>
              <a:ext cx="256740" cy="0"/>
            </a:xfrm>
            <a:prstGeom prst="line">
              <a:avLst/>
            </a:prstGeom>
            <a:noFill/>
            <a:ln w="28575" cap="flat" cmpd="sng" algn="ctr">
              <a:solidFill>
                <a:srgbClr val="000000"/>
              </a:solidFill>
              <a:prstDash val="solid"/>
              <a:round/>
              <a:headEnd type="none" w="med" len="med"/>
              <a:tailEnd type="none" w="med" len="med"/>
            </a:ln>
            <a:effectLst/>
          </p:spPr>
        </p:cxnSp>
        <p:cxnSp>
          <p:nvCxnSpPr>
            <p:cNvPr id="11210" name="Straight Connector 11209">
              <a:extLst>
                <a:ext uri="{FF2B5EF4-FFF2-40B4-BE49-F238E27FC236}">
                  <a16:creationId xmlns:a16="http://schemas.microsoft.com/office/drawing/2014/main" id="{72F5380E-B25C-9403-1147-5041461B5ABE}"/>
                </a:ext>
              </a:extLst>
            </p:cNvPr>
            <p:cNvCxnSpPr>
              <a:cxnSpLocks/>
            </p:cNvCxnSpPr>
            <p:nvPr/>
          </p:nvCxnSpPr>
          <p:spPr bwMode="auto">
            <a:xfrm>
              <a:off x="10754831" y="2369446"/>
              <a:ext cx="0" cy="52285"/>
            </a:xfrm>
            <a:prstGeom prst="line">
              <a:avLst/>
            </a:prstGeom>
            <a:noFill/>
            <a:ln w="28575" cap="flat" cmpd="sng" algn="ctr">
              <a:solidFill>
                <a:srgbClr val="000000"/>
              </a:solidFill>
              <a:prstDash val="solid"/>
              <a:round/>
              <a:headEnd type="none" w="med" len="med"/>
              <a:tailEnd type="none" w="med" len="med"/>
            </a:ln>
            <a:effectLst/>
          </p:spPr>
        </p:cxnSp>
        <p:cxnSp>
          <p:nvCxnSpPr>
            <p:cNvPr id="11211" name="Straight Connector 11210">
              <a:extLst>
                <a:ext uri="{FF2B5EF4-FFF2-40B4-BE49-F238E27FC236}">
                  <a16:creationId xmlns:a16="http://schemas.microsoft.com/office/drawing/2014/main" id="{9512184B-080B-6E8D-3C0B-0C9073DC2C60}"/>
                </a:ext>
              </a:extLst>
            </p:cNvPr>
            <p:cNvCxnSpPr>
              <a:cxnSpLocks/>
            </p:cNvCxnSpPr>
            <p:nvPr/>
          </p:nvCxnSpPr>
          <p:spPr bwMode="auto">
            <a:xfrm>
              <a:off x="10495275" y="2369446"/>
              <a:ext cx="0" cy="52285"/>
            </a:xfrm>
            <a:prstGeom prst="line">
              <a:avLst/>
            </a:prstGeom>
            <a:noFill/>
            <a:ln w="28575" cap="flat" cmpd="sng" algn="ctr">
              <a:solidFill>
                <a:srgbClr val="000000"/>
              </a:solidFill>
              <a:prstDash val="solid"/>
              <a:round/>
              <a:headEnd type="none" w="med" len="med"/>
              <a:tailEnd type="none" w="med" len="med"/>
            </a:ln>
            <a:effectLst/>
          </p:spPr>
        </p:cxnSp>
      </p:grpSp>
      <p:sp>
        <p:nvSpPr>
          <p:cNvPr id="11212" name="Footer Placeholder 1">
            <a:extLst>
              <a:ext uri="{FF2B5EF4-FFF2-40B4-BE49-F238E27FC236}">
                <a16:creationId xmlns:a16="http://schemas.microsoft.com/office/drawing/2014/main" id="{05607BCA-0527-234D-0CFE-A8548DE86A17}"/>
              </a:ext>
            </a:extLst>
          </p:cNvPr>
          <p:cNvSpPr txBox="1">
            <a:spLocks/>
          </p:cNvSpPr>
          <p:nvPr/>
        </p:nvSpPr>
        <p:spPr>
          <a:xfrm>
            <a:off x="609600" y="5993013"/>
            <a:ext cx="11132080"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00000"/>
              </a:lnSpc>
              <a:spcBef>
                <a:spcPct val="0"/>
              </a:spcBef>
              <a:spcAft>
                <a:spcPct val="0"/>
              </a:spcAft>
              <a:buClrTx/>
              <a:buFont typeface="Wingdings" panose="05000000000000000000" pitchFamily="2" charset="2"/>
              <a:buNone/>
              <a:defRPr/>
            </a:pPr>
            <a:r>
              <a:rPr lang="en-US" sz="1000" kern="0" baseline="30000" dirty="0">
                <a:solidFill>
                  <a:srgbClr val="969696"/>
                </a:solidFill>
                <a:latin typeface="Arial" panose="020B0604020202020204" pitchFamily="34" charset="0"/>
                <a:cs typeface="Arial" panose="020B0604020202020204" pitchFamily="34" charset="0"/>
              </a:rPr>
              <a:t>*</a:t>
            </a:r>
            <a:r>
              <a:rPr lang="en-US" sz="1000" kern="0" dirty="0">
                <a:solidFill>
                  <a:srgbClr val="969696"/>
                </a:solidFill>
                <a:latin typeface="Arial" panose="020B0604020202020204" pitchFamily="34" charset="0"/>
                <a:cs typeface="Arial" panose="020B0604020202020204" pitchFamily="34" charset="0"/>
              </a:rPr>
              <a:t>HRs are presented relative to the reference categories indicated; </a:t>
            </a:r>
            <a:r>
              <a:rPr lang="en-US" sz="1000" b="1" baseline="30000" dirty="0">
                <a:solidFill>
                  <a:srgbClr val="969696"/>
                </a:solidFill>
                <a:latin typeface="Arial" panose="020B0604020202020204" pitchFamily="34" charset="0"/>
                <a:cs typeface="Arial" panose="020B0604020202020204" pitchFamily="34" charset="0"/>
              </a:rPr>
              <a:t>†</a:t>
            </a:r>
            <a:r>
              <a:rPr lang="en-US" sz="1000" kern="0" dirty="0">
                <a:solidFill>
                  <a:srgbClr val="969696"/>
                </a:solidFill>
                <a:latin typeface="Arial" panose="020B0604020202020204" pitchFamily="34" charset="0"/>
                <a:cs typeface="Arial" panose="020B0604020202020204" pitchFamily="34" charset="0"/>
              </a:rPr>
              <a:t>Includes asthma, chronic obstructive pulmonary disease, prior interstitial lung disease/pneumonitis, pulmonary fibrosis, pulmonary emphysema, and radiation pneumonitis; </a:t>
            </a:r>
            <a:r>
              <a:rPr lang="en-US" sz="1000" b="1" baseline="30000" dirty="0">
                <a:solidFill>
                  <a:srgbClr val="969696"/>
                </a:solidFill>
                <a:latin typeface="Arial" panose="020B0604020202020204" pitchFamily="34" charset="0"/>
                <a:cs typeface="Arial" panose="020B0604020202020204" pitchFamily="34" charset="0"/>
              </a:rPr>
              <a:t>‡</a:t>
            </a:r>
            <a:r>
              <a:rPr lang="en-US" sz="1000" kern="0" dirty="0">
                <a:solidFill>
                  <a:srgbClr val="969696"/>
                </a:solidFill>
                <a:latin typeface="Arial" panose="020B0604020202020204" pitchFamily="34" charset="0"/>
                <a:cs typeface="Arial" panose="020B0604020202020204" pitchFamily="34" charset="0"/>
              </a:rPr>
              <a:t>Due to differences in data collection among the studies, some data were not collected for all patients; thus, the number of patients may not add up to the total population; </a:t>
            </a:r>
            <a:r>
              <a:rPr lang="en-US" sz="1000" b="1" baseline="30000" dirty="0">
                <a:solidFill>
                  <a:srgbClr val="969696"/>
                </a:solidFill>
                <a:latin typeface="Arial" panose="020B0604020202020204" pitchFamily="34" charset="0"/>
                <a:cs typeface="Arial" panose="020B0604020202020204" pitchFamily="34" charset="0"/>
              </a:rPr>
              <a:t>§</a:t>
            </a:r>
            <a:r>
              <a:rPr lang="en-US" sz="1000" kern="0" dirty="0">
                <a:solidFill>
                  <a:srgbClr val="969696"/>
                </a:solidFill>
                <a:latin typeface="Arial" panose="020B0604020202020204" pitchFamily="34" charset="0"/>
                <a:cs typeface="Arial" panose="020B0604020202020204" pitchFamily="34" charset="0"/>
              </a:rPr>
              <a:t>Determined by Cockcroft-Gault formula.</a:t>
            </a:r>
          </a:p>
          <a:p>
            <a:pPr fontAlgn="base">
              <a:lnSpc>
                <a:spcPct val="100000"/>
              </a:lnSpc>
              <a:spcBef>
                <a:spcPct val="0"/>
              </a:spcBef>
              <a:spcAft>
                <a:spcPct val="0"/>
              </a:spcAft>
              <a:buClrTx/>
              <a:buFontTx/>
              <a:buNone/>
              <a:defRPr/>
            </a:pPr>
            <a:r>
              <a:rPr lang="en-US" sz="1000" dirty="0">
                <a:solidFill>
                  <a:srgbClr val="969696"/>
                </a:solidFill>
                <a:latin typeface="Arial" panose="020B0604020202020204" pitchFamily="34" charset="0"/>
                <a:cs typeface="Arial" panose="020B0604020202020204" pitchFamily="34" charset="0"/>
              </a:rPr>
              <a:t>HER2, human epidermal growth factor receptor 2; Ref, reference; SpO</a:t>
            </a:r>
            <a:r>
              <a:rPr lang="en-US" sz="1000" baseline="-25000" dirty="0">
                <a:solidFill>
                  <a:srgbClr val="969696"/>
                </a:solidFill>
                <a:latin typeface="Arial" panose="020B0604020202020204" pitchFamily="34" charset="0"/>
                <a:cs typeface="Arial" panose="020B0604020202020204" pitchFamily="34" charset="0"/>
              </a:rPr>
              <a:t>2</a:t>
            </a:r>
            <a:r>
              <a:rPr lang="en-US" sz="1000" dirty="0">
                <a:solidFill>
                  <a:srgbClr val="969696"/>
                </a:solidFill>
                <a:latin typeface="Arial" panose="020B0604020202020204" pitchFamily="34" charset="0"/>
                <a:cs typeface="Arial" panose="020B0604020202020204" pitchFamily="34" charset="0"/>
              </a:rPr>
              <a:t>, oxygen saturation; q3w, every three weeks.</a:t>
            </a:r>
          </a:p>
          <a:p>
            <a:pPr fontAlgn="base">
              <a:lnSpc>
                <a:spcPct val="100000"/>
              </a:lnSpc>
              <a:spcBef>
                <a:spcPct val="0"/>
              </a:spcBef>
              <a:spcAft>
                <a:spcPct val="0"/>
              </a:spcAft>
              <a:buClrTx/>
              <a:buFontTx/>
              <a:buNone/>
              <a:defRPr/>
            </a:pPr>
            <a:r>
              <a:rPr lang="en-US" sz="1000" dirty="0">
                <a:solidFill>
                  <a:srgbClr val="969696"/>
                </a:solidFill>
                <a:latin typeface="Arial" panose="020B0604020202020204" pitchFamily="34" charset="0"/>
                <a:cs typeface="Arial" panose="020B0604020202020204" pitchFamily="34" charset="0"/>
              </a:rPr>
              <a:t>Powell CA, et al. ESMO 2022;7:100554</a:t>
            </a:r>
            <a:r>
              <a:rPr lang="en-US" altLang="en-US" sz="1000" dirty="0">
                <a:solidFill>
                  <a:srgbClr val="96969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98214660"/>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1464</Words>
  <Application>Microsoft Macintosh PowerPoint</Application>
  <PresentationFormat>Widescreen</PresentationFormat>
  <Paragraphs>274</Paragraphs>
  <Slides>10</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Calibri</vt:lpstr>
      <vt:lpstr>Calibri Light</vt:lpstr>
      <vt:lpstr>Century Gothic</vt:lpstr>
      <vt:lpstr>Noto Sans Symbols</vt:lpstr>
      <vt:lpstr>Times New Roman</vt:lpstr>
      <vt:lpstr>Trebuchet MS</vt:lpstr>
      <vt:lpstr>Wingdings</vt:lpstr>
      <vt:lpstr>2022 Hem Onc</vt:lpstr>
      <vt:lpstr>Office Theme</vt:lpstr>
      <vt:lpstr>1_2022 Hem Onc</vt:lpstr>
      <vt:lpstr>What Factors Impact Use of ADCs inSpecial Patient Populations with Metastatic TNBC?</vt:lpstr>
      <vt:lpstr>PowerPoint Presentation</vt:lpstr>
      <vt:lpstr>Disclaimer</vt:lpstr>
      <vt:lpstr>ASCENT Progression-Free Survival by Subgroup</vt:lpstr>
      <vt:lpstr>Phase 3 ASCENT: Outcomes in Patients with  Brain Metastases</vt:lpstr>
      <vt:lpstr>Phase 3 ASCENT: Outcomes by Age &lt;65 Years Versus ≥65 Years</vt:lpstr>
      <vt:lpstr>DESTINY-Breast04: Updated PFS by Age</vt:lpstr>
      <vt:lpstr>DESTINY-Breast04: Drug-Related TEAEs by Age</vt:lpstr>
      <vt:lpstr>ILD Risk Factors: Pooled Analysis from 9 Phase I/II Trials of T-DXd Monotherapy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2023-07-18T14:13:27Z</dcterms:modified>
  <cp:category/>
</cp:coreProperties>
</file>