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D3_7F4A1C59.xml" ContentType="application/vnd.ms-powerpoint.comment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8"/>
  </p:notesMasterIdLst>
  <p:sldIdLst>
    <p:sldId id="455" r:id="rId6"/>
    <p:sldId id="265" r:id="rId7"/>
    <p:sldId id="256" r:id="rId8"/>
    <p:sldId id="462" r:id="rId9"/>
    <p:sldId id="465" r:id="rId10"/>
    <p:sldId id="464" r:id="rId11"/>
    <p:sldId id="466" r:id="rId12"/>
    <p:sldId id="468" r:id="rId13"/>
    <p:sldId id="463" r:id="rId14"/>
    <p:sldId id="467" r:id="rId15"/>
    <p:sldId id="469"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320614-9BB5-045C-0E1E-BB00A484CEF0}" name="Shannon Williams" initials="SW" userId="53ff2644c4922ffe" providerId="Windows Live"/>
  <p188:author id="{D7037B9D-489D-BD61-C2A8-D798FC9BE454}" name="Robert Garris" initials="RG" userId="S::rgarris@ushealthconnect.com::2e75e808-a6ec-4b4a-8020-a0cff907971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446B98-BF43-6442-B5C5-6A1D2A69F8A6}" v="3" dt="2024-03-01T14:51:14.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0136"/>
  </p:normalViewPr>
  <p:slideViewPr>
    <p:cSldViewPr snapToGrid="0">
      <p:cViewPr varScale="1">
        <p:scale>
          <a:sx n="97" d="100"/>
          <a:sy n="97" d="100"/>
        </p:scale>
        <p:origin x="1648" y="1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B2446B98-BF43-6442-B5C5-6A1D2A69F8A6}"/>
    <pc:docChg chg="addSld delSld modSld sldOrd">
      <pc:chgData name="Harley Kidner" userId="5b13863f-857f-45ba-b29d-d3555fa5f842" providerId="ADAL" clId="{B2446B98-BF43-6442-B5C5-6A1D2A69F8A6}" dt="2024-03-01T14:51:23.786" v="5" actId="20578"/>
      <pc:docMkLst>
        <pc:docMk/>
      </pc:docMkLst>
      <pc:sldChg chg="add del">
        <pc:chgData name="Harley Kidner" userId="5b13863f-857f-45ba-b29d-d3555fa5f842" providerId="ADAL" clId="{B2446B98-BF43-6442-B5C5-6A1D2A69F8A6}" dt="2024-03-01T14:51:14.586" v="2"/>
        <pc:sldMkLst>
          <pc:docMk/>
          <pc:sldMk cId="3306514557" sldId="256"/>
        </pc:sldMkLst>
      </pc:sldChg>
      <pc:sldChg chg="add del ord">
        <pc:chgData name="Harley Kidner" userId="5b13863f-857f-45ba-b29d-d3555fa5f842" providerId="ADAL" clId="{B2446B98-BF43-6442-B5C5-6A1D2A69F8A6}" dt="2024-03-01T14:51:23.786" v="5" actId="20578"/>
        <pc:sldMkLst>
          <pc:docMk/>
          <pc:sldMk cId="2405816164" sldId="264"/>
        </pc:sldMkLst>
      </pc:sldChg>
      <pc:sldChg chg="add del">
        <pc:chgData name="Harley Kidner" userId="5b13863f-857f-45ba-b29d-d3555fa5f842" providerId="ADAL" clId="{B2446B98-BF43-6442-B5C5-6A1D2A69F8A6}" dt="2024-03-01T14:51:14.586" v="2"/>
        <pc:sldMkLst>
          <pc:docMk/>
          <pc:sldMk cId="2600770121" sldId="265"/>
        </pc:sldMkLst>
      </pc:sldChg>
    </pc:docChg>
  </pc:docChgLst>
</pc:chgInfo>
</file>

<file path=ppt/comments/modernComment_1D3_7F4A1C59.xml><?xml version="1.0" encoding="utf-8"?>
<p188:cmLst xmlns:a="http://schemas.openxmlformats.org/drawingml/2006/main" xmlns:r="http://schemas.openxmlformats.org/officeDocument/2006/relationships" xmlns:p188="http://schemas.microsoft.com/office/powerpoint/2018/8/main">
  <p188:cm id="{ECF536AB-3E85-40C2-B45C-E6D0A6E4F995}" authorId="{D7037B9D-489D-BD61-C2A8-D798FC9BE454}" status="resolved" created="2024-01-11T19:04:04.830" complete="100000">
    <pc:sldMkLst xmlns:pc="http://schemas.microsoft.com/office/powerpoint/2013/main/command">
      <pc:docMk/>
      <pc:sldMk cId="2135563353" sldId="467"/>
    </pc:sldMkLst>
    <p188:replyLst>
      <p188:reply id="{7ED7CD2B-800D-4FD0-88FC-1776EEE71F79}" authorId="{D7037B9D-489D-BD61-C2A8-D798FC9BE454}" created="2024-01-16T16:20:36.649">
        <p188:txBody>
          <a:bodyPr/>
          <a:lstStyle/>
          <a:p>
            <a:r>
              <a:rPr lang="en-US"/>
              <a:t>From Dr. Drilon
Slide 8: I believe this framework is a simplified version of the current NCCN guidelines, but it is also my approach to therapy</a:t>
            </a:r>
          </a:p>
        </p188:txBody>
      </p188:reply>
    </p188:replyLst>
    <p188:txBody>
      <a:bodyPr/>
      <a:lstStyle/>
      <a:p>
        <a:r>
          <a:rPr lang="en-US"/>
          <a:t>Dr. Drilon can this be referenced or is this your approach to management?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AC4AB-D4C8-F147-B565-B09C0CC63B07}" type="doc">
      <dgm:prSet loTypeId="urn:microsoft.com/office/officeart/2005/8/layout/chevron1" loCatId="" qsTypeId="urn:microsoft.com/office/officeart/2005/8/quickstyle/simple1" qsCatId="simple" csTypeId="urn:microsoft.com/office/officeart/2005/8/colors/accent1_2" csCatId="accent1" phldr="1"/>
      <dgm:spPr/>
    </dgm:pt>
    <dgm:pt modelId="{1CF35B60-56C9-3943-BB44-3111C8E140F6}">
      <dgm:prSet phldrT="[Text]" custT="1"/>
      <dgm:spPr>
        <a:solidFill>
          <a:schemeClr val="accent2"/>
        </a:solidFill>
      </dgm:spPr>
      <dgm:t>
        <a:bodyPr/>
        <a:lstStyle/>
        <a:p>
          <a:r>
            <a:rPr lang="en-US" sz="2800" dirty="0">
              <a:latin typeface="Corbel" panose="020B0503020204020204" pitchFamily="34" charset="0"/>
              <a:cs typeface="Calibri" panose="020F0502020204030204" pitchFamily="34" charset="0"/>
            </a:rPr>
            <a:t>reliance on “bypass resistance*”</a:t>
          </a:r>
          <a:endParaRPr lang="en-US" sz="2800"/>
        </a:p>
      </dgm:t>
    </dgm:pt>
    <dgm:pt modelId="{EC8640B2-73E2-844B-A636-98AE9B4BF7FF}" type="parTrans" cxnId="{512F244A-EBAC-5146-9EEF-EC52882C3391}">
      <dgm:prSet/>
      <dgm:spPr/>
      <dgm:t>
        <a:bodyPr/>
        <a:lstStyle/>
        <a:p>
          <a:endParaRPr lang="en-US"/>
        </a:p>
      </dgm:t>
    </dgm:pt>
    <dgm:pt modelId="{9395B2B9-6C26-9B4A-95F6-8D9F32386CEA}" type="sibTrans" cxnId="{512F244A-EBAC-5146-9EEF-EC52882C3391}">
      <dgm:prSet/>
      <dgm:spPr/>
      <dgm:t>
        <a:bodyPr/>
        <a:lstStyle/>
        <a:p>
          <a:endParaRPr lang="en-US"/>
        </a:p>
      </dgm:t>
    </dgm:pt>
    <dgm:pt modelId="{696E93AD-25D2-4144-9869-E2F835041B76}">
      <dgm:prSet phldrT="[Text]" custT="1"/>
      <dgm:spPr>
        <a:solidFill>
          <a:schemeClr val="accent6"/>
        </a:solidFill>
      </dgm:spPr>
      <dgm:t>
        <a:bodyPr/>
        <a:lstStyle/>
        <a:p>
          <a:r>
            <a:rPr lang="en-US" sz="2800" dirty="0">
              <a:solidFill>
                <a:schemeClr val="bg1"/>
              </a:solidFill>
            </a:rPr>
            <a:t>platinum doublet inclusive therapy</a:t>
          </a:r>
          <a:endParaRPr lang="en-US" sz="2800"/>
        </a:p>
      </dgm:t>
    </dgm:pt>
    <dgm:pt modelId="{0FE971C2-1C5D-8341-93FC-DE8847478DFE}" type="parTrans" cxnId="{8E872635-12B5-094D-9D5F-B7FD0904705B}">
      <dgm:prSet/>
      <dgm:spPr/>
      <dgm:t>
        <a:bodyPr/>
        <a:lstStyle/>
        <a:p>
          <a:endParaRPr lang="en-US"/>
        </a:p>
      </dgm:t>
    </dgm:pt>
    <dgm:pt modelId="{C3CBFD4A-857C-2C49-9D37-FE86F6955B1C}" type="sibTrans" cxnId="{8E872635-12B5-094D-9D5F-B7FD0904705B}">
      <dgm:prSet/>
      <dgm:spPr/>
      <dgm:t>
        <a:bodyPr/>
        <a:lstStyle/>
        <a:p>
          <a:endParaRPr lang="en-US"/>
        </a:p>
      </dgm:t>
    </dgm:pt>
    <dgm:pt modelId="{8E950D34-2F73-B243-AAFF-D52A603FF899}" type="pres">
      <dgm:prSet presAssocID="{BABAC4AB-D4C8-F147-B565-B09C0CC63B07}" presName="Name0" presStyleCnt="0">
        <dgm:presLayoutVars>
          <dgm:dir/>
          <dgm:animLvl val="lvl"/>
          <dgm:resizeHandles val="exact"/>
        </dgm:presLayoutVars>
      </dgm:prSet>
      <dgm:spPr/>
    </dgm:pt>
    <dgm:pt modelId="{20451186-D76F-0341-BFBF-082ED20BCDA5}" type="pres">
      <dgm:prSet presAssocID="{1CF35B60-56C9-3943-BB44-3111C8E140F6}" presName="parTxOnly" presStyleLbl="node1" presStyleIdx="0" presStyleCnt="2">
        <dgm:presLayoutVars>
          <dgm:chMax val="0"/>
          <dgm:chPref val="0"/>
          <dgm:bulletEnabled val="1"/>
        </dgm:presLayoutVars>
      </dgm:prSet>
      <dgm:spPr/>
    </dgm:pt>
    <dgm:pt modelId="{F9F6AACF-F992-D040-8B90-76D8E532663B}" type="pres">
      <dgm:prSet presAssocID="{9395B2B9-6C26-9B4A-95F6-8D9F32386CEA}" presName="parTxOnlySpace" presStyleCnt="0"/>
      <dgm:spPr/>
    </dgm:pt>
    <dgm:pt modelId="{889092E7-AA05-624F-82E6-4907A3A8EE6C}" type="pres">
      <dgm:prSet presAssocID="{696E93AD-25D2-4144-9869-E2F835041B76}" presName="parTxOnly" presStyleLbl="node1" presStyleIdx="1" presStyleCnt="2">
        <dgm:presLayoutVars>
          <dgm:chMax val="0"/>
          <dgm:chPref val="0"/>
          <dgm:bulletEnabled val="1"/>
        </dgm:presLayoutVars>
      </dgm:prSet>
      <dgm:spPr/>
    </dgm:pt>
  </dgm:ptLst>
  <dgm:cxnLst>
    <dgm:cxn modelId="{39CAE40C-03B8-A14B-88BA-7D30455AFDD2}" type="presOf" srcId="{1CF35B60-56C9-3943-BB44-3111C8E140F6}" destId="{20451186-D76F-0341-BFBF-082ED20BCDA5}" srcOrd="0" destOrd="0" presId="urn:microsoft.com/office/officeart/2005/8/layout/chevron1"/>
    <dgm:cxn modelId="{8E872635-12B5-094D-9D5F-B7FD0904705B}" srcId="{BABAC4AB-D4C8-F147-B565-B09C0CC63B07}" destId="{696E93AD-25D2-4144-9869-E2F835041B76}" srcOrd="1" destOrd="0" parTransId="{0FE971C2-1C5D-8341-93FC-DE8847478DFE}" sibTransId="{C3CBFD4A-857C-2C49-9D37-FE86F6955B1C}"/>
    <dgm:cxn modelId="{D9561F45-5713-1146-BC26-FDBCE704F031}" type="presOf" srcId="{696E93AD-25D2-4144-9869-E2F835041B76}" destId="{889092E7-AA05-624F-82E6-4907A3A8EE6C}" srcOrd="0" destOrd="0" presId="urn:microsoft.com/office/officeart/2005/8/layout/chevron1"/>
    <dgm:cxn modelId="{512F244A-EBAC-5146-9EEF-EC52882C3391}" srcId="{BABAC4AB-D4C8-F147-B565-B09C0CC63B07}" destId="{1CF35B60-56C9-3943-BB44-3111C8E140F6}" srcOrd="0" destOrd="0" parTransId="{EC8640B2-73E2-844B-A636-98AE9B4BF7FF}" sibTransId="{9395B2B9-6C26-9B4A-95F6-8D9F32386CEA}"/>
    <dgm:cxn modelId="{9C46EFDC-CBE9-B24C-90C2-0556BEFD6B34}" type="presOf" srcId="{BABAC4AB-D4C8-F147-B565-B09C0CC63B07}" destId="{8E950D34-2F73-B243-AAFF-D52A603FF899}" srcOrd="0" destOrd="0" presId="urn:microsoft.com/office/officeart/2005/8/layout/chevron1"/>
    <dgm:cxn modelId="{8E160283-B149-DD44-8BA0-17DEBBB81E90}" type="presParOf" srcId="{8E950D34-2F73-B243-AAFF-D52A603FF899}" destId="{20451186-D76F-0341-BFBF-082ED20BCDA5}" srcOrd="0" destOrd="0" presId="urn:microsoft.com/office/officeart/2005/8/layout/chevron1"/>
    <dgm:cxn modelId="{486FB1B2-0E01-BF47-AF30-9608D23D1818}" type="presParOf" srcId="{8E950D34-2F73-B243-AAFF-D52A603FF899}" destId="{F9F6AACF-F992-D040-8B90-76D8E532663B}" srcOrd="1" destOrd="0" presId="urn:microsoft.com/office/officeart/2005/8/layout/chevron1"/>
    <dgm:cxn modelId="{AF1BE154-1DFF-9843-A2F8-F3C245A5CA77}" type="presParOf" srcId="{8E950D34-2F73-B243-AAFF-D52A603FF899}" destId="{889092E7-AA05-624F-82E6-4907A3A8EE6C}"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51186-D76F-0341-BFBF-082ED20BCDA5}">
      <dsp:nvSpPr>
        <dsp:cNvPr id="0" name=""/>
        <dsp:cNvSpPr/>
      </dsp:nvSpPr>
      <dsp:spPr>
        <a:xfrm>
          <a:off x="7143" y="956934"/>
          <a:ext cx="4270374" cy="1708149"/>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orbel" panose="020B0503020204020204" pitchFamily="34" charset="0"/>
              <a:cs typeface="Calibri" panose="020F0502020204030204" pitchFamily="34" charset="0"/>
            </a:rPr>
            <a:t>reliance on “bypass resistance*”</a:t>
          </a:r>
          <a:endParaRPr lang="en-US" sz="2800" kern="1200"/>
        </a:p>
      </dsp:txBody>
      <dsp:txXfrm>
        <a:off x="861218" y="956934"/>
        <a:ext cx="2562225" cy="1708149"/>
      </dsp:txXfrm>
    </dsp:sp>
    <dsp:sp modelId="{889092E7-AA05-624F-82E6-4907A3A8EE6C}">
      <dsp:nvSpPr>
        <dsp:cNvPr id="0" name=""/>
        <dsp:cNvSpPr/>
      </dsp:nvSpPr>
      <dsp:spPr>
        <a:xfrm>
          <a:off x="3850481" y="956934"/>
          <a:ext cx="4270374" cy="1708149"/>
        </a:xfrm>
        <a:prstGeom prst="chevr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platinum doublet inclusive therapy</a:t>
          </a:r>
          <a:endParaRPr lang="en-US" sz="2800" kern="1200"/>
        </a:p>
      </dsp:txBody>
      <dsp:txXfrm>
        <a:off x="4704556" y="956934"/>
        <a:ext cx="2562225" cy="17081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FDACC-714C-4BF2-A42B-06E40915F1D0}" type="datetimeFigureOut">
              <a:rPr lang="en-US" smtClean="0"/>
              <a:t>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30CB7-03AB-42C0-BA16-149F5DE4E619}" type="slidenum">
              <a:rPr lang="en-US" smtClean="0"/>
              <a:t>‹#›</a:t>
            </a:fld>
            <a:endParaRPr lang="en-US"/>
          </a:p>
        </p:txBody>
      </p:sp>
    </p:spTree>
    <p:extLst>
      <p:ext uri="{BB962C8B-B14F-4D97-AF65-F5344CB8AC3E}">
        <p14:creationId xmlns:p14="http://schemas.microsoft.com/office/powerpoint/2010/main" val="136574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30CB7-03AB-42C0-BA16-149F5DE4E619}" type="slidenum">
              <a:rPr lang="en-US" smtClean="0"/>
              <a:t>8</a:t>
            </a:fld>
            <a:endParaRPr lang="en-US"/>
          </a:p>
        </p:txBody>
      </p:sp>
    </p:spTree>
    <p:extLst>
      <p:ext uri="{BB962C8B-B14F-4D97-AF65-F5344CB8AC3E}">
        <p14:creationId xmlns:p14="http://schemas.microsoft.com/office/powerpoint/2010/main" val="359827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27111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485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3864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59166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444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71238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18425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583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26117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11198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1081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216020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25038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84509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81309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1863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2628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6939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399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0361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53161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7824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355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72521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5341173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D3_7F4A1C5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2.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40"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738"/>
            <a:ext cx="10515600" cy="2852737"/>
          </a:xfrm>
        </p:spPr>
        <p:txBody>
          <a:bodyPr rtlCol="0">
            <a:normAutofit/>
          </a:bodyPr>
          <a:lstStyle/>
          <a:p>
            <a:r>
              <a:rPr lang="en-US" dirty="0"/>
              <a:t>Later-Line Targeted Therapies for </a:t>
            </a:r>
            <a:r>
              <a:rPr lang="en-US" i="1" dirty="0"/>
              <a:t>ROS1</a:t>
            </a:r>
            <a:r>
              <a:rPr lang="en-US" dirty="0"/>
              <a:t> Fusion-Positive Lung Cancers</a:t>
            </a:r>
          </a:p>
        </p:txBody>
      </p:sp>
      <p:sp>
        <p:nvSpPr>
          <p:cNvPr id="11266" name="Subtitle 2"/>
          <p:cNvSpPr>
            <a:spLocks noGrp="1"/>
          </p:cNvSpPr>
          <p:nvPr>
            <p:ph type="body" idx="1"/>
          </p:nvPr>
        </p:nvSpPr>
        <p:spPr>
          <a:xfrm>
            <a:off x="609601" y="4589463"/>
            <a:ext cx="10515600" cy="1500187"/>
          </a:xfrm>
        </p:spPr>
        <p:txBody>
          <a:bodyPr>
            <a:normAutofit fontScale="92500" lnSpcReduction="10000"/>
          </a:bodyPr>
          <a:lstStyle/>
          <a:p>
            <a:r>
              <a:rPr lang="en-US" dirty="0"/>
              <a:t>Alexander Drilon, MD </a:t>
            </a:r>
          </a:p>
          <a:p>
            <a:r>
              <a:rPr lang="en-US" dirty="0"/>
              <a:t>Chief, Early Drug Development </a:t>
            </a:r>
          </a:p>
          <a:p>
            <a:r>
              <a:rPr lang="en-US" dirty="0"/>
              <a:t>Memorial Sloan Kettering Cancer Center</a:t>
            </a:r>
          </a:p>
          <a:p>
            <a:r>
              <a:rPr lang="en-US" dirty="0"/>
              <a:t>New York, NY</a:t>
            </a:r>
          </a:p>
        </p:txBody>
      </p:sp>
      <p:sp>
        <p:nvSpPr>
          <p:cNvPr id="3" name="Rectangle 2"/>
          <p:cNvSpPr/>
          <p:nvPr/>
        </p:nvSpPr>
        <p:spPr>
          <a:xfrm>
            <a:off x="8572137" y="6045201"/>
            <a:ext cx="3053655" cy="7412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3902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C5E0A0-1C03-CC7E-ACD3-34E54CE667D8}"/>
              </a:ext>
            </a:extLst>
          </p:cNvPr>
          <p:cNvSpPr>
            <a:spLocks noGrp="1"/>
          </p:cNvSpPr>
          <p:nvPr>
            <p:ph type="title"/>
          </p:nvPr>
        </p:nvSpPr>
        <p:spPr>
          <a:xfrm>
            <a:off x="609600" y="199505"/>
            <a:ext cx="10744200" cy="1185577"/>
          </a:xfrm>
        </p:spPr>
        <p:txBody>
          <a:bodyPr/>
          <a:lstStyle/>
          <a:p>
            <a:r>
              <a:rPr lang="en-US" dirty="0"/>
              <a:t>Algorithm for </a:t>
            </a:r>
            <a:r>
              <a:rPr lang="en-US" i="1" dirty="0"/>
              <a:t>ROS1</a:t>
            </a:r>
            <a:r>
              <a:rPr lang="en-US" dirty="0"/>
              <a:t> Fusion-Positive Lung Cancers After Systemic Progression on a Prior TKI</a:t>
            </a:r>
          </a:p>
        </p:txBody>
      </p:sp>
      <p:sp>
        <p:nvSpPr>
          <p:cNvPr id="9" name="Footer Placeholder 8">
            <a:extLst>
              <a:ext uri="{FF2B5EF4-FFF2-40B4-BE49-F238E27FC236}">
                <a16:creationId xmlns:a16="http://schemas.microsoft.com/office/drawing/2014/main" id="{DCB31218-B23A-7344-32BA-A2DE712ED582}"/>
              </a:ext>
            </a:extLst>
          </p:cNvPr>
          <p:cNvSpPr>
            <a:spLocks noGrp="1"/>
          </p:cNvSpPr>
          <p:nvPr>
            <p:ph type="ftr" sz="quarter" idx="3"/>
          </p:nvPr>
        </p:nvSpPr>
        <p:spPr>
          <a:xfrm>
            <a:off x="609600" y="6356350"/>
            <a:ext cx="10744199" cy="442131"/>
          </a:xfrm>
        </p:spPr>
        <p:txBody>
          <a:bodyPr/>
          <a:lstStyle/>
          <a:p>
            <a:r>
              <a:rPr lang="en-US"/>
              <a:t>Slide courtesy of A. Drilon, MD</a:t>
            </a:r>
          </a:p>
        </p:txBody>
      </p:sp>
      <p:sp>
        <p:nvSpPr>
          <p:cNvPr id="2" name="TextBox 1">
            <a:extLst>
              <a:ext uri="{FF2B5EF4-FFF2-40B4-BE49-F238E27FC236}">
                <a16:creationId xmlns:a16="http://schemas.microsoft.com/office/drawing/2014/main" id="{6B27340B-DD6C-3442-AABC-CD714429344B}"/>
              </a:ext>
            </a:extLst>
          </p:cNvPr>
          <p:cNvSpPr txBox="1"/>
          <p:nvPr/>
        </p:nvSpPr>
        <p:spPr>
          <a:xfrm>
            <a:off x="454346" y="2171700"/>
            <a:ext cx="2729512" cy="1200329"/>
          </a:xfrm>
          <a:prstGeom prst="rect">
            <a:avLst/>
          </a:prstGeom>
          <a:solidFill>
            <a:schemeClr val="accent2"/>
          </a:solidFill>
        </p:spPr>
        <p:txBody>
          <a:bodyPr wrap="square" rtlCol="0">
            <a:spAutoFit/>
          </a:bodyPr>
          <a:lstStyle/>
          <a:p>
            <a:pPr algn="ctr"/>
            <a:r>
              <a:rPr lang="en-US" sz="2400" dirty="0">
                <a:solidFill>
                  <a:schemeClr val="bg1"/>
                </a:solidFill>
              </a:rPr>
              <a:t>Advanced </a:t>
            </a:r>
            <a:r>
              <a:rPr lang="en-US" sz="2400" i="1" dirty="0">
                <a:solidFill>
                  <a:schemeClr val="bg1"/>
                </a:solidFill>
              </a:rPr>
              <a:t>ROS1</a:t>
            </a:r>
            <a:r>
              <a:rPr lang="en-US" sz="2400" dirty="0">
                <a:solidFill>
                  <a:schemeClr val="bg1"/>
                </a:solidFill>
              </a:rPr>
              <a:t> fusion-positive lung cancer</a:t>
            </a:r>
          </a:p>
        </p:txBody>
      </p:sp>
      <p:cxnSp>
        <p:nvCxnSpPr>
          <p:cNvPr id="6" name="Straight Arrow Connector 5">
            <a:extLst>
              <a:ext uri="{FF2B5EF4-FFF2-40B4-BE49-F238E27FC236}">
                <a16:creationId xmlns:a16="http://schemas.microsoft.com/office/drawing/2014/main" id="{3922B916-DACB-C748-9001-7FC9F3DB0F20}"/>
              </a:ext>
            </a:extLst>
          </p:cNvPr>
          <p:cNvCxnSpPr>
            <a:cxnSpLocks/>
          </p:cNvCxnSpPr>
          <p:nvPr/>
        </p:nvCxnSpPr>
        <p:spPr>
          <a:xfrm>
            <a:off x="3266986" y="2743749"/>
            <a:ext cx="587198" cy="0"/>
          </a:xfrm>
          <a:prstGeom prst="straightConnector1">
            <a:avLst/>
          </a:prstGeom>
          <a:ln w="889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CF53E24-F7BC-2D46-ADC4-74718F7DCE8C}"/>
              </a:ext>
            </a:extLst>
          </p:cNvPr>
          <p:cNvSpPr txBox="1"/>
          <p:nvPr/>
        </p:nvSpPr>
        <p:spPr>
          <a:xfrm>
            <a:off x="3906139" y="2071429"/>
            <a:ext cx="2729512" cy="584775"/>
          </a:xfrm>
          <a:prstGeom prst="rect">
            <a:avLst/>
          </a:prstGeom>
          <a:solidFill>
            <a:schemeClr val="accent6"/>
          </a:solidFill>
        </p:spPr>
        <p:txBody>
          <a:bodyPr wrap="square" rtlCol="0">
            <a:spAutoFit/>
          </a:bodyPr>
          <a:lstStyle/>
          <a:p>
            <a:pPr algn="ctr"/>
            <a:r>
              <a:rPr lang="en-US" sz="3200" dirty="0" err="1">
                <a:solidFill>
                  <a:schemeClr val="bg1"/>
                </a:solidFill>
              </a:rPr>
              <a:t>crizotinib</a:t>
            </a:r>
            <a:endParaRPr lang="en-US" sz="3200" dirty="0">
              <a:solidFill>
                <a:schemeClr val="bg1"/>
              </a:solidFill>
            </a:endParaRPr>
          </a:p>
        </p:txBody>
      </p:sp>
      <p:sp>
        <p:nvSpPr>
          <p:cNvPr id="10" name="TextBox 9">
            <a:extLst>
              <a:ext uri="{FF2B5EF4-FFF2-40B4-BE49-F238E27FC236}">
                <a16:creationId xmlns:a16="http://schemas.microsoft.com/office/drawing/2014/main" id="{C7F62D02-2B34-084C-8169-A9ECD3C9B50F}"/>
              </a:ext>
            </a:extLst>
          </p:cNvPr>
          <p:cNvSpPr txBox="1"/>
          <p:nvPr/>
        </p:nvSpPr>
        <p:spPr>
          <a:xfrm>
            <a:off x="3906139" y="2813023"/>
            <a:ext cx="2729512" cy="584775"/>
          </a:xfrm>
          <a:prstGeom prst="rect">
            <a:avLst/>
          </a:prstGeom>
          <a:solidFill>
            <a:schemeClr val="accent6"/>
          </a:solidFill>
        </p:spPr>
        <p:txBody>
          <a:bodyPr wrap="square" rtlCol="0">
            <a:spAutoFit/>
          </a:bodyPr>
          <a:lstStyle/>
          <a:p>
            <a:pPr algn="ctr"/>
            <a:r>
              <a:rPr lang="en-US" sz="3200" dirty="0" err="1">
                <a:solidFill>
                  <a:schemeClr val="bg1"/>
                </a:solidFill>
              </a:rPr>
              <a:t>entrectinib</a:t>
            </a:r>
            <a:endParaRPr lang="en-US" sz="3200" dirty="0">
              <a:solidFill>
                <a:schemeClr val="bg1"/>
              </a:solidFill>
            </a:endParaRPr>
          </a:p>
        </p:txBody>
      </p:sp>
      <p:sp>
        <p:nvSpPr>
          <p:cNvPr id="13" name="TextBox 12">
            <a:extLst>
              <a:ext uri="{FF2B5EF4-FFF2-40B4-BE49-F238E27FC236}">
                <a16:creationId xmlns:a16="http://schemas.microsoft.com/office/drawing/2014/main" id="{0751D102-47FF-EC4E-8D4E-D7E58147F8B3}"/>
              </a:ext>
            </a:extLst>
          </p:cNvPr>
          <p:cNvSpPr txBox="1"/>
          <p:nvPr/>
        </p:nvSpPr>
        <p:spPr>
          <a:xfrm>
            <a:off x="7963422" y="2014543"/>
            <a:ext cx="2729512" cy="584775"/>
          </a:xfrm>
          <a:prstGeom prst="rect">
            <a:avLst/>
          </a:prstGeom>
          <a:solidFill>
            <a:schemeClr val="accent5">
              <a:lumMod val="75000"/>
            </a:schemeClr>
          </a:solidFill>
        </p:spPr>
        <p:txBody>
          <a:bodyPr wrap="square" rtlCol="0">
            <a:spAutoFit/>
          </a:bodyPr>
          <a:lstStyle/>
          <a:p>
            <a:pPr algn="ctr"/>
            <a:r>
              <a:rPr lang="en-US" sz="3200" dirty="0" err="1">
                <a:solidFill>
                  <a:schemeClr val="bg1"/>
                </a:solidFill>
              </a:rPr>
              <a:t>lorlatinib</a:t>
            </a:r>
            <a:endParaRPr lang="en-US" sz="3200" dirty="0">
              <a:solidFill>
                <a:schemeClr val="bg1"/>
              </a:solidFill>
            </a:endParaRPr>
          </a:p>
        </p:txBody>
      </p:sp>
      <p:sp>
        <p:nvSpPr>
          <p:cNvPr id="14" name="TextBox 13">
            <a:extLst>
              <a:ext uri="{FF2B5EF4-FFF2-40B4-BE49-F238E27FC236}">
                <a16:creationId xmlns:a16="http://schemas.microsoft.com/office/drawing/2014/main" id="{A85C204C-1704-2246-8FD4-F33671A82392}"/>
              </a:ext>
            </a:extLst>
          </p:cNvPr>
          <p:cNvSpPr txBox="1"/>
          <p:nvPr/>
        </p:nvSpPr>
        <p:spPr>
          <a:xfrm>
            <a:off x="7963422" y="1348862"/>
            <a:ext cx="2729512" cy="584775"/>
          </a:xfrm>
          <a:prstGeom prst="rect">
            <a:avLst/>
          </a:prstGeom>
          <a:solidFill>
            <a:schemeClr val="accent6"/>
          </a:solidFill>
        </p:spPr>
        <p:txBody>
          <a:bodyPr wrap="square" rtlCol="0">
            <a:spAutoFit/>
          </a:bodyPr>
          <a:lstStyle/>
          <a:p>
            <a:pPr algn="ctr"/>
            <a:r>
              <a:rPr lang="en-US" sz="3200" dirty="0" err="1">
                <a:solidFill>
                  <a:schemeClr val="bg1"/>
                </a:solidFill>
              </a:rPr>
              <a:t>repotrectinib</a:t>
            </a:r>
            <a:endParaRPr lang="en-US" sz="3200" dirty="0">
              <a:solidFill>
                <a:schemeClr val="bg1"/>
              </a:solidFill>
            </a:endParaRPr>
          </a:p>
        </p:txBody>
      </p:sp>
      <p:cxnSp>
        <p:nvCxnSpPr>
          <p:cNvPr id="16" name="Straight Arrow Connector 15">
            <a:extLst>
              <a:ext uri="{FF2B5EF4-FFF2-40B4-BE49-F238E27FC236}">
                <a16:creationId xmlns:a16="http://schemas.microsoft.com/office/drawing/2014/main" id="{1BC612CF-46D3-914E-A78B-37A4BDBF35D7}"/>
              </a:ext>
            </a:extLst>
          </p:cNvPr>
          <p:cNvCxnSpPr>
            <a:cxnSpLocks/>
          </p:cNvCxnSpPr>
          <p:nvPr/>
        </p:nvCxnSpPr>
        <p:spPr>
          <a:xfrm flipV="1">
            <a:off x="6857923" y="2076566"/>
            <a:ext cx="789709" cy="612485"/>
          </a:xfrm>
          <a:prstGeom prst="straightConnector1">
            <a:avLst/>
          </a:prstGeom>
          <a:ln w="889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59EDDA9-3B75-FB49-AD1B-36774217D319}"/>
              </a:ext>
            </a:extLst>
          </p:cNvPr>
          <p:cNvCxnSpPr>
            <a:cxnSpLocks/>
          </p:cNvCxnSpPr>
          <p:nvPr/>
        </p:nvCxnSpPr>
        <p:spPr>
          <a:xfrm>
            <a:off x="6857923" y="2643304"/>
            <a:ext cx="789709" cy="642796"/>
          </a:xfrm>
          <a:prstGeom prst="straightConnector1">
            <a:avLst/>
          </a:prstGeom>
          <a:ln w="889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4A97CB8-18BB-2B42-9304-C617017D5150}"/>
              </a:ext>
            </a:extLst>
          </p:cNvPr>
          <p:cNvSpPr txBox="1"/>
          <p:nvPr/>
        </p:nvSpPr>
        <p:spPr>
          <a:xfrm>
            <a:off x="7963421" y="2964702"/>
            <a:ext cx="3598323" cy="1077218"/>
          </a:xfrm>
          <a:prstGeom prst="rect">
            <a:avLst/>
          </a:prstGeom>
          <a:solidFill>
            <a:schemeClr val="accent1"/>
          </a:solidFill>
        </p:spPr>
        <p:txBody>
          <a:bodyPr wrap="square" rtlCol="0">
            <a:spAutoFit/>
          </a:bodyPr>
          <a:lstStyle/>
          <a:p>
            <a:pPr algn="ctr"/>
            <a:r>
              <a:rPr lang="en-US" sz="3200" dirty="0">
                <a:solidFill>
                  <a:schemeClr val="bg1"/>
                </a:solidFill>
              </a:rPr>
              <a:t>platinum doublet inclusive therapy</a:t>
            </a:r>
          </a:p>
        </p:txBody>
      </p:sp>
      <p:sp>
        <p:nvSpPr>
          <p:cNvPr id="19" name="TextBox 18">
            <a:extLst>
              <a:ext uri="{FF2B5EF4-FFF2-40B4-BE49-F238E27FC236}">
                <a16:creationId xmlns:a16="http://schemas.microsoft.com/office/drawing/2014/main" id="{35C576A6-C0C1-6043-95F2-361B8074DD00}"/>
              </a:ext>
            </a:extLst>
          </p:cNvPr>
          <p:cNvSpPr txBox="1"/>
          <p:nvPr/>
        </p:nvSpPr>
        <p:spPr>
          <a:xfrm>
            <a:off x="454346" y="4424240"/>
            <a:ext cx="2729512" cy="1200329"/>
          </a:xfrm>
          <a:prstGeom prst="rect">
            <a:avLst/>
          </a:prstGeom>
          <a:solidFill>
            <a:schemeClr val="accent2"/>
          </a:solidFill>
        </p:spPr>
        <p:txBody>
          <a:bodyPr wrap="square" rtlCol="0">
            <a:spAutoFit/>
          </a:bodyPr>
          <a:lstStyle/>
          <a:p>
            <a:pPr algn="ctr"/>
            <a:r>
              <a:rPr lang="en-US" sz="2400" dirty="0">
                <a:solidFill>
                  <a:schemeClr val="bg1"/>
                </a:solidFill>
              </a:rPr>
              <a:t>Advanced </a:t>
            </a:r>
            <a:r>
              <a:rPr lang="en-US" sz="2400" i="1" dirty="0">
                <a:solidFill>
                  <a:schemeClr val="bg1"/>
                </a:solidFill>
              </a:rPr>
              <a:t>ROS1</a:t>
            </a:r>
            <a:r>
              <a:rPr lang="en-US" sz="2400" dirty="0">
                <a:solidFill>
                  <a:schemeClr val="bg1"/>
                </a:solidFill>
              </a:rPr>
              <a:t> fusion-positive lung cancer</a:t>
            </a:r>
          </a:p>
        </p:txBody>
      </p:sp>
      <p:cxnSp>
        <p:nvCxnSpPr>
          <p:cNvPr id="22" name="Straight Arrow Connector 21">
            <a:extLst>
              <a:ext uri="{FF2B5EF4-FFF2-40B4-BE49-F238E27FC236}">
                <a16:creationId xmlns:a16="http://schemas.microsoft.com/office/drawing/2014/main" id="{44FC11C3-8726-604B-9493-AA9C8D14A8E2}"/>
              </a:ext>
            </a:extLst>
          </p:cNvPr>
          <p:cNvCxnSpPr>
            <a:cxnSpLocks/>
          </p:cNvCxnSpPr>
          <p:nvPr/>
        </p:nvCxnSpPr>
        <p:spPr>
          <a:xfrm>
            <a:off x="3266986" y="4996289"/>
            <a:ext cx="587198" cy="0"/>
          </a:xfrm>
          <a:prstGeom prst="straightConnector1">
            <a:avLst/>
          </a:prstGeom>
          <a:ln w="889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F3F67672-0402-6C4A-9E66-74CF7552260A}"/>
              </a:ext>
            </a:extLst>
          </p:cNvPr>
          <p:cNvSpPr txBox="1"/>
          <p:nvPr/>
        </p:nvSpPr>
        <p:spPr>
          <a:xfrm>
            <a:off x="3906139" y="4732016"/>
            <a:ext cx="2729512" cy="584775"/>
          </a:xfrm>
          <a:prstGeom prst="rect">
            <a:avLst/>
          </a:prstGeom>
          <a:solidFill>
            <a:schemeClr val="accent6"/>
          </a:solidFill>
        </p:spPr>
        <p:txBody>
          <a:bodyPr wrap="square" rtlCol="0">
            <a:spAutoFit/>
          </a:bodyPr>
          <a:lstStyle/>
          <a:p>
            <a:pPr algn="ctr"/>
            <a:r>
              <a:rPr lang="en-US" sz="3200" dirty="0" err="1">
                <a:solidFill>
                  <a:schemeClr val="bg1"/>
                </a:solidFill>
              </a:rPr>
              <a:t>repotrectinib</a:t>
            </a:r>
            <a:endParaRPr lang="en-US" sz="3200" dirty="0">
              <a:solidFill>
                <a:schemeClr val="bg1"/>
              </a:solidFill>
            </a:endParaRPr>
          </a:p>
        </p:txBody>
      </p:sp>
      <p:sp>
        <p:nvSpPr>
          <p:cNvPr id="25" name="TextBox 24">
            <a:extLst>
              <a:ext uri="{FF2B5EF4-FFF2-40B4-BE49-F238E27FC236}">
                <a16:creationId xmlns:a16="http://schemas.microsoft.com/office/drawing/2014/main" id="{CA96F1B2-4992-8548-818C-BC7CC462D279}"/>
              </a:ext>
            </a:extLst>
          </p:cNvPr>
          <p:cNvSpPr txBox="1"/>
          <p:nvPr/>
        </p:nvSpPr>
        <p:spPr>
          <a:xfrm>
            <a:off x="7963421" y="4485794"/>
            <a:ext cx="3598323" cy="1077218"/>
          </a:xfrm>
          <a:prstGeom prst="rect">
            <a:avLst/>
          </a:prstGeom>
          <a:solidFill>
            <a:schemeClr val="accent1"/>
          </a:solidFill>
        </p:spPr>
        <p:txBody>
          <a:bodyPr wrap="square" rtlCol="0">
            <a:spAutoFit/>
          </a:bodyPr>
          <a:lstStyle/>
          <a:p>
            <a:pPr algn="ctr"/>
            <a:r>
              <a:rPr lang="en-US" sz="3200" dirty="0">
                <a:solidFill>
                  <a:schemeClr val="bg1"/>
                </a:solidFill>
              </a:rPr>
              <a:t>platinum doublet inclusive therapy</a:t>
            </a:r>
          </a:p>
        </p:txBody>
      </p:sp>
      <p:cxnSp>
        <p:nvCxnSpPr>
          <p:cNvPr id="26" name="Straight Arrow Connector 25">
            <a:extLst>
              <a:ext uri="{FF2B5EF4-FFF2-40B4-BE49-F238E27FC236}">
                <a16:creationId xmlns:a16="http://schemas.microsoft.com/office/drawing/2014/main" id="{0D6BB74B-9D0B-4F41-B6F8-BD81A1A56AB4}"/>
              </a:ext>
            </a:extLst>
          </p:cNvPr>
          <p:cNvCxnSpPr>
            <a:cxnSpLocks/>
          </p:cNvCxnSpPr>
          <p:nvPr/>
        </p:nvCxnSpPr>
        <p:spPr>
          <a:xfrm>
            <a:off x="6857923" y="4996289"/>
            <a:ext cx="864022" cy="0"/>
          </a:xfrm>
          <a:prstGeom prst="straightConnector1">
            <a:avLst/>
          </a:prstGeom>
          <a:ln w="889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F47E01C7-C42C-5C4E-A97F-92E3A537DA9F}"/>
              </a:ext>
            </a:extLst>
          </p:cNvPr>
          <p:cNvSpPr txBox="1"/>
          <p:nvPr/>
        </p:nvSpPr>
        <p:spPr>
          <a:xfrm>
            <a:off x="2739886" y="5648128"/>
            <a:ext cx="5545393" cy="646331"/>
          </a:xfrm>
          <a:prstGeom prst="rect">
            <a:avLst/>
          </a:prstGeom>
          <a:noFill/>
        </p:spPr>
        <p:txBody>
          <a:bodyPr wrap="square">
            <a:spAutoFit/>
          </a:bodyPr>
          <a:lstStyle/>
          <a:p>
            <a:pPr algn="ctr"/>
            <a:r>
              <a:rPr lang="en-US" dirty="0">
                <a:cs typeface="Calibri" panose="020F0502020204030204" pitchFamily="34" charset="0"/>
              </a:rPr>
              <a:t>(surgery/RT with continued TKI therapy can be considered for solitary site or oligo progression)</a:t>
            </a:r>
            <a:endParaRPr lang="en-US" dirty="0"/>
          </a:p>
        </p:txBody>
      </p:sp>
    </p:spTree>
    <p:extLst>
      <p:ext uri="{BB962C8B-B14F-4D97-AF65-F5344CB8AC3E}">
        <p14:creationId xmlns:p14="http://schemas.microsoft.com/office/powerpoint/2010/main" val="213556335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8AE48-26DE-98FB-C945-F0AB8FA5611E}"/>
              </a:ext>
            </a:extLst>
          </p:cNvPr>
          <p:cNvSpPr>
            <a:spLocks noGrp="1"/>
          </p:cNvSpPr>
          <p:nvPr>
            <p:ph type="title"/>
          </p:nvPr>
        </p:nvSpPr>
        <p:spPr>
          <a:xfrm>
            <a:off x="609600" y="199505"/>
            <a:ext cx="10744200" cy="1185577"/>
          </a:xfrm>
        </p:spPr>
        <p:txBody>
          <a:bodyPr/>
          <a:lstStyle/>
          <a:p>
            <a:r>
              <a:rPr lang="en-US" dirty="0"/>
              <a:t>Summary</a:t>
            </a:r>
          </a:p>
        </p:txBody>
      </p:sp>
      <p:sp>
        <p:nvSpPr>
          <p:cNvPr id="3" name="Content Placeholder 2">
            <a:extLst>
              <a:ext uri="{FF2B5EF4-FFF2-40B4-BE49-F238E27FC236}">
                <a16:creationId xmlns:a16="http://schemas.microsoft.com/office/drawing/2014/main" id="{C89E8D05-3144-E6FC-FBCC-261CD64E7687}"/>
              </a:ext>
            </a:extLst>
          </p:cNvPr>
          <p:cNvSpPr>
            <a:spLocks noGrp="1"/>
          </p:cNvSpPr>
          <p:nvPr>
            <p:ph idx="1"/>
          </p:nvPr>
        </p:nvSpPr>
        <p:spPr>
          <a:xfrm>
            <a:off x="609600" y="1477906"/>
            <a:ext cx="10744200" cy="4722477"/>
          </a:xfrm>
        </p:spPr>
        <p:txBody>
          <a:bodyPr>
            <a:normAutofit/>
          </a:bodyPr>
          <a:lstStyle/>
          <a:p>
            <a:r>
              <a:rPr lang="en-US" i="1" dirty="0"/>
              <a:t>ROS1</a:t>
            </a:r>
            <a:r>
              <a:rPr lang="en-US" dirty="0"/>
              <a:t> fusion-positive lung cancers develop different types of resistance to TKI therapy</a:t>
            </a:r>
          </a:p>
          <a:p>
            <a:r>
              <a:rPr lang="en-US" dirty="0"/>
              <a:t>The use of sequential TKI therapy is appropriate for </a:t>
            </a:r>
            <a:r>
              <a:rPr lang="en-US" i="1" dirty="0"/>
              <a:t>ROS1</a:t>
            </a:r>
            <a:r>
              <a:rPr lang="en-US" dirty="0"/>
              <a:t> resistance mutations and/or no obvious bypass resistance</a:t>
            </a:r>
          </a:p>
          <a:p>
            <a:r>
              <a:rPr lang="en-US" dirty="0"/>
              <a:t>When bypass resistance is identified, consider the use of platinum doublet </a:t>
            </a:r>
            <a:r>
              <a:rPr lang="en-US"/>
              <a:t>inclusive chemotherapy</a:t>
            </a:r>
            <a:endParaRPr lang="en-US" dirty="0"/>
          </a:p>
        </p:txBody>
      </p:sp>
    </p:spTree>
    <p:extLst>
      <p:ext uri="{BB962C8B-B14F-4D97-AF65-F5344CB8AC3E}">
        <p14:creationId xmlns:p14="http://schemas.microsoft.com/office/powerpoint/2010/main" val="1185569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Next-Generation TKI Therapy for ROS1-Rearranged NSCLC</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current guidelines and standards for molecular testing in real-world practice settings.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Assess the latest evidence of approved ROS1 inhibitors and emerging next-generation TKIs for the treatment of newly diagnosed ROS1-rearranged NSCLC.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Analyze treatment options for patients with ROS1-rearranged, advanced NSCLC in second- or subsequent-line therapy focused on acquired resistance mutations and CNS involvement.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intracranial penetration and activity against acquired resistance mutations seen with ROS1-targeted TKI therapies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the toxicity profiles of current and emerging ROS1 TKI agents and to inform optimal strategies for preventing and mitigating TKI-related adverse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3922B916-DACB-C748-9001-7FC9F3DB0F20}"/>
              </a:ext>
            </a:extLst>
          </p:cNvPr>
          <p:cNvCxnSpPr>
            <a:cxnSpLocks/>
          </p:cNvCxnSpPr>
          <p:nvPr/>
        </p:nvCxnSpPr>
        <p:spPr>
          <a:xfrm>
            <a:off x="3989157" y="3421511"/>
            <a:ext cx="587198" cy="0"/>
          </a:xfrm>
          <a:prstGeom prst="straightConnector1">
            <a:avLst/>
          </a:prstGeom>
          <a:ln w="889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75A8E2C8-E514-4045-BA79-3C8641AE0AAB}"/>
              </a:ext>
            </a:extLst>
          </p:cNvPr>
          <p:cNvCxnSpPr>
            <a:cxnSpLocks/>
          </p:cNvCxnSpPr>
          <p:nvPr/>
        </p:nvCxnSpPr>
        <p:spPr>
          <a:xfrm flipV="1">
            <a:off x="7681784" y="2708032"/>
            <a:ext cx="789709" cy="612485"/>
          </a:xfrm>
          <a:prstGeom prst="straightConnector1">
            <a:avLst/>
          </a:prstGeom>
          <a:ln w="889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7CB2DE-2467-7B4E-93A8-FB63E1E5FA46}"/>
              </a:ext>
            </a:extLst>
          </p:cNvPr>
          <p:cNvCxnSpPr>
            <a:cxnSpLocks/>
          </p:cNvCxnSpPr>
          <p:nvPr/>
        </p:nvCxnSpPr>
        <p:spPr>
          <a:xfrm>
            <a:off x="7681784" y="3279907"/>
            <a:ext cx="789709" cy="642796"/>
          </a:xfrm>
          <a:prstGeom prst="straightConnector1">
            <a:avLst/>
          </a:prstGeom>
          <a:ln w="889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49941D34-05CE-200E-701B-6E5975C40EF8}"/>
              </a:ext>
            </a:extLst>
          </p:cNvPr>
          <p:cNvSpPr>
            <a:spLocks noGrp="1"/>
          </p:cNvSpPr>
          <p:nvPr>
            <p:ph type="title"/>
          </p:nvPr>
        </p:nvSpPr>
        <p:spPr>
          <a:xfrm>
            <a:off x="609600" y="199505"/>
            <a:ext cx="10744200" cy="1185577"/>
          </a:xfrm>
        </p:spPr>
        <p:txBody>
          <a:bodyPr>
            <a:normAutofit/>
          </a:bodyPr>
          <a:lstStyle/>
          <a:p>
            <a:r>
              <a:rPr lang="en-US" dirty="0"/>
              <a:t>Advanced </a:t>
            </a:r>
            <a:r>
              <a:rPr lang="en-US" i="1" dirty="0"/>
              <a:t>ROS1</a:t>
            </a:r>
            <a:r>
              <a:rPr lang="en-US" dirty="0"/>
              <a:t> Fusion-Positive Lung Cancers Can Develop Resistance to Targeted Therapy</a:t>
            </a:r>
            <a:endParaRPr lang="en-US"/>
          </a:p>
        </p:txBody>
      </p:sp>
      <p:sp>
        <p:nvSpPr>
          <p:cNvPr id="7" name="Rounded Rectangle 6">
            <a:extLst>
              <a:ext uri="{FF2B5EF4-FFF2-40B4-BE49-F238E27FC236}">
                <a16:creationId xmlns:a16="http://schemas.microsoft.com/office/drawing/2014/main" id="{26EC582F-2AC1-FD06-74E6-4DF068EAF412}"/>
              </a:ext>
            </a:extLst>
          </p:cNvPr>
          <p:cNvSpPr/>
          <p:nvPr/>
        </p:nvSpPr>
        <p:spPr>
          <a:xfrm>
            <a:off x="1050325" y="2582562"/>
            <a:ext cx="2804983" cy="163252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Advanced </a:t>
            </a:r>
            <a:r>
              <a:rPr lang="en-US" sz="2400" i="1" dirty="0">
                <a:solidFill>
                  <a:schemeClr val="bg1"/>
                </a:solidFill>
              </a:rPr>
              <a:t>ROS1</a:t>
            </a:r>
            <a:r>
              <a:rPr lang="en-US" sz="2400" dirty="0">
                <a:solidFill>
                  <a:schemeClr val="bg1"/>
                </a:solidFill>
              </a:rPr>
              <a:t> fusion-positive lung cancer</a:t>
            </a:r>
          </a:p>
        </p:txBody>
      </p:sp>
      <p:sp>
        <p:nvSpPr>
          <p:cNvPr id="11" name="Rounded Rectangle 10">
            <a:extLst>
              <a:ext uri="{FF2B5EF4-FFF2-40B4-BE49-F238E27FC236}">
                <a16:creationId xmlns:a16="http://schemas.microsoft.com/office/drawing/2014/main" id="{6355E722-5DB2-B3DD-15AF-C548FD72ADDF}"/>
              </a:ext>
            </a:extLst>
          </p:cNvPr>
          <p:cNvSpPr/>
          <p:nvPr/>
        </p:nvSpPr>
        <p:spPr>
          <a:xfrm>
            <a:off x="4633785" y="2708032"/>
            <a:ext cx="2729757" cy="71347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crizotinib</a:t>
            </a:r>
            <a:endParaRPr lang="en-US" sz="2400" dirty="0">
              <a:solidFill>
                <a:schemeClr val="bg1"/>
              </a:solidFill>
            </a:endParaRPr>
          </a:p>
        </p:txBody>
      </p:sp>
      <p:sp>
        <p:nvSpPr>
          <p:cNvPr id="13" name="Rounded Rectangle 12">
            <a:extLst>
              <a:ext uri="{FF2B5EF4-FFF2-40B4-BE49-F238E27FC236}">
                <a16:creationId xmlns:a16="http://schemas.microsoft.com/office/drawing/2014/main" id="{A047B38D-4FCF-D647-04A6-7EF6C1E7E0C1}"/>
              </a:ext>
            </a:extLst>
          </p:cNvPr>
          <p:cNvSpPr/>
          <p:nvPr/>
        </p:nvSpPr>
        <p:spPr>
          <a:xfrm>
            <a:off x="4633785" y="3560648"/>
            <a:ext cx="2729757" cy="71347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entrectinib</a:t>
            </a:r>
            <a:endParaRPr lang="en-US" sz="2400" dirty="0">
              <a:solidFill>
                <a:schemeClr val="bg1"/>
              </a:solidFill>
            </a:endParaRPr>
          </a:p>
        </p:txBody>
      </p:sp>
      <p:sp>
        <p:nvSpPr>
          <p:cNvPr id="14" name="Rounded Rectangle 13">
            <a:extLst>
              <a:ext uri="{FF2B5EF4-FFF2-40B4-BE49-F238E27FC236}">
                <a16:creationId xmlns:a16="http://schemas.microsoft.com/office/drawing/2014/main" id="{2F62979A-13FD-6A71-94B2-9F1972C80895}"/>
              </a:ext>
            </a:extLst>
          </p:cNvPr>
          <p:cNvSpPr/>
          <p:nvPr/>
        </p:nvSpPr>
        <p:spPr>
          <a:xfrm>
            <a:off x="8582330" y="1816706"/>
            <a:ext cx="2315720" cy="161151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dirty="0">
                <a:cs typeface="Calibri" panose="020F0502020204030204" pitchFamily="34" charset="0"/>
              </a:rPr>
              <a:t>ROS1</a:t>
            </a:r>
            <a:r>
              <a:rPr lang="en-US" sz="2400" dirty="0">
                <a:cs typeface="Calibri" panose="020F0502020204030204" pitchFamily="34" charset="0"/>
              </a:rPr>
              <a:t> </a:t>
            </a:r>
          </a:p>
          <a:p>
            <a:pPr algn="ctr"/>
            <a:r>
              <a:rPr lang="en-US" sz="2400" dirty="0">
                <a:cs typeface="Calibri" panose="020F0502020204030204" pitchFamily="34" charset="0"/>
              </a:rPr>
              <a:t>fusion dependence</a:t>
            </a:r>
            <a:endParaRPr lang="en-US" sz="2400" dirty="0"/>
          </a:p>
        </p:txBody>
      </p:sp>
      <p:sp>
        <p:nvSpPr>
          <p:cNvPr id="15" name="Rounded Rectangle 14">
            <a:extLst>
              <a:ext uri="{FF2B5EF4-FFF2-40B4-BE49-F238E27FC236}">
                <a16:creationId xmlns:a16="http://schemas.microsoft.com/office/drawing/2014/main" id="{AB4625F0-E001-F2D4-ADB9-3A8CAFC5AD7D}"/>
              </a:ext>
            </a:extLst>
          </p:cNvPr>
          <p:cNvSpPr/>
          <p:nvPr/>
        </p:nvSpPr>
        <p:spPr>
          <a:xfrm>
            <a:off x="8582330" y="3917387"/>
            <a:ext cx="2315720" cy="2428963"/>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cs typeface="Calibri" panose="020F0502020204030204" pitchFamily="34" charset="0"/>
              </a:rPr>
              <a:t>reliance on “bypass resistance”</a:t>
            </a:r>
          </a:p>
          <a:p>
            <a:pPr algn="ctr"/>
            <a:r>
              <a:rPr lang="en-US" sz="1600" dirty="0">
                <a:cs typeface="Calibri" panose="020F0502020204030204" pitchFamily="34" charset="0"/>
              </a:rPr>
              <a:t>(sequencing of plasma or tumor may help determine)</a:t>
            </a:r>
            <a:endParaRPr lang="en-US" sz="1600" dirty="0"/>
          </a:p>
        </p:txBody>
      </p:sp>
    </p:spTree>
    <p:extLst>
      <p:ext uri="{BB962C8B-B14F-4D97-AF65-F5344CB8AC3E}">
        <p14:creationId xmlns:p14="http://schemas.microsoft.com/office/powerpoint/2010/main" val="4176604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0EE1247-9D99-DE46-8E63-ACA72F092616}"/>
              </a:ext>
            </a:extLst>
          </p:cNvPr>
          <p:cNvSpPr txBox="1"/>
          <p:nvPr/>
        </p:nvSpPr>
        <p:spPr>
          <a:xfrm>
            <a:off x="744833" y="2234395"/>
            <a:ext cx="5498219" cy="2616101"/>
          </a:xfrm>
          <a:prstGeom prst="rect">
            <a:avLst/>
          </a:prstGeom>
          <a:noFill/>
        </p:spPr>
        <p:txBody>
          <a:bodyPr wrap="square">
            <a:spAutoFit/>
          </a:bodyPr>
          <a:lstStyle/>
          <a:p>
            <a:r>
              <a:rPr lang="en-US" sz="3200" b="1" i="1" dirty="0">
                <a:solidFill>
                  <a:schemeClr val="accent6"/>
                </a:solidFill>
                <a:cs typeface="Calibri" panose="020F0502020204030204" pitchFamily="34" charset="0"/>
              </a:rPr>
              <a:t>ROS1</a:t>
            </a:r>
            <a:r>
              <a:rPr lang="en-US" sz="3200" b="1" dirty="0">
                <a:solidFill>
                  <a:schemeClr val="accent6"/>
                </a:solidFill>
                <a:cs typeface="Calibri" panose="020F0502020204030204" pitchFamily="34" charset="0"/>
              </a:rPr>
              <a:t> fusion dependence</a:t>
            </a:r>
          </a:p>
          <a:p>
            <a:endParaRPr lang="en-US" sz="2800" dirty="0">
              <a:solidFill>
                <a:schemeClr val="accent6"/>
              </a:solidFill>
              <a:cs typeface="Calibri" panose="020F0502020204030204" pitchFamily="34" charset="0"/>
            </a:endParaRPr>
          </a:p>
          <a:p>
            <a:pPr marL="288925"/>
            <a:r>
              <a:rPr lang="en-US" sz="2800" dirty="0">
                <a:solidFill>
                  <a:schemeClr val="accent6"/>
                </a:solidFill>
                <a:cs typeface="Calibri" panose="020F0502020204030204" pitchFamily="34" charset="0"/>
              </a:rPr>
              <a:t>-</a:t>
            </a:r>
            <a:r>
              <a:rPr lang="en-US" sz="2800" i="1" dirty="0">
                <a:solidFill>
                  <a:schemeClr val="accent6"/>
                </a:solidFill>
                <a:cs typeface="Calibri" panose="020F0502020204030204" pitchFamily="34" charset="0"/>
              </a:rPr>
              <a:t>ROS1</a:t>
            </a:r>
            <a:r>
              <a:rPr lang="en-US" sz="2800" dirty="0">
                <a:solidFill>
                  <a:schemeClr val="accent6"/>
                </a:solidFill>
                <a:cs typeface="Calibri" panose="020F0502020204030204" pitchFamily="34" charset="0"/>
              </a:rPr>
              <a:t> resistance mutation </a:t>
            </a:r>
            <a:r>
              <a:rPr lang="en-US" sz="2000" dirty="0">
                <a:solidFill>
                  <a:schemeClr val="accent6"/>
                </a:solidFill>
                <a:cs typeface="Calibri" panose="020F0502020204030204" pitchFamily="34" charset="0"/>
              </a:rPr>
              <a:t>(ROS1 G2032R is common)</a:t>
            </a:r>
          </a:p>
          <a:p>
            <a:pPr marL="288925"/>
            <a:endParaRPr lang="en-US" sz="2800" dirty="0">
              <a:solidFill>
                <a:schemeClr val="accent6"/>
              </a:solidFill>
              <a:cs typeface="Calibri" panose="020F0502020204030204" pitchFamily="34" charset="0"/>
            </a:endParaRPr>
          </a:p>
          <a:p>
            <a:pPr marL="288925"/>
            <a:r>
              <a:rPr lang="en-US" sz="2800" dirty="0">
                <a:solidFill>
                  <a:schemeClr val="accent6"/>
                </a:solidFill>
                <a:cs typeface="Calibri" panose="020F0502020204030204" pitchFamily="34" charset="0"/>
              </a:rPr>
              <a:t>-no obvious culprit</a:t>
            </a:r>
            <a:endParaRPr lang="en-US" sz="2800" dirty="0">
              <a:solidFill>
                <a:schemeClr val="accent6"/>
              </a:solidFill>
            </a:endParaRPr>
          </a:p>
        </p:txBody>
      </p:sp>
      <p:pic>
        <p:nvPicPr>
          <p:cNvPr id="2" name="Picture 1">
            <a:extLst>
              <a:ext uri="{FF2B5EF4-FFF2-40B4-BE49-F238E27FC236}">
                <a16:creationId xmlns:a16="http://schemas.microsoft.com/office/drawing/2014/main" id="{EAF7657F-EB9D-6047-87AD-D48ED5249A43}"/>
              </a:ext>
            </a:extLst>
          </p:cNvPr>
          <p:cNvPicPr>
            <a:picLocks noChangeAspect="1"/>
          </p:cNvPicPr>
          <p:nvPr/>
        </p:nvPicPr>
        <p:blipFill>
          <a:blip r:embed="rId2"/>
          <a:stretch>
            <a:fillRect/>
          </a:stretch>
        </p:blipFill>
        <p:spPr>
          <a:xfrm>
            <a:off x="6628643" y="1026083"/>
            <a:ext cx="4529583" cy="5330267"/>
          </a:xfrm>
          <a:prstGeom prst="rect">
            <a:avLst/>
          </a:prstGeom>
        </p:spPr>
      </p:pic>
      <p:sp>
        <p:nvSpPr>
          <p:cNvPr id="4" name="Title 3">
            <a:extLst>
              <a:ext uri="{FF2B5EF4-FFF2-40B4-BE49-F238E27FC236}">
                <a16:creationId xmlns:a16="http://schemas.microsoft.com/office/drawing/2014/main" id="{4617CC16-3347-AB6A-096B-E304108C5016}"/>
              </a:ext>
            </a:extLst>
          </p:cNvPr>
          <p:cNvSpPr>
            <a:spLocks noGrp="1"/>
          </p:cNvSpPr>
          <p:nvPr>
            <p:ph type="title"/>
          </p:nvPr>
        </p:nvSpPr>
        <p:spPr>
          <a:xfrm>
            <a:off x="609600" y="199505"/>
            <a:ext cx="10744200" cy="1185577"/>
          </a:xfrm>
        </p:spPr>
        <p:txBody>
          <a:bodyPr>
            <a:normAutofit/>
          </a:bodyPr>
          <a:lstStyle/>
          <a:p>
            <a:r>
              <a:rPr lang="en-US" dirty="0"/>
              <a:t>Cancers that Remain Dependent on </a:t>
            </a:r>
            <a:r>
              <a:rPr lang="en-US" i="1" dirty="0"/>
              <a:t>ROS1</a:t>
            </a:r>
            <a:r>
              <a:rPr lang="en-US" dirty="0"/>
              <a:t> Can Acquire </a:t>
            </a:r>
            <a:r>
              <a:rPr lang="en-US" i="1" dirty="0"/>
              <a:t>ROS1</a:t>
            </a:r>
            <a:r>
              <a:rPr lang="en-US" dirty="0"/>
              <a:t> Resistance Mutations</a:t>
            </a:r>
          </a:p>
        </p:txBody>
      </p:sp>
      <p:sp>
        <p:nvSpPr>
          <p:cNvPr id="5" name="Footer Placeholder 4">
            <a:extLst>
              <a:ext uri="{FF2B5EF4-FFF2-40B4-BE49-F238E27FC236}">
                <a16:creationId xmlns:a16="http://schemas.microsoft.com/office/drawing/2014/main" id="{6A0D08D4-A67A-4911-FB04-6B9E954B951B}"/>
              </a:ext>
            </a:extLst>
          </p:cNvPr>
          <p:cNvSpPr>
            <a:spLocks noGrp="1"/>
          </p:cNvSpPr>
          <p:nvPr>
            <p:ph type="ftr" sz="quarter" idx="3"/>
          </p:nvPr>
        </p:nvSpPr>
        <p:spPr>
          <a:xfrm>
            <a:off x="609600" y="6356350"/>
            <a:ext cx="10744199" cy="442131"/>
          </a:xfrm>
        </p:spPr>
        <p:txBody>
          <a:bodyPr/>
          <a:lstStyle/>
          <a:p>
            <a:r>
              <a:rPr lang="en-US" dirty="0"/>
              <a:t>Drilon A. et al., </a:t>
            </a:r>
            <a:r>
              <a:rPr lang="en-US" i="1" dirty="0"/>
              <a:t>Nat Rev Clin Oncol</a:t>
            </a:r>
            <a:r>
              <a:rPr lang="en-US" dirty="0"/>
              <a:t>. 2021; 18:35-55. </a:t>
            </a:r>
          </a:p>
        </p:txBody>
      </p:sp>
    </p:spTree>
    <p:extLst>
      <p:ext uri="{BB962C8B-B14F-4D97-AF65-F5344CB8AC3E}">
        <p14:creationId xmlns:p14="http://schemas.microsoft.com/office/powerpoint/2010/main" val="45535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0EE1247-9D99-DE46-8E63-ACA72F092616}"/>
              </a:ext>
            </a:extLst>
          </p:cNvPr>
          <p:cNvSpPr txBox="1"/>
          <p:nvPr/>
        </p:nvSpPr>
        <p:spPr>
          <a:xfrm>
            <a:off x="609600" y="2618798"/>
            <a:ext cx="4570376" cy="2000548"/>
          </a:xfrm>
          <a:prstGeom prst="rect">
            <a:avLst/>
          </a:prstGeom>
          <a:noFill/>
        </p:spPr>
        <p:txBody>
          <a:bodyPr wrap="square">
            <a:spAutoFit/>
          </a:bodyPr>
          <a:lstStyle/>
          <a:p>
            <a:r>
              <a:rPr lang="en-US" sz="2800" b="1" i="1" dirty="0">
                <a:solidFill>
                  <a:schemeClr val="accent6"/>
                </a:solidFill>
                <a:cs typeface="Calibri" panose="020F0502020204030204" pitchFamily="34" charset="0"/>
              </a:rPr>
              <a:t>ROS1</a:t>
            </a:r>
            <a:r>
              <a:rPr lang="en-US" sz="2800" b="1" dirty="0">
                <a:solidFill>
                  <a:schemeClr val="accent6"/>
                </a:solidFill>
                <a:cs typeface="Calibri" panose="020F0502020204030204" pitchFamily="34" charset="0"/>
              </a:rPr>
              <a:t> fusion dependence</a:t>
            </a:r>
          </a:p>
          <a:p>
            <a:endParaRPr lang="en-US" sz="2400" dirty="0">
              <a:solidFill>
                <a:schemeClr val="accent6"/>
              </a:solidFill>
              <a:cs typeface="Calibri" panose="020F0502020204030204" pitchFamily="34" charset="0"/>
            </a:endParaRPr>
          </a:p>
          <a:p>
            <a:r>
              <a:rPr lang="en-US" sz="2400" dirty="0">
                <a:solidFill>
                  <a:schemeClr val="accent6"/>
                </a:solidFill>
                <a:cs typeface="Calibri" panose="020F0502020204030204" pitchFamily="34" charset="0"/>
              </a:rPr>
              <a:t>-</a:t>
            </a:r>
            <a:r>
              <a:rPr lang="en-US" sz="2400" i="1" dirty="0">
                <a:solidFill>
                  <a:schemeClr val="accent6"/>
                </a:solidFill>
                <a:cs typeface="Calibri" panose="020F0502020204030204" pitchFamily="34" charset="0"/>
              </a:rPr>
              <a:t>ROS1</a:t>
            </a:r>
            <a:r>
              <a:rPr lang="en-US" sz="2400" dirty="0">
                <a:solidFill>
                  <a:schemeClr val="accent6"/>
                </a:solidFill>
                <a:cs typeface="Calibri" panose="020F0502020204030204" pitchFamily="34" charset="0"/>
              </a:rPr>
              <a:t> resistance mutation</a:t>
            </a:r>
          </a:p>
          <a:p>
            <a:endParaRPr lang="en-US" sz="2400" dirty="0">
              <a:solidFill>
                <a:schemeClr val="accent6"/>
              </a:solidFill>
              <a:cs typeface="Calibri" panose="020F0502020204030204" pitchFamily="34" charset="0"/>
            </a:endParaRPr>
          </a:p>
          <a:p>
            <a:r>
              <a:rPr lang="en-US" sz="2400" dirty="0">
                <a:solidFill>
                  <a:schemeClr val="accent6"/>
                </a:solidFill>
                <a:cs typeface="Calibri" panose="020F0502020204030204" pitchFamily="34" charset="0"/>
              </a:rPr>
              <a:t>-no obvious culprit</a:t>
            </a:r>
            <a:endParaRPr lang="en-US" sz="2400" dirty="0">
              <a:solidFill>
                <a:schemeClr val="accent6"/>
              </a:solidFill>
            </a:endParaRPr>
          </a:p>
        </p:txBody>
      </p:sp>
      <p:cxnSp>
        <p:nvCxnSpPr>
          <p:cNvPr id="8" name="Straight Arrow Connector 7">
            <a:extLst>
              <a:ext uri="{FF2B5EF4-FFF2-40B4-BE49-F238E27FC236}">
                <a16:creationId xmlns:a16="http://schemas.microsoft.com/office/drawing/2014/main" id="{A43818B3-3D08-9441-B268-916FE226BC3A}"/>
              </a:ext>
            </a:extLst>
          </p:cNvPr>
          <p:cNvCxnSpPr>
            <a:cxnSpLocks/>
          </p:cNvCxnSpPr>
          <p:nvPr/>
        </p:nvCxnSpPr>
        <p:spPr>
          <a:xfrm>
            <a:off x="5179976" y="3570304"/>
            <a:ext cx="1355496" cy="0"/>
          </a:xfrm>
          <a:prstGeom prst="straightConnector1">
            <a:avLst/>
          </a:prstGeom>
          <a:ln w="889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42557F6A-42C1-8822-550C-22E85B46FA7E}"/>
              </a:ext>
            </a:extLst>
          </p:cNvPr>
          <p:cNvSpPr>
            <a:spLocks noGrp="1"/>
          </p:cNvSpPr>
          <p:nvPr>
            <p:ph type="title"/>
          </p:nvPr>
        </p:nvSpPr>
        <p:spPr>
          <a:xfrm>
            <a:off x="609600" y="199505"/>
            <a:ext cx="10744200" cy="1185577"/>
          </a:xfrm>
        </p:spPr>
        <p:txBody>
          <a:bodyPr>
            <a:normAutofit/>
          </a:bodyPr>
          <a:lstStyle/>
          <a:p>
            <a:r>
              <a:rPr lang="en-US" dirty="0"/>
              <a:t>Two ROS1 TKIs Are Available Therapeutic Options Apart from Clinical Trials</a:t>
            </a:r>
          </a:p>
        </p:txBody>
      </p:sp>
      <p:sp>
        <p:nvSpPr>
          <p:cNvPr id="7" name="Footer Placeholder 6">
            <a:extLst>
              <a:ext uri="{FF2B5EF4-FFF2-40B4-BE49-F238E27FC236}">
                <a16:creationId xmlns:a16="http://schemas.microsoft.com/office/drawing/2014/main" id="{865E00F8-5DA7-DA03-25EE-F39ACFEEBE67}"/>
              </a:ext>
            </a:extLst>
          </p:cNvPr>
          <p:cNvSpPr>
            <a:spLocks noGrp="1"/>
          </p:cNvSpPr>
          <p:nvPr>
            <p:ph type="ftr" sz="quarter" idx="3"/>
          </p:nvPr>
        </p:nvSpPr>
        <p:spPr>
          <a:xfrm>
            <a:off x="609600" y="6356350"/>
            <a:ext cx="10744199" cy="442131"/>
          </a:xfrm>
        </p:spPr>
        <p:txBody>
          <a:bodyPr/>
          <a:lstStyle/>
          <a:p>
            <a:r>
              <a:rPr lang="en-US"/>
              <a:t>TKI, tyrosine kinase inhibitor. 
1. National Comprehensive Cancer Network (NCCN). Non-Small Cell Lung Cancer, v.1.2024; 2023; 2. FDA approved labeling. </a:t>
            </a:r>
          </a:p>
        </p:txBody>
      </p:sp>
      <p:sp>
        <p:nvSpPr>
          <p:cNvPr id="5" name="Rounded Rectangle 4">
            <a:extLst>
              <a:ext uri="{FF2B5EF4-FFF2-40B4-BE49-F238E27FC236}">
                <a16:creationId xmlns:a16="http://schemas.microsoft.com/office/drawing/2014/main" id="{30A09C76-4EA0-DAD9-77E1-462BBDC9E48C}"/>
              </a:ext>
            </a:extLst>
          </p:cNvPr>
          <p:cNvSpPr/>
          <p:nvPr/>
        </p:nvSpPr>
        <p:spPr>
          <a:xfrm>
            <a:off x="7012026" y="2796815"/>
            <a:ext cx="3463392" cy="685698"/>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lorlatinib</a:t>
            </a:r>
            <a:r>
              <a:rPr lang="en-US" sz="3200" baseline="30000" dirty="0">
                <a:solidFill>
                  <a:schemeClr val="bg1"/>
                </a:solidFill>
              </a:rPr>
              <a:t>1</a:t>
            </a:r>
            <a:endParaRPr lang="en-US" sz="3200" dirty="0">
              <a:solidFill>
                <a:schemeClr val="bg1"/>
              </a:solidFill>
            </a:endParaRPr>
          </a:p>
        </p:txBody>
      </p:sp>
      <p:sp>
        <p:nvSpPr>
          <p:cNvPr id="6" name="Rounded Rectangle 5">
            <a:extLst>
              <a:ext uri="{FF2B5EF4-FFF2-40B4-BE49-F238E27FC236}">
                <a16:creationId xmlns:a16="http://schemas.microsoft.com/office/drawing/2014/main" id="{647FF3DA-E4FE-5F42-8EE4-702AC1487243}"/>
              </a:ext>
            </a:extLst>
          </p:cNvPr>
          <p:cNvSpPr/>
          <p:nvPr/>
        </p:nvSpPr>
        <p:spPr>
          <a:xfrm>
            <a:off x="7012026" y="3723846"/>
            <a:ext cx="3463392" cy="68569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repotrectinib</a:t>
            </a:r>
            <a:r>
              <a:rPr lang="en-US" sz="3200" baseline="30000" dirty="0">
                <a:solidFill>
                  <a:schemeClr val="bg1"/>
                </a:solidFill>
              </a:rPr>
              <a:t>1,2</a:t>
            </a:r>
            <a:endParaRPr lang="en-US" sz="3200" dirty="0">
              <a:solidFill>
                <a:schemeClr val="bg1"/>
              </a:solidFill>
            </a:endParaRPr>
          </a:p>
        </p:txBody>
      </p:sp>
    </p:spTree>
    <p:extLst>
      <p:ext uri="{BB962C8B-B14F-4D97-AF65-F5344CB8AC3E}">
        <p14:creationId xmlns:p14="http://schemas.microsoft.com/office/powerpoint/2010/main" val="3105923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81E6485-6B4F-AF47-99C1-B72D2039DEB8}"/>
              </a:ext>
            </a:extLst>
          </p:cNvPr>
          <p:cNvGraphicFramePr>
            <a:graphicFrameLocks noGrp="1"/>
          </p:cNvGraphicFramePr>
          <p:nvPr>
            <p:extLst>
              <p:ext uri="{D42A27DB-BD31-4B8C-83A1-F6EECF244321}">
                <p14:modId xmlns:p14="http://schemas.microsoft.com/office/powerpoint/2010/main" val="3496238686"/>
              </p:ext>
            </p:extLst>
          </p:nvPr>
        </p:nvGraphicFramePr>
        <p:xfrm>
          <a:off x="2208321" y="2042160"/>
          <a:ext cx="7775358" cy="2773680"/>
        </p:xfrm>
        <a:graphic>
          <a:graphicData uri="http://schemas.openxmlformats.org/drawingml/2006/table">
            <a:tbl>
              <a:tblPr firstRow="1" bandRow="1">
                <a:tableStyleId>{5C22544A-7EE6-4342-B048-85BDC9FD1C3A}</a:tableStyleId>
              </a:tblPr>
              <a:tblGrid>
                <a:gridCol w="2944002">
                  <a:extLst>
                    <a:ext uri="{9D8B030D-6E8A-4147-A177-3AD203B41FA5}">
                      <a16:colId xmlns:a16="http://schemas.microsoft.com/office/drawing/2014/main" val="2401665918"/>
                    </a:ext>
                  </a:extLst>
                </a:gridCol>
                <a:gridCol w="1610452">
                  <a:extLst>
                    <a:ext uri="{9D8B030D-6E8A-4147-A177-3AD203B41FA5}">
                      <a16:colId xmlns:a16="http://schemas.microsoft.com/office/drawing/2014/main" val="4152611624"/>
                    </a:ext>
                  </a:extLst>
                </a:gridCol>
                <a:gridCol w="1610452">
                  <a:extLst>
                    <a:ext uri="{9D8B030D-6E8A-4147-A177-3AD203B41FA5}">
                      <a16:colId xmlns:a16="http://schemas.microsoft.com/office/drawing/2014/main" val="1443652819"/>
                    </a:ext>
                  </a:extLst>
                </a:gridCol>
                <a:gridCol w="1610452">
                  <a:extLst>
                    <a:ext uri="{9D8B030D-6E8A-4147-A177-3AD203B41FA5}">
                      <a16:colId xmlns:a16="http://schemas.microsoft.com/office/drawing/2014/main" val="84392165"/>
                    </a:ext>
                  </a:extLst>
                </a:gridCol>
              </a:tblGrid>
              <a:tr h="370840">
                <a:tc>
                  <a:txBody>
                    <a:bodyPr/>
                    <a:lstStyle/>
                    <a:p>
                      <a:endParaRPr lang="en-US" sz="3200"/>
                    </a:p>
                  </a:txBody>
                  <a:tcPr/>
                </a:tc>
                <a:tc>
                  <a:txBody>
                    <a:bodyPr/>
                    <a:lstStyle/>
                    <a:p>
                      <a:pPr algn="ctr"/>
                      <a:r>
                        <a:rPr lang="en-US" sz="3200" dirty="0"/>
                        <a:t>ORR (%)</a:t>
                      </a:r>
                    </a:p>
                  </a:txBody>
                  <a:tcPr/>
                </a:tc>
                <a:tc>
                  <a:txBody>
                    <a:bodyPr/>
                    <a:lstStyle/>
                    <a:p>
                      <a:pPr algn="ctr"/>
                      <a:r>
                        <a:rPr lang="en-US" sz="3200" dirty="0" err="1"/>
                        <a:t>icORR</a:t>
                      </a:r>
                      <a:r>
                        <a:rPr lang="en-US" sz="3200" dirty="0"/>
                        <a:t> (%)</a:t>
                      </a:r>
                    </a:p>
                  </a:txBody>
                  <a:tcPr/>
                </a:tc>
                <a:tc>
                  <a:txBody>
                    <a:bodyPr/>
                    <a:lstStyle/>
                    <a:p>
                      <a:pPr algn="ctr"/>
                      <a:r>
                        <a:rPr lang="en-US" sz="3200" dirty="0"/>
                        <a:t>PFS</a:t>
                      </a:r>
                    </a:p>
                    <a:p>
                      <a:pPr algn="ctr"/>
                      <a:r>
                        <a:rPr lang="en-US" sz="3200" dirty="0"/>
                        <a:t>(mo)</a:t>
                      </a:r>
                    </a:p>
                  </a:txBody>
                  <a:tcPr/>
                </a:tc>
                <a:extLst>
                  <a:ext uri="{0D108BD9-81ED-4DB2-BD59-A6C34878D82A}">
                    <a16:rowId xmlns:a16="http://schemas.microsoft.com/office/drawing/2014/main" val="2158633862"/>
                  </a:ext>
                </a:extLst>
              </a:tr>
              <a:tr h="370840">
                <a:tc>
                  <a:txBody>
                    <a:bodyPr/>
                    <a:lstStyle/>
                    <a:p>
                      <a:r>
                        <a:rPr lang="en-US" sz="3200" dirty="0">
                          <a:solidFill>
                            <a:schemeClr val="tx1"/>
                          </a:solidFill>
                        </a:rPr>
                        <a:t>Lorlatinib</a:t>
                      </a:r>
                      <a:r>
                        <a:rPr lang="en-US" sz="3200" baseline="30000" dirty="0">
                          <a:solidFill>
                            <a:schemeClr val="tx1"/>
                          </a:solidFill>
                        </a:rPr>
                        <a:t>1*</a:t>
                      </a:r>
                      <a:endParaRPr lang="en-US" sz="3200" dirty="0">
                        <a:solidFill>
                          <a:schemeClr val="tx1"/>
                        </a:solidFill>
                      </a:endParaRPr>
                    </a:p>
                  </a:txBody>
                  <a:tcPr anchor="ctr"/>
                </a:tc>
                <a:tc>
                  <a:txBody>
                    <a:bodyPr/>
                    <a:lstStyle/>
                    <a:p>
                      <a:pPr algn="ctr"/>
                      <a:r>
                        <a:rPr lang="en-US" sz="2400" dirty="0">
                          <a:solidFill>
                            <a:schemeClr val="tx1"/>
                          </a:solidFill>
                        </a:rPr>
                        <a:t>35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chemeClr val="tx1"/>
                        </a:solidFill>
                        <a:effectLst/>
                        <a:uLnTx/>
                        <a:uFillTx/>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schemeClr val="tx1"/>
                          </a:solidFill>
                          <a:effectLst/>
                          <a:uLnTx/>
                          <a:uFillTx/>
                        </a:rPr>
                        <a:t>50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8.5</a:t>
                      </a:r>
                    </a:p>
                  </a:txBody>
                  <a:tcPr anchor="ctr"/>
                </a:tc>
                <a:extLst>
                  <a:ext uri="{0D108BD9-81ED-4DB2-BD59-A6C34878D82A}">
                    <a16:rowId xmlns:a16="http://schemas.microsoft.com/office/drawing/2014/main" val="1079947787"/>
                  </a:ext>
                </a:extLst>
              </a:tr>
              <a:tr h="370840">
                <a:tc>
                  <a:txBody>
                    <a:bodyPr/>
                    <a:lstStyle/>
                    <a:p>
                      <a:r>
                        <a:rPr lang="en-US" sz="3200" dirty="0"/>
                        <a:t>Repotrectinib</a:t>
                      </a:r>
                      <a:r>
                        <a:rPr lang="en-US" sz="3200" baseline="30000" dirty="0"/>
                        <a:t>2† </a:t>
                      </a:r>
                      <a:endParaRPr lang="en-US" sz="3200" dirty="0"/>
                    </a:p>
                  </a:txBody>
                  <a:tcPr anchor="ctr"/>
                </a:tc>
                <a:tc>
                  <a:txBody>
                    <a:bodyPr/>
                    <a:lstStyle/>
                    <a:p>
                      <a:pPr algn="ctr"/>
                      <a:r>
                        <a:rPr lang="en-US" sz="2400" dirty="0">
                          <a:solidFill>
                            <a:schemeClr val="tx1"/>
                          </a:solidFill>
                        </a:rPr>
                        <a:t>38</a:t>
                      </a:r>
                    </a:p>
                  </a:txBody>
                  <a:tcPr anchor="ctr"/>
                </a:tc>
                <a:tc>
                  <a:txBody>
                    <a:bodyPr/>
                    <a:lstStyle/>
                    <a:p>
                      <a:pPr algn="ctr"/>
                      <a:r>
                        <a:rPr lang="en-US" sz="2400" dirty="0">
                          <a:solidFill>
                            <a:schemeClr val="tx1"/>
                          </a:solidFill>
                        </a:rPr>
                        <a:t>38</a:t>
                      </a:r>
                    </a:p>
                  </a:txBody>
                  <a:tcPr anchor="ctr"/>
                </a:tc>
                <a:tc>
                  <a:txBody>
                    <a:bodyPr/>
                    <a:lstStyle/>
                    <a:p>
                      <a:pPr algn="ctr"/>
                      <a:r>
                        <a:rPr lang="en-US" sz="2400" dirty="0">
                          <a:solidFill>
                            <a:schemeClr val="tx1"/>
                          </a:solidFill>
                        </a:rPr>
                        <a:t>9.0</a:t>
                      </a:r>
                    </a:p>
                  </a:txBody>
                  <a:tcPr anchor="ctr"/>
                </a:tc>
                <a:extLst>
                  <a:ext uri="{0D108BD9-81ED-4DB2-BD59-A6C34878D82A}">
                    <a16:rowId xmlns:a16="http://schemas.microsoft.com/office/drawing/2014/main" val="2432818360"/>
                  </a:ext>
                </a:extLst>
              </a:tr>
            </a:tbl>
          </a:graphicData>
        </a:graphic>
      </p:graphicFrame>
      <p:sp>
        <p:nvSpPr>
          <p:cNvPr id="2" name="Title 1">
            <a:extLst>
              <a:ext uri="{FF2B5EF4-FFF2-40B4-BE49-F238E27FC236}">
                <a16:creationId xmlns:a16="http://schemas.microsoft.com/office/drawing/2014/main" id="{66010FF3-4EC3-F582-25C6-AC9633464CF1}"/>
              </a:ext>
            </a:extLst>
          </p:cNvPr>
          <p:cNvSpPr>
            <a:spLocks noGrp="1"/>
          </p:cNvSpPr>
          <p:nvPr>
            <p:ph type="title"/>
          </p:nvPr>
        </p:nvSpPr>
        <p:spPr>
          <a:xfrm>
            <a:off x="609600" y="199505"/>
            <a:ext cx="10744200" cy="1185577"/>
          </a:xfrm>
        </p:spPr>
        <p:txBody>
          <a:bodyPr>
            <a:normAutofit/>
          </a:bodyPr>
          <a:lstStyle/>
          <a:p>
            <a:r>
              <a:rPr lang="en-US" dirty="0"/>
              <a:t>Sequential TKI Therapy Can Be Active in Patients with ROS1 TKI Resistance</a:t>
            </a:r>
          </a:p>
        </p:txBody>
      </p:sp>
      <p:sp>
        <p:nvSpPr>
          <p:cNvPr id="7" name="Footer Placeholder 6">
            <a:extLst>
              <a:ext uri="{FF2B5EF4-FFF2-40B4-BE49-F238E27FC236}">
                <a16:creationId xmlns:a16="http://schemas.microsoft.com/office/drawing/2014/main" id="{90223443-2615-A269-D412-BC899CC9123C}"/>
              </a:ext>
            </a:extLst>
          </p:cNvPr>
          <p:cNvSpPr>
            <a:spLocks noGrp="1"/>
          </p:cNvSpPr>
          <p:nvPr>
            <p:ph type="ftr" sz="quarter" idx="3"/>
          </p:nvPr>
        </p:nvSpPr>
        <p:spPr/>
        <p:txBody>
          <a:bodyPr/>
          <a:lstStyle/>
          <a:p>
            <a:r>
              <a:rPr lang="en-US"/>
              <a:t>Other ROS1 TKIs in clinical trials include taletrectinib and NVL-520; *post-crizotinib; † one prior ROS1 TKI and no chemotherapy
icORR, intracranial objective response rate; ORR, objective response rate; PFS, progression-free survival. 
1. Shaw AT, et al. </a:t>
            </a:r>
            <a:r>
              <a:rPr lang="en-US" i="1"/>
              <a:t>Lancet Oncol</a:t>
            </a:r>
            <a:r>
              <a:rPr lang="en-US"/>
              <a:t>. 2019;20:1691-701; 2. Drilon A, et al. </a:t>
            </a:r>
            <a:r>
              <a:rPr lang="en-US" i="1"/>
              <a:t>N Engl J Med</a:t>
            </a:r>
            <a:r>
              <a:rPr lang="en-US"/>
              <a:t>. 2024; 390:118-31.</a:t>
            </a:r>
          </a:p>
        </p:txBody>
      </p:sp>
    </p:spTree>
    <p:extLst>
      <p:ext uri="{BB962C8B-B14F-4D97-AF65-F5344CB8AC3E}">
        <p14:creationId xmlns:p14="http://schemas.microsoft.com/office/powerpoint/2010/main" val="48345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345FED-334C-E709-6BC6-004E55705BF5}"/>
              </a:ext>
            </a:extLst>
          </p:cNvPr>
          <p:cNvPicPr>
            <a:picLocks noChangeAspect="1"/>
          </p:cNvPicPr>
          <p:nvPr/>
        </p:nvPicPr>
        <p:blipFill>
          <a:blip r:embed="rId3"/>
          <a:stretch>
            <a:fillRect/>
          </a:stretch>
        </p:blipFill>
        <p:spPr>
          <a:xfrm>
            <a:off x="5544419" y="2464363"/>
            <a:ext cx="6373104" cy="1929273"/>
          </a:xfrm>
          <a:prstGeom prst="rect">
            <a:avLst/>
          </a:prstGeom>
        </p:spPr>
      </p:pic>
      <p:sp>
        <p:nvSpPr>
          <p:cNvPr id="4" name="Title 3">
            <a:extLst>
              <a:ext uri="{FF2B5EF4-FFF2-40B4-BE49-F238E27FC236}">
                <a16:creationId xmlns:a16="http://schemas.microsoft.com/office/drawing/2014/main" id="{A0EBE51C-7A65-BEDA-9B1D-761E7AA3EC9E}"/>
              </a:ext>
            </a:extLst>
          </p:cNvPr>
          <p:cNvSpPr>
            <a:spLocks noGrp="1"/>
          </p:cNvSpPr>
          <p:nvPr>
            <p:ph type="title"/>
          </p:nvPr>
        </p:nvSpPr>
        <p:spPr>
          <a:xfrm>
            <a:off x="609600" y="199505"/>
            <a:ext cx="10744200" cy="1185577"/>
          </a:xfrm>
        </p:spPr>
        <p:txBody>
          <a:bodyPr>
            <a:normAutofit/>
          </a:bodyPr>
          <a:lstStyle/>
          <a:p>
            <a:r>
              <a:rPr lang="en-US" dirty="0" err="1"/>
              <a:t>Repotrectinib</a:t>
            </a:r>
            <a:r>
              <a:rPr lang="en-US" dirty="0"/>
              <a:t> Achieves High Response Rates in ROS1 TKI-Refractory Cancers with a </a:t>
            </a:r>
            <a:r>
              <a:rPr lang="en-US" i="1" dirty="0"/>
              <a:t>ROS1</a:t>
            </a:r>
            <a:r>
              <a:rPr lang="en-US" dirty="0"/>
              <a:t> G2032R Mutation</a:t>
            </a:r>
          </a:p>
        </p:txBody>
      </p:sp>
      <p:sp>
        <p:nvSpPr>
          <p:cNvPr id="8" name="Footer Placeholder 7">
            <a:extLst>
              <a:ext uri="{FF2B5EF4-FFF2-40B4-BE49-F238E27FC236}">
                <a16:creationId xmlns:a16="http://schemas.microsoft.com/office/drawing/2014/main" id="{4522257A-7016-DB02-B446-932A54842E6D}"/>
              </a:ext>
            </a:extLst>
          </p:cNvPr>
          <p:cNvSpPr>
            <a:spLocks noGrp="1"/>
          </p:cNvSpPr>
          <p:nvPr>
            <p:ph type="ftr" sz="quarter" idx="3"/>
          </p:nvPr>
        </p:nvSpPr>
        <p:spPr/>
        <p:txBody>
          <a:bodyPr/>
          <a:lstStyle/>
          <a:p>
            <a:r>
              <a:rPr lang="en-US"/>
              <a:t>Drilon A, et al. </a:t>
            </a:r>
            <a:r>
              <a:rPr lang="en-US" i="1"/>
              <a:t>N Engl J Med</a:t>
            </a:r>
            <a:r>
              <a:rPr lang="en-US"/>
              <a:t>. 2024;390:118-31.</a:t>
            </a:r>
          </a:p>
        </p:txBody>
      </p:sp>
      <p:graphicFrame>
        <p:nvGraphicFramePr>
          <p:cNvPr id="9" name="Table 8">
            <a:extLst>
              <a:ext uri="{FF2B5EF4-FFF2-40B4-BE49-F238E27FC236}">
                <a16:creationId xmlns:a16="http://schemas.microsoft.com/office/drawing/2014/main" id="{D6DA8C21-3E05-3C99-5DCE-155B05B57BA4}"/>
              </a:ext>
            </a:extLst>
          </p:cNvPr>
          <p:cNvGraphicFramePr>
            <a:graphicFrameLocks noGrp="1"/>
          </p:cNvGraphicFramePr>
          <p:nvPr>
            <p:extLst>
              <p:ext uri="{D42A27DB-BD31-4B8C-83A1-F6EECF244321}">
                <p14:modId xmlns:p14="http://schemas.microsoft.com/office/powerpoint/2010/main" val="4217965972"/>
              </p:ext>
            </p:extLst>
          </p:nvPr>
        </p:nvGraphicFramePr>
        <p:xfrm>
          <a:off x="274477" y="1838325"/>
          <a:ext cx="4909318" cy="4064000"/>
        </p:xfrm>
        <a:graphic>
          <a:graphicData uri="http://schemas.openxmlformats.org/drawingml/2006/table">
            <a:tbl>
              <a:tblPr firstRow="1" bandRow="1">
                <a:tableStyleId>{5C22544A-7EE6-4342-B048-85BDC9FD1C3A}</a:tableStyleId>
              </a:tblPr>
              <a:tblGrid>
                <a:gridCol w="2454659">
                  <a:extLst>
                    <a:ext uri="{9D8B030D-6E8A-4147-A177-3AD203B41FA5}">
                      <a16:colId xmlns:a16="http://schemas.microsoft.com/office/drawing/2014/main" val="367941286"/>
                    </a:ext>
                  </a:extLst>
                </a:gridCol>
                <a:gridCol w="2454659">
                  <a:extLst>
                    <a:ext uri="{9D8B030D-6E8A-4147-A177-3AD203B41FA5}">
                      <a16:colId xmlns:a16="http://schemas.microsoft.com/office/drawing/2014/main" val="3604182794"/>
                    </a:ext>
                  </a:extLst>
                </a:gridCol>
              </a:tblGrid>
              <a:tr h="370840">
                <a:tc>
                  <a:txBody>
                    <a:bodyPr/>
                    <a:lstStyle/>
                    <a:p>
                      <a:endParaRPr lang="en-US" sz="1600"/>
                    </a:p>
                  </a:txBody>
                  <a:tcPr/>
                </a:tc>
                <a:tc>
                  <a:txBody>
                    <a:bodyPr/>
                    <a:lstStyle/>
                    <a:p>
                      <a:pPr algn="ctr"/>
                      <a:r>
                        <a:rPr lang="en-US" sz="1600" i="1" dirty="0"/>
                        <a:t>ROS1</a:t>
                      </a:r>
                      <a:r>
                        <a:rPr lang="en-US" sz="1600" dirty="0"/>
                        <a:t> </a:t>
                      </a:r>
                      <a:r>
                        <a:rPr lang="en-US" sz="1600" i="0" dirty="0"/>
                        <a:t>G2032R</a:t>
                      </a:r>
                    </a:p>
                    <a:p>
                      <a:pPr algn="ctr"/>
                      <a:r>
                        <a:rPr lang="en-US" sz="1600" dirty="0"/>
                        <a:t>(n = 17)</a:t>
                      </a:r>
                    </a:p>
                  </a:txBody>
                  <a:tcPr/>
                </a:tc>
                <a:extLst>
                  <a:ext uri="{0D108BD9-81ED-4DB2-BD59-A6C34878D82A}">
                    <a16:rowId xmlns:a16="http://schemas.microsoft.com/office/drawing/2014/main" val="2161501696"/>
                  </a:ext>
                </a:extLst>
              </a:tr>
              <a:tr h="370840">
                <a:tc>
                  <a:txBody>
                    <a:bodyPr/>
                    <a:lstStyle/>
                    <a:p>
                      <a:r>
                        <a:rPr lang="en-US" sz="1400"/>
                        <a:t>Objective response rate</a:t>
                      </a:r>
                      <a:r>
                        <a:rPr lang="en-US" sz="1400" baseline="0"/>
                        <a:t>*</a:t>
                      </a:r>
                      <a:r>
                        <a:rPr lang="en-US" sz="1400" baseline="30000"/>
                        <a:t>†</a:t>
                      </a:r>
                    </a:p>
                  </a:txBody>
                  <a:tcPr/>
                </a:tc>
                <a:tc>
                  <a:txBody>
                    <a:bodyPr/>
                    <a:lstStyle/>
                    <a:p>
                      <a:endParaRPr lang="en-US" sz="1400"/>
                    </a:p>
                  </a:txBody>
                  <a:tcPr/>
                </a:tc>
                <a:extLst>
                  <a:ext uri="{0D108BD9-81ED-4DB2-BD59-A6C34878D82A}">
                    <a16:rowId xmlns:a16="http://schemas.microsoft.com/office/drawing/2014/main" val="2702062393"/>
                  </a:ext>
                </a:extLst>
              </a:tr>
              <a:tr h="370840">
                <a:tc>
                  <a:txBody>
                    <a:bodyPr/>
                    <a:lstStyle/>
                    <a:p>
                      <a:pPr lvl="1"/>
                      <a:r>
                        <a:rPr lang="en-US" sz="1400"/>
                        <a:t>No. patients</a:t>
                      </a:r>
                    </a:p>
                  </a:txBody>
                  <a:tcPr/>
                </a:tc>
                <a:tc>
                  <a:txBody>
                    <a:bodyPr/>
                    <a:lstStyle/>
                    <a:p>
                      <a:r>
                        <a:rPr lang="en-US" sz="1400"/>
                        <a:t>10</a:t>
                      </a:r>
                    </a:p>
                  </a:txBody>
                  <a:tcPr/>
                </a:tc>
                <a:extLst>
                  <a:ext uri="{0D108BD9-81ED-4DB2-BD59-A6C34878D82A}">
                    <a16:rowId xmlns:a16="http://schemas.microsoft.com/office/drawing/2014/main" val="67761731"/>
                  </a:ext>
                </a:extLst>
              </a:tr>
              <a:tr h="370840">
                <a:tc>
                  <a:txBody>
                    <a:bodyPr/>
                    <a:lstStyle/>
                    <a:p>
                      <a:pPr lvl="1"/>
                      <a:r>
                        <a:rPr lang="en-US" sz="1400"/>
                        <a:t>Percent (95% Cl)</a:t>
                      </a:r>
                    </a:p>
                  </a:txBody>
                  <a:tcPr/>
                </a:tc>
                <a:tc>
                  <a:txBody>
                    <a:bodyPr/>
                    <a:lstStyle/>
                    <a:p>
                      <a:r>
                        <a:rPr lang="en-US" sz="1400"/>
                        <a:t>59 (33, 82)</a:t>
                      </a:r>
                    </a:p>
                  </a:txBody>
                  <a:tcPr/>
                </a:tc>
                <a:extLst>
                  <a:ext uri="{0D108BD9-81ED-4DB2-BD59-A6C34878D82A}">
                    <a16:rowId xmlns:a16="http://schemas.microsoft.com/office/drawing/2014/main" val="2074835524"/>
                  </a:ext>
                </a:extLst>
              </a:tr>
              <a:tr h="370840">
                <a:tc>
                  <a:txBody>
                    <a:bodyPr/>
                    <a:lstStyle/>
                    <a:p>
                      <a:pPr lvl="0"/>
                      <a:r>
                        <a:rPr lang="en-US" sz="1400" dirty="0"/>
                        <a:t>Best overall response – </a:t>
                      </a:r>
                      <a:br>
                        <a:rPr lang="en-US" sz="1400" dirty="0"/>
                      </a:br>
                      <a:r>
                        <a:rPr lang="en-US" sz="1400" dirty="0"/>
                        <a:t>no. (%)*</a:t>
                      </a:r>
                      <a:r>
                        <a:rPr lang="en-US" sz="1400" baseline="30000" dirty="0"/>
                        <a:t>†</a:t>
                      </a:r>
                    </a:p>
                  </a:txBody>
                  <a:tcPr/>
                </a:tc>
                <a:tc>
                  <a:txBody>
                    <a:bodyPr/>
                    <a:lstStyle/>
                    <a:p>
                      <a:endParaRPr lang="en-US" sz="1400" dirty="0"/>
                    </a:p>
                  </a:txBody>
                  <a:tcPr/>
                </a:tc>
                <a:extLst>
                  <a:ext uri="{0D108BD9-81ED-4DB2-BD59-A6C34878D82A}">
                    <a16:rowId xmlns:a16="http://schemas.microsoft.com/office/drawing/2014/main" val="3075669796"/>
                  </a:ext>
                </a:extLst>
              </a:tr>
              <a:tr h="370840">
                <a:tc>
                  <a:txBody>
                    <a:bodyPr/>
                    <a:lstStyle/>
                    <a:p>
                      <a:pPr lvl="1"/>
                      <a:r>
                        <a:rPr lang="en-US" sz="1400" dirty="0"/>
                        <a:t>Complete response</a:t>
                      </a:r>
                    </a:p>
                  </a:txBody>
                  <a:tcPr/>
                </a:tc>
                <a:tc>
                  <a:txBody>
                    <a:bodyPr/>
                    <a:lstStyle/>
                    <a:p>
                      <a:r>
                        <a:rPr lang="en-US" sz="1400" dirty="0"/>
                        <a:t>1 (6)</a:t>
                      </a:r>
                    </a:p>
                  </a:txBody>
                  <a:tcPr/>
                </a:tc>
                <a:extLst>
                  <a:ext uri="{0D108BD9-81ED-4DB2-BD59-A6C34878D82A}">
                    <a16:rowId xmlns:a16="http://schemas.microsoft.com/office/drawing/2014/main" val="2105911353"/>
                  </a:ext>
                </a:extLst>
              </a:tr>
              <a:tr h="370840">
                <a:tc>
                  <a:txBody>
                    <a:bodyPr/>
                    <a:lstStyle/>
                    <a:p>
                      <a:pPr lvl="1"/>
                      <a:r>
                        <a:rPr lang="en-US" sz="1400" dirty="0"/>
                        <a:t>Partial response</a:t>
                      </a:r>
                    </a:p>
                  </a:txBody>
                  <a:tcPr/>
                </a:tc>
                <a:tc>
                  <a:txBody>
                    <a:bodyPr/>
                    <a:lstStyle/>
                    <a:p>
                      <a:r>
                        <a:rPr lang="en-US" sz="1400"/>
                        <a:t>9 (53)</a:t>
                      </a:r>
                    </a:p>
                  </a:txBody>
                  <a:tcPr/>
                </a:tc>
                <a:extLst>
                  <a:ext uri="{0D108BD9-81ED-4DB2-BD59-A6C34878D82A}">
                    <a16:rowId xmlns:a16="http://schemas.microsoft.com/office/drawing/2014/main" val="1917987252"/>
                  </a:ext>
                </a:extLst>
              </a:tr>
              <a:tr h="370840">
                <a:tc>
                  <a:txBody>
                    <a:bodyPr/>
                    <a:lstStyle/>
                    <a:p>
                      <a:pPr lvl="1"/>
                      <a:r>
                        <a:rPr lang="en-US" sz="1400"/>
                        <a:t>Stable disease</a:t>
                      </a:r>
                    </a:p>
                  </a:txBody>
                  <a:tcPr/>
                </a:tc>
                <a:tc>
                  <a:txBody>
                    <a:bodyPr/>
                    <a:lstStyle/>
                    <a:p>
                      <a:r>
                        <a:rPr lang="en-US" sz="1400"/>
                        <a:t>2 912)</a:t>
                      </a:r>
                    </a:p>
                  </a:txBody>
                  <a:tcPr/>
                </a:tc>
                <a:extLst>
                  <a:ext uri="{0D108BD9-81ED-4DB2-BD59-A6C34878D82A}">
                    <a16:rowId xmlns:a16="http://schemas.microsoft.com/office/drawing/2014/main" val="889248002"/>
                  </a:ext>
                </a:extLst>
              </a:tr>
              <a:tr h="370840">
                <a:tc>
                  <a:txBody>
                    <a:bodyPr/>
                    <a:lstStyle/>
                    <a:p>
                      <a:pPr lvl="1"/>
                      <a:r>
                        <a:rPr lang="en-US" sz="1400"/>
                        <a:t>Progressive disease</a:t>
                      </a:r>
                    </a:p>
                  </a:txBody>
                  <a:tcPr/>
                </a:tc>
                <a:tc>
                  <a:txBody>
                    <a:bodyPr/>
                    <a:lstStyle/>
                    <a:p>
                      <a:r>
                        <a:rPr lang="en-US" sz="1400"/>
                        <a:t>3 (18)</a:t>
                      </a:r>
                    </a:p>
                  </a:txBody>
                  <a:tcPr/>
                </a:tc>
                <a:extLst>
                  <a:ext uri="{0D108BD9-81ED-4DB2-BD59-A6C34878D82A}">
                    <a16:rowId xmlns:a16="http://schemas.microsoft.com/office/drawing/2014/main" val="1342143352"/>
                  </a:ext>
                </a:extLst>
              </a:tr>
              <a:tr h="370840">
                <a:tc>
                  <a:txBody>
                    <a:bodyPr/>
                    <a:lstStyle/>
                    <a:p>
                      <a:pPr lvl="1"/>
                      <a:r>
                        <a:rPr lang="en-US" sz="1400"/>
                        <a:t>Not evaluable</a:t>
                      </a:r>
                    </a:p>
                  </a:txBody>
                  <a:tcPr/>
                </a:tc>
                <a:tc>
                  <a:txBody>
                    <a:bodyPr/>
                    <a:lstStyle/>
                    <a:p>
                      <a:r>
                        <a:rPr lang="en-US" sz="1400" dirty="0"/>
                        <a:t>1 (6)</a:t>
                      </a:r>
                    </a:p>
                  </a:txBody>
                  <a:tcPr/>
                </a:tc>
                <a:extLst>
                  <a:ext uri="{0D108BD9-81ED-4DB2-BD59-A6C34878D82A}">
                    <a16:rowId xmlns:a16="http://schemas.microsoft.com/office/drawing/2014/main" val="1047201650"/>
                  </a:ext>
                </a:extLst>
              </a:tr>
            </a:tbl>
          </a:graphicData>
        </a:graphic>
      </p:graphicFrame>
    </p:spTree>
    <p:extLst>
      <p:ext uri="{BB962C8B-B14F-4D97-AF65-F5344CB8AC3E}">
        <p14:creationId xmlns:p14="http://schemas.microsoft.com/office/powerpoint/2010/main" val="176819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CF1B771-3F0B-6AA1-448A-1D3BB0F963DC}"/>
              </a:ext>
            </a:extLst>
          </p:cNvPr>
          <p:cNvGraphicFramePr/>
          <p:nvPr>
            <p:extLst>
              <p:ext uri="{D42A27DB-BD31-4B8C-83A1-F6EECF244321}">
                <p14:modId xmlns:p14="http://schemas.microsoft.com/office/powerpoint/2010/main" val="1463417607"/>
              </p:ext>
            </p:extLst>
          </p:nvPr>
        </p:nvGraphicFramePr>
        <p:xfrm>
          <a:off x="2032000" y="1794345"/>
          <a:ext cx="8128000" cy="3622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328A7196-5E30-3379-F4B2-DA75D133EEFA}"/>
              </a:ext>
            </a:extLst>
          </p:cNvPr>
          <p:cNvSpPr>
            <a:spLocks noGrp="1"/>
          </p:cNvSpPr>
          <p:nvPr>
            <p:ph type="title"/>
          </p:nvPr>
        </p:nvSpPr>
        <p:spPr>
          <a:xfrm>
            <a:off x="609600" y="199505"/>
            <a:ext cx="10744200" cy="1185577"/>
          </a:xfrm>
        </p:spPr>
        <p:txBody>
          <a:bodyPr>
            <a:normAutofit/>
          </a:bodyPr>
          <a:lstStyle/>
          <a:p>
            <a:r>
              <a:rPr lang="en-US" dirty="0"/>
              <a:t>Chemotherapy May Be Appropriate for Some </a:t>
            </a:r>
            <a:br>
              <a:rPr lang="en-US" dirty="0"/>
            </a:br>
            <a:r>
              <a:rPr lang="en-US" dirty="0"/>
              <a:t>ROS1 TKI Resistance</a:t>
            </a:r>
          </a:p>
        </p:txBody>
      </p:sp>
      <p:sp>
        <p:nvSpPr>
          <p:cNvPr id="7" name="Footer Placeholder 6">
            <a:extLst>
              <a:ext uri="{FF2B5EF4-FFF2-40B4-BE49-F238E27FC236}">
                <a16:creationId xmlns:a16="http://schemas.microsoft.com/office/drawing/2014/main" id="{94ADBAF8-A498-B91C-6948-481CD8FEF0DC}"/>
              </a:ext>
            </a:extLst>
          </p:cNvPr>
          <p:cNvSpPr>
            <a:spLocks noGrp="1"/>
          </p:cNvSpPr>
          <p:nvPr>
            <p:ph type="ftr" sz="quarter" idx="3"/>
          </p:nvPr>
        </p:nvSpPr>
        <p:spPr/>
        <p:txBody>
          <a:bodyPr/>
          <a:lstStyle/>
          <a:p>
            <a:r>
              <a:rPr lang="en-US"/>
              <a:t>*Upregulation of either downstream or parallel cell signaling pathways like EGFR, MET, HER2, KRAS, KIT, BRAF and MEK</a:t>
            </a:r>
          </a:p>
        </p:txBody>
      </p:sp>
    </p:spTree>
    <p:extLst>
      <p:ext uri="{BB962C8B-B14F-4D97-AF65-F5344CB8AC3E}">
        <p14:creationId xmlns:p14="http://schemas.microsoft.com/office/powerpoint/2010/main" val="2713535754"/>
      </p:ext>
    </p:extLst>
  </p:cSld>
  <p:clrMapOvr>
    <a:masterClrMapping/>
  </p:clrMapOvr>
</p:sld>
</file>

<file path=ppt/theme/theme1.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ED4A81-2B13-40C3-A0CE-0D577EAFD6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62C103-B1F6-4843-B42C-722E5B29C853}">
  <ds:schemaRefs>
    <ds:schemaRef ds:uri="http://schemas.microsoft.com/sharepoint/v3/contenttype/forms"/>
  </ds:schemaRefs>
</ds:datastoreItem>
</file>

<file path=customXml/itemProps3.xml><?xml version="1.0" encoding="utf-8"?>
<ds:datastoreItem xmlns:ds="http://schemas.openxmlformats.org/officeDocument/2006/customXml" ds:itemID="{57C120F0-DFA3-4E0E-BCA2-F3BFF9D9E158}">
  <ds:schemaRefs>
    <ds:schemaRef ds:uri="f55e9ad1-4522-4e5b-8d2e-6f450f6d945f"/>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a9d8bbac-cce3-475c-b9fe-65ecbcec7edd"/>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HemOnc22_TCME</Template>
  <TotalTime>333</TotalTime>
  <Words>886</Words>
  <Application>Microsoft Macintosh PowerPoint</Application>
  <PresentationFormat>Widescreen</PresentationFormat>
  <Paragraphs>114</Paragraphs>
  <Slides>12</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Century Gothic</vt:lpstr>
      <vt:lpstr>Corbel</vt:lpstr>
      <vt:lpstr>Trebuchet MS</vt:lpstr>
      <vt:lpstr>HemOnc22_TCME</vt:lpstr>
      <vt:lpstr>Office Theme</vt:lpstr>
      <vt:lpstr>Later-Line Targeted Therapies for ROS1 Fusion-Positive Lung Cancers</vt:lpstr>
      <vt:lpstr>PowerPoint Presentation</vt:lpstr>
      <vt:lpstr>Disclaimer</vt:lpstr>
      <vt:lpstr>Advanced ROS1 Fusion-Positive Lung Cancers Can Develop Resistance to Targeted Therapy</vt:lpstr>
      <vt:lpstr>Cancers that Remain Dependent on ROS1 Can Acquire ROS1 Resistance Mutations</vt:lpstr>
      <vt:lpstr>Two ROS1 TKIs Are Available Therapeutic Options Apart from Clinical Trials</vt:lpstr>
      <vt:lpstr>Sequential TKI Therapy Can Be Active in Patients with ROS1 TKI Resistance</vt:lpstr>
      <vt:lpstr>Repotrectinib Achieves High Response Rates in ROS1 TKI-Refractory Cancers with a ROS1 G2032R Mutation</vt:lpstr>
      <vt:lpstr>Chemotherapy May Be Appropriate for Some  ROS1 TKI Resistance</vt:lpstr>
      <vt:lpstr>Algorithm for ROS1 Fusion-Positive Lung Cancers After Systemic Progression on a Prior TKI</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Later-Line Targeted Therapies for ROS1 Fusion-Positive Lung Cancers</dc:title>
  <dc:subject/>
  <dc:creator>MedEd On The Go</dc:creator>
  <cp:keywords/>
  <dc:description/>
  <cp:lastModifiedBy>Harley Kidner</cp:lastModifiedBy>
  <cp:revision>19</cp:revision>
  <dcterms:created xsi:type="dcterms:W3CDTF">2024-01-08T21:40:09Z</dcterms:created>
  <dcterms:modified xsi:type="dcterms:W3CDTF">2024-03-01T14:53:52Z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